
<file path=[Content_Types].xml><?xml version="1.0" encoding="utf-8"?>
<Types xmlns="http://schemas.openxmlformats.org/package/2006/content-types">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6"/>
  </p:notesMasterIdLst>
  <p:sldIdLst>
    <p:sldId id="256" r:id="rId2"/>
    <p:sldId id="257" r:id="rId3"/>
    <p:sldId id="258" r:id="rId4"/>
    <p:sldId id="259" r:id="rId5"/>
    <p:sldId id="260" r:id="rId6"/>
    <p:sldId id="261" r:id="rId7"/>
    <p:sldId id="267" r:id="rId8"/>
    <p:sldId id="262" r:id="rId9"/>
    <p:sldId id="263" r:id="rId10"/>
    <p:sldId id="299" r:id="rId11"/>
    <p:sldId id="264" r:id="rId12"/>
    <p:sldId id="265" r:id="rId13"/>
    <p:sldId id="266" r:id="rId14"/>
    <p:sldId id="298"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2" r:id="rId39"/>
    <p:sldId id="291" r:id="rId40"/>
    <p:sldId id="293" r:id="rId41"/>
    <p:sldId id="294" r:id="rId42"/>
    <p:sldId id="295" r:id="rId43"/>
    <p:sldId id="296" r:id="rId44"/>
    <p:sldId id="297" r:id="rId45"/>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780" autoAdjust="0"/>
  </p:normalViewPr>
  <p:slideViewPr>
    <p:cSldViewPr>
      <p:cViewPr varScale="1">
        <p:scale>
          <a:sx n="55" d="100"/>
          <a:sy n="55" d="100"/>
        </p:scale>
        <p:origin x="102" y="342"/>
      </p:cViewPr>
      <p:guideLst>
        <p:guide orient="horz" pos="2880"/>
        <p:guide pos="2160"/>
      </p:guideLst>
    </p:cSldViewPr>
  </p:slideViewPr>
  <p:notesTextViewPr>
    <p:cViewPr>
      <p:scale>
        <a:sx n="100" d="100"/>
        <a:sy n="100" d="100"/>
      </p:scale>
      <p:origin x="0" y="-2976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B573685A-47E9-4A10-9F22-1571B3313A96}" type="datetimeFigureOut">
              <a:rPr lang="en-US" smtClean="0"/>
              <a:t>6/9/2024</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E709638B-58BF-47F6-93BA-8DE74E4E0599}" type="slidenum">
              <a:rPr lang="en-US" smtClean="0"/>
              <a:t>‹#›</a:t>
            </a:fld>
            <a:endParaRPr lang="en-US"/>
          </a:p>
        </p:txBody>
      </p:sp>
    </p:spTree>
    <p:extLst>
      <p:ext uri="{BB962C8B-B14F-4D97-AF65-F5344CB8AC3E}">
        <p14:creationId xmlns:p14="http://schemas.microsoft.com/office/powerpoint/2010/main" val="1556241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8" Type="http://schemas.openxmlformats.org/officeDocument/2006/relationships/hyperlink" Target="https://www.pdr.net/drug-summary/Naloxone-Hydrochloride-Injection--0-4-mg-mL--naloxone-hydrochloride-777" TargetMode="External"/><Relationship Id="rId3" Type="http://schemas.openxmlformats.org/officeDocument/2006/relationships/hyperlink" Target="https://deployedmedicine.com/market/31/content/40" TargetMode="External"/><Relationship Id="rId7" Type="http://schemas.openxmlformats.org/officeDocument/2006/relationships/hyperlink" Target="https://scholarworks.uvm.edu/mphcp/8" TargetMode="External"/><Relationship Id="rId2" Type="http://schemas.openxmlformats.org/officeDocument/2006/relationships/slide" Target="../slides/slide44.xml"/><Relationship Id="rId1" Type="http://schemas.openxmlformats.org/officeDocument/2006/relationships/notesMaster" Target="../notesMasters/notesMaster1.xml"/><Relationship Id="rId6" Type="http://schemas.openxmlformats.org/officeDocument/2006/relationships/hyperlink" Target="https://www.fda.gov/media/100429/download" TargetMode="External"/><Relationship Id="rId5" Type="http://schemas.openxmlformats.org/officeDocument/2006/relationships/hyperlink" Target="https://www.ncbi.nlm.nih.gov/books/NBK441910/" TargetMode="External"/><Relationship Id="rId10" Type="http://schemas.openxmlformats.org/officeDocument/2006/relationships/hyperlink" Target="https://jts.amedd.army.mil/assets/docs/cpgs/Analgesia_and_Sedation_Management_during_Prolonged_Field_Care_11_May_2017_ID61.pdf" TargetMode="External"/><Relationship Id="rId4" Type="http://schemas.openxmlformats.org/officeDocument/2006/relationships/hyperlink" Target="https://www.pdr.net/drug-summary/Duragesic-fentanyl-268" TargetMode="External"/><Relationship Id="rId9" Type="http://schemas.openxmlformats.org/officeDocument/2006/relationships/hyperlink" Target="https://www.asahq.org/standards-and-guidelines/continuum-of-depth-of-sedation-definition-of-general-anesthesia-and-levels-of-sedationanalgesia"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This module discusses pain management in the Tactical Field Care (TFC) setting, highlighting the various medications you will potentially have available as a Combat Paramedic or Provider (CPP).</a:t>
            </a:r>
          </a:p>
          <a:p>
            <a:pPr algn="l"/>
            <a:r>
              <a:rPr lang="en-US" b="0" i="0" dirty="0">
                <a:solidFill>
                  <a:srgbClr val="212529"/>
                </a:solidFill>
                <a:effectLst/>
                <a:highlight>
                  <a:srgbClr val="FFFFFF"/>
                </a:highlight>
                <a:latin typeface="-apple-system"/>
              </a:rPr>
              <a:t>All Service Members (ASM) and Combat Lifesaver (CLS) training instructs non-medical personnel about the Combat Wound Medication Pack (CWMP) and Combat Medic/Corpsman training adds additional resources analgesia requirements that cannot be resolved with the CWMP. As a Combat Paramedic or Provider you not only need to be familiar with those treatment options, but be able to provide more advance support, to include sedation, and understand how guidance for analgesia and sedation was developed.</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a:t>
            </a:fld>
            <a:endParaRPr lang="en-US"/>
          </a:p>
        </p:txBody>
      </p:sp>
    </p:spTree>
    <p:extLst>
      <p:ext uri="{BB962C8B-B14F-4D97-AF65-F5344CB8AC3E}">
        <p14:creationId xmlns:p14="http://schemas.microsoft.com/office/powerpoint/2010/main" val="1381400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There are 10 cognitive and six performance-enabling learning objectives covered in this module.</a:t>
            </a:r>
          </a:p>
          <a:p>
            <a:pPr algn="l"/>
            <a:r>
              <a:rPr lang="en-US" b="0" i="0" dirty="0">
                <a:solidFill>
                  <a:srgbClr val="212529"/>
                </a:solidFill>
                <a:effectLst/>
                <a:highlight>
                  <a:srgbClr val="FFFFFF"/>
                </a:highlight>
                <a:latin typeface="-apple-system"/>
              </a:rPr>
              <a:t>Along with learning about the Tactical Combat Casualty Care (TCCC) approach to pain management, you will learn about the indications and methods of administering pain medications to include the oral medications in the CWMP, transmucosal fentanyl lozenges, and ondansetron. Additionally, we will cover intranasal (IN), intramuscular (IM), intravenous (IV), and intraosseous (IO) medication administration methods, highlighting the indications and contraindications of using ketamine and naloxone. You will learn about the approach to sedation in a TFC setting and become familiar with the evidence supporting the development of the TCCC Guidelines on pain medications and analgesia.</a:t>
            </a:r>
          </a:p>
          <a:p>
            <a:pPr algn="l"/>
            <a:r>
              <a:rPr lang="en-US" b="0" i="0" dirty="0">
                <a:solidFill>
                  <a:srgbClr val="212529"/>
                </a:solidFill>
                <a:effectLst/>
                <a:highlight>
                  <a:srgbClr val="FFFFFF"/>
                </a:highlight>
                <a:latin typeface="-apple-system"/>
              </a:rPr>
              <a:t>Performance learning objectives will target transmucosal, intranasal, intramuscular, intravenous, and intraosseous analgesic medication administration methods, as well as procedural or analgesic sedation.</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a:t>
            </a:fld>
            <a:endParaRPr lang="en-US"/>
          </a:p>
        </p:txBody>
      </p:sp>
    </p:spTree>
    <p:extLst>
      <p:ext uri="{BB962C8B-B14F-4D97-AF65-F5344CB8AC3E}">
        <p14:creationId xmlns:p14="http://schemas.microsoft.com/office/powerpoint/2010/main" val="390617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Pain medications (analgesia) are the “P” in the MARCH PAWS sequence.</a:t>
            </a:r>
          </a:p>
          <a:p>
            <a:br>
              <a:rPr lang="en-US" dirty="0"/>
            </a:br>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5</a:t>
            </a:fld>
            <a:endParaRPr lang="en-US"/>
          </a:p>
        </p:txBody>
      </p:sp>
    </p:spTree>
    <p:extLst>
      <p:ext uri="{BB962C8B-B14F-4D97-AF65-F5344CB8AC3E}">
        <p14:creationId xmlns:p14="http://schemas.microsoft.com/office/powerpoint/2010/main" val="1158786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Controlling pain on the battlefield has been a significant issue throughout history and continues to be an important consideration. Opium was used as a pain reliever by ancient Greek and Roman physicians and has been used in battlefield settings for many centuries.</a:t>
            </a:r>
            <a:r>
              <a:rPr lang="en-US" b="0" i="0" baseline="30000" dirty="0">
                <a:solidFill>
                  <a:srgbClr val="212529"/>
                </a:solidFill>
                <a:effectLst/>
                <a:highlight>
                  <a:srgbClr val="FFFFFF"/>
                </a:highlight>
                <a:latin typeface="-apple-system"/>
              </a:rPr>
              <a:t>1</a:t>
            </a:r>
            <a:r>
              <a:rPr lang="en-US" b="0" i="0" dirty="0">
                <a:solidFill>
                  <a:srgbClr val="212529"/>
                </a:solidFill>
                <a:effectLst/>
                <a:highlight>
                  <a:srgbClr val="FFFFFF"/>
                </a:highlight>
                <a:latin typeface="-apple-system"/>
              </a:rPr>
              <a:t> In the 1800s, morphine became the prehospital analgesic of choice and continued to be the first-line medication through the beginning of the current conflicts in Iraq and Afghanistan with the original 1996 TCCC Guidelines recommending IV administration instead of IM.</a:t>
            </a:r>
            <a:r>
              <a:rPr lang="en-US" b="0" i="0" baseline="30000" dirty="0">
                <a:solidFill>
                  <a:srgbClr val="212529"/>
                </a:solidFill>
                <a:effectLst/>
                <a:highlight>
                  <a:srgbClr val="FFFFFF"/>
                </a:highlight>
                <a:latin typeface="-apple-system"/>
              </a:rPr>
              <a:t>2</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However, the known risks of respiratory depression and hypotensive effects of morphine</a:t>
            </a:r>
            <a:r>
              <a:rPr lang="en-US" b="0" i="0" baseline="30000" dirty="0">
                <a:solidFill>
                  <a:srgbClr val="212529"/>
                </a:solidFill>
                <a:effectLst/>
                <a:highlight>
                  <a:srgbClr val="FFFFFF"/>
                </a:highlight>
                <a:latin typeface="-apple-system"/>
              </a:rPr>
              <a:t>3</a:t>
            </a:r>
            <a:r>
              <a:rPr lang="en-US" b="0" i="0" dirty="0">
                <a:solidFill>
                  <a:srgbClr val="212529"/>
                </a:solidFill>
                <a:effectLst/>
                <a:highlight>
                  <a:srgbClr val="FFFFFF"/>
                </a:highlight>
                <a:latin typeface="-apple-system"/>
              </a:rPr>
              <a:t> that were seen in WWII and subsequent conflicts led to searches for alternative strategies. In 2004, oral fentanyl lozenges were added to the guidelines as an additional analgesic option,</a:t>
            </a:r>
            <a:r>
              <a:rPr lang="en-US" b="0" i="0" baseline="30000" dirty="0">
                <a:solidFill>
                  <a:srgbClr val="212529"/>
                </a:solidFill>
                <a:effectLst/>
                <a:highlight>
                  <a:srgbClr val="FFFFFF"/>
                </a:highlight>
                <a:latin typeface="-apple-system"/>
              </a:rPr>
              <a:t>4</a:t>
            </a:r>
            <a:r>
              <a:rPr lang="en-US" b="0" i="0" dirty="0">
                <a:solidFill>
                  <a:srgbClr val="212529"/>
                </a:solidFill>
                <a:effectLst/>
                <a:highlight>
                  <a:srgbClr val="FFFFFF"/>
                </a:highlight>
                <a:latin typeface="-apple-system"/>
              </a:rPr>
              <a:t> and after several years of studies, ketamine was added in 2011.</a:t>
            </a:r>
            <a:r>
              <a:rPr lang="en-US" b="0" i="0" baseline="30000" dirty="0">
                <a:solidFill>
                  <a:srgbClr val="212529"/>
                </a:solidFill>
                <a:effectLst/>
                <a:highlight>
                  <a:srgbClr val="FFFFFF"/>
                </a:highlight>
                <a:latin typeface="-apple-system"/>
              </a:rPr>
              <a:t>5</a:t>
            </a:r>
            <a:r>
              <a:rPr lang="en-US" b="0" i="0" dirty="0">
                <a:solidFill>
                  <a:srgbClr val="212529"/>
                </a:solidFill>
                <a:effectLst/>
                <a:highlight>
                  <a:srgbClr val="FFFFFF"/>
                </a:highlight>
                <a:latin typeface="-apple-system"/>
              </a:rPr>
              <a:t> With multiple potential medications, the TCCC Guidelines in 2012 and 2014 were modified to outline which medications are indicated, based on the casualty’s pain level and ability to remain in the fight.</a:t>
            </a:r>
            <a:r>
              <a:rPr lang="en-US" b="0" i="0" baseline="30000" dirty="0">
                <a:solidFill>
                  <a:srgbClr val="212529"/>
                </a:solidFill>
                <a:effectLst/>
                <a:highlight>
                  <a:srgbClr val="FFFFFF"/>
                </a:highlight>
                <a:latin typeface="-apple-system"/>
              </a:rPr>
              <a:t>6</a:t>
            </a:r>
            <a:r>
              <a:rPr lang="en-US" b="0" i="0" dirty="0">
                <a:solidFill>
                  <a:srgbClr val="212529"/>
                </a:solidFill>
                <a:effectLst/>
                <a:highlight>
                  <a:srgbClr val="FFFFFF"/>
                </a:highlight>
                <a:latin typeface="-apple-system"/>
              </a:rPr>
              <a:t> You may have heard this referred to as “triple-option analgesia” if you have taken prior TCCC training courses. That framework still exists in today’s guidance, although a fourth option has been added for Combat Paramedics or Providers, and we’ll go over that in more detail below.</a:t>
            </a:r>
          </a:p>
          <a:p>
            <a:pPr algn="l"/>
            <a:r>
              <a:rPr lang="en-US" b="0" i="0" dirty="0">
                <a:solidFill>
                  <a:srgbClr val="212529"/>
                </a:solidFill>
                <a:effectLst/>
                <a:highlight>
                  <a:srgbClr val="FFFFFF"/>
                </a:highlight>
                <a:latin typeface="-apple-system"/>
              </a:rPr>
              <a:t>Keep in mind that pain management objectives include preserving the fighting force, reducing pain to a tolerable level while still protecting the casualty’s airway and mentation, and allowing casualties to return to the fight, when possible. Those considerations have informed the development of guidelines and should also guide your approach to managing your casualty’s pain.</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6</a:t>
            </a:fld>
            <a:endParaRPr lang="en-US"/>
          </a:p>
        </p:txBody>
      </p:sp>
    </p:spTree>
    <p:extLst>
      <p:ext uri="{BB962C8B-B14F-4D97-AF65-F5344CB8AC3E}">
        <p14:creationId xmlns:p14="http://schemas.microsoft.com/office/powerpoint/2010/main" val="1426455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This video is an overview of battlefield pain medication  (analgesia).</a:t>
            </a:r>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7</a:t>
            </a:fld>
            <a:endParaRPr lang="en-US"/>
          </a:p>
        </p:txBody>
      </p:sp>
    </p:spTree>
    <p:extLst>
      <p:ext uri="{BB962C8B-B14F-4D97-AF65-F5344CB8AC3E}">
        <p14:creationId xmlns:p14="http://schemas.microsoft.com/office/powerpoint/2010/main" val="3745006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Properly managed analgesia is an important part of casualty management. The TCCC Guidelines clearly outline the approach to analgesia in the Tactical Field Care setting in paragraph 10.</a:t>
            </a:r>
            <a:r>
              <a:rPr lang="en-US" b="0" i="0" baseline="30000" dirty="0">
                <a:solidFill>
                  <a:srgbClr val="212529"/>
                </a:solidFill>
                <a:effectLst/>
                <a:highlight>
                  <a:srgbClr val="FFFFFF"/>
                </a:highlight>
                <a:latin typeface="-apple-system"/>
              </a:rPr>
              <a:t>7</a:t>
            </a:r>
            <a:r>
              <a:rPr lang="en-US" b="0" i="0" dirty="0">
                <a:solidFill>
                  <a:srgbClr val="212529"/>
                </a:solidFill>
                <a:effectLst/>
                <a:highlight>
                  <a:srgbClr val="FFFFFF"/>
                </a:highlight>
                <a:latin typeface="-apple-system"/>
              </a:rPr>
              <a:t> To know which treatment path to follow, you first need to determine if the casualty can still fight, whether their pain level is mild to moderate or moderate to severe, and whether sedation or long-term analgesia are indicated. These determinations can be somewhat subjective, so you will have to use your clinical judgement, understanding that you can always recategorize someone as the situation changes. Also, remember that many soldiers train to work through their pain and may understate their level of pain.</a:t>
            </a:r>
          </a:p>
          <a:p>
            <a:pPr algn="l"/>
            <a:r>
              <a:rPr lang="en-US" b="0" i="0" dirty="0">
                <a:solidFill>
                  <a:srgbClr val="212529"/>
                </a:solidFill>
                <a:effectLst/>
                <a:highlight>
                  <a:srgbClr val="FFFFFF"/>
                </a:highlight>
                <a:latin typeface="-apple-system"/>
              </a:rPr>
              <a:t>The TCCC Guidelines description of use cases for the four options are:</a:t>
            </a:r>
          </a:p>
          <a:p>
            <a:pPr algn="l">
              <a:buFont typeface="Arial" panose="020B0604020202020204" pitchFamily="34" charset="0"/>
              <a:buChar char="•"/>
            </a:pPr>
            <a:r>
              <a:rPr lang="en-US" b="1" i="0" dirty="0">
                <a:solidFill>
                  <a:srgbClr val="212529"/>
                </a:solidFill>
                <a:effectLst/>
                <a:highlight>
                  <a:srgbClr val="FFFFFF"/>
                </a:highlight>
                <a:latin typeface="-apple-system"/>
              </a:rPr>
              <a:t>Option #1 –</a:t>
            </a:r>
            <a:r>
              <a:rPr lang="en-US" b="0" i="0" dirty="0">
                <a:solidFill>
                  <a:srgbClr val="212529"/>
                </a:solidFill>
                <a:effectLst/>
                <a:highlight>
                  <a:srgbClr val="FFFFFF"/>
                </a:highlight>
                <a:latin typeface="-apple-system"/>
              </a:rPr>
              <a:t> casualties who have mild to moderate pain and are able to fight.</a:t>
            </a:r>
          </a:p>
          <a:p>
            <a:pPr algn="l">
              <a:buFont typeface="Arial" panose="020B0604020202020204" pitchFamily="34" charset="0"/>
              <a:buChar char="•"/>
            </a:pPr>
            <a:r>
              <a:rPr lang="en-US" b="1" i="0" dirty="0">
                <a:solidFill>
                  <a:srgbClr val="212529"/>
                </a:solidFill>
                <a:effectLst/>
                <a:highlight>
                  <a:srgbClr val="FFFFFF"/>
                </a:highlight>
                <a:latin typeface="-apple-system"/>
              </a:rPr>
              <a:t>Option #2 –</a:t>
            </a:r>
            <a:r>
              <a:rPr lang="en-US" b="0" i="0" dirty="0">
                <a:solidFill>
                  <a:srgbClr val="212529"/>
                </a:solidFill>
                <a:effectLst/>
                <a:highlight>
                  <a:srgbClr val="FFFFFF"/>
                </a:highlight>
                <a:latin typeface="-apple-system"/>
              </a:rPr>
              <a:t> casualties who are in mild to moderate pain, are not able to fight, and are not in shock or respiratory distress (or at high risk of either condition).</a:t>
            </a:r>
          </a:p>
          <a:p>
            <a:pPr algn="l">
              <a:buFont typeface="Arial" panose="020B0604020202020204" pitchFamily="34" charset="0"/>
              <a:buChar char="•"/>
            </a:pPr>
            <a:r>
              <a:rPr lang="en-US" b="1" i="0" dirty="0">
                <a:solidFill>
                  <a:srgbClr val="212529"/>
                </a:solidFill>
                <a:effectLst/>
                <a:highlight>
                  <a:srgbClr val="FFFFFF"/>
                </a:highlight>
                <a:latin typeface="-apple-system"/>
              </a:rPr>
              <a:t>Option #3 –</a:t>
            </a:r>
            <a:r>
              <a:rPr lang="en-US" b="0" i="0" dirty="0">
                <a:solidFill>
                  <a:srgbClr val="212529"/>
                </a:solidFill>
                <a:effectLst/>
                <a:highlight>
                  <a:srgbClr val="FFFFFF"/>
                </a:highlight>
                <a:latin typeface="-apple-system"/>
              </a:rPr>
              <a:t> casualties in moderate to severe pain, in shock or respiratory distress (or at high risk of either condition).</a:t>
            </a:r>
          </a:p>
          <a:p>
            <a:pPr algn="l">
              <a:buFont typeface="Arial" panose="020B0604020202020204" pitchFamily="34" charset="0"/>
              <a:buChar char="•"/>
            </a:pPr>
            <a:r>
              <a:rPr lang="en-US" b="1" i="0" dirty="0">
                <a:solidFill>
                  <a:srgbClr val="212529"/>
                </a:solidFill>
                <a:effectLst/>
                <a:highlight>
                  <a:srgbClr val="FFFFFF"/>
                </a:highlight>
                <a:latin typeface="-apple-system"/>
              </a:rPr>
              <a:t>Option #4 –</a:t>
            </a:r>
            <a:r>
              <a:rPr lang="en-US" b="0" i="0" dirty="0">
                <a:solidFill>
                  <a:srgbClr val="212529"/>
                </a:solidFill>
                <a:effectLst/>
                <a:highlight>
                  <a:srgbClr val="FFFFFF"/>
                </a:highlight>
                <a:latin typeface="-apple-system"/>
              </a:rPr>
              <a:t> casualties who will/may require sedation or prolonged analgesia.</a:t>
            </a:r>
          </a:p>
          <a:p>
            <a:pPr algn="l"/>
            <a:r>
              <a:rPr lang="en-US" b="0" i="0" dirty="0">
                <a:solidFill>
                  <a:srgbClr val="212529"/>
                </a:solidFill>
                <a:effectLst/>
                <a:highlight>
                  <a:srgbClr val="FFFFFF"/>
                </a:highlight>
                <a:latin typeface="-apple-system"/>
              </a:rPr>
              <a:t>For Option #1, the treatment consists of the medications in the Combat Wound Medication Pack and does not need to involve a Combat Medic/Corpsman or Combat Paramedic or Provider, although you may recommend that a casualty take their own CWMP if they haven’t done so, already.</a:t>
            </a:r>
          </a:p>
          <a:p>
            <a:pPr algn="l"/>
            <a:r>
              <a:rPr lang="en-US" b="0" i="0" dirty="0">
                <a:solidFill>
                  <a:srgbClr val="212529"/>
                </a:solidFill>
                <a:effectLst/>
                <a:highlight>
                  <a:srgbClr val="FFFFFF"/>
                </a:highlight>
                <a:latin typeface="-apple-system"/>
              </a:rPr>
              <a:t>Option #2 involves the oral transmucosal fentanyl citrate lozenge, but as a Combat Paramedic or Provider you also have the option of using other fentanyl options for this group of casualties, if appropriate.</a:t>
            </a:r>
          </a:p>
          <a:p>
            <a:pPr algn="l"/>
            <a:r>
              <a:rPr lang="en-US" b="0" i="0" dirty="0">
                <a:solidFill>
                  <a:srgbClr val="212529"/>
                </a:solidFill>
                <a:effectLst/>
                <a:highlight>
                  <a:srgbClr val="FFFFFF"/>
                </a:highlight>
                <a:latin typeface="-apple-system"/>
              </a:rPr>
              <a:t>Option #3 utilizes ketamine as the medication of choice, given through an IN, IM, IV, or IO route of administration.</a:t>
            </a:r>
          </a:p>
          <a:p>
            <a:pPr algn="l"/>
            <a:r>
              <a:rPr lang="en-US" b="0" i="0" dirty="0">
                <a:solidFill>
                  <a:srgbClr val="212529"/>
                </a:solidFill>
                <a:effectLst/>
                <a:highlight>
                  <a:srgbClr val="FFFFFF"/>
                </a:highlight>
                <a:latin typeface="-apple-system"/>
              </a:rPr>
              <a:t>And Option #4, utilizes ketamine in different doses or as an infusion, with the option of using midazolam for an emergence phenomenon, which we will discuss a little later in this module.</a:t>
            </a:r>
            <a:r>
              <a:rPr lang="en-US" b="0" i="0" baseline="30000" dirty="0">
                <a:solidFill>
                  <a:srgbClr val="212529"/>
                </a:solidFill>
                <a:effectLst/>
                <a:highlight>
                  <a:srgbClr val="FFFFFF"/>
                </a:highlight>
                <a:latin typeface="-apple-system"/>
              </a:rPr>
              <a:t>8</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You likely have noted this, but morphine is no longer listed in the TCCC Guidelines as an alternative pain management strategy. Also, the routine use of benzodiazepines such as midazolam is NOT recommended for analgesia.</a:t>
            </a:r>
          </a:p>
          <a:p>
            <a:pPr algn="l"/>
            <a:r>
              <a:rPr lang="en-US" b="0" i="0" dirty="0">
                <a:solidFill>
                  <a:srgbClr val="212529"/>
                </a:solidFill>
                <a:effectLst/>
                <a:highlight>
                  <a:srgbClr val="FFFFFF"/>
                </a:highlight>
                <a:latin typeface="-apple-system"/>
              </a:rPr>
              <a:t>We’ll go over the details of each of these medications and options, but this serves as a general overview of pain management in the TFC setting.</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8</a:t>
            </a:fld>
            <a:endParaRPr lang="en-US"/>
          </a:p>
        </p:txBody>
      </p:sp>
    </p:spTree>
    <p:extLst>
      <p:ext uri="{BB962C8B-B14F-4D97-AF65-F5344CB8AC3E}">
        <p14:creationId xmlns:p14="http://schemas.microsoft.com/office/powerpoint/2010/main" val="51963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Although some medications only come in one formulation, many can be administered by more than one method. In the tactical environment, the decision on which formulation to use can be influenced by both the desired clinical effects and the effect that a route of administration can have on your resources and time.</a:t>
            </a:r>
          </a:p>
          <a:p>
            <a:pPr algn="l"/>
            <a:r>
              <a:rPr lang="en-US" b="0" i="0" dirty="0">
                <a:solidFill>
                  <a:srgbClr val="212529"/>
                </a:solidFill>
                <a:effectLst/>
                <a:highlight>
                  <a:srgbClr val="FFFFFF"/>
                </a:highlight>
                <a:latin typeface="-apple-system"/>
              </a:rPr>
              <a:t>Within reason, a general rule is that pain relief should be provided as quickly as the situation allows to avoid unnecessary suffering on the part of the casualty. But that does not mean that because an IV preparation of a medication has the fastest onset of action, it will always be best. Sometimes, your objective will be a more sustained level of analgesia, and that might be accomplished better with an IM preparation, or an oral/transmucosal preparation. This is particularly true during evacuations; even more so if a medical attendant is not present to control pain during the transit. Also, some medications will alter a casualty’s mental status, and you may prefer to have those effects minimized, which can sometimes be a factor in which method of administration you choose. Additionally, from a resource management perspective, if a casualty can take medication orally or by transmucosal administration, you may save time from establishing IV or IO access and guard supplies that can be used for a future casualty. This may also reduce the potential workload on evacuation medical assets or receiving medical facilities later in the continuum of that casualty’s care.</a:t>
            </a:r>
          </a:p>
          <a:p>
            <a:pPr algn="l"/>
            <a:r>
              <a:rPr lang="en-US" b="0" i="0" dirty="0">
                <a:solidFill>
                  <a:srgbClr val="212529"/>
                </a:solidFill>
                <a:effectLst/>
                <a:highlight>
                  <a:srgbClr val="FFFFFF"/>
                </a:highlight>
                <a:latin typeface="-apple-system"/>
              </a:rPr>
              <a:t>The six routes of administration we will go over during this module are oral, transmucosal, intranasal, intramuscular, intraosseous, and intravenous. The following table shows some of the general characteristics of each route and can help highlight the pros and cons of a given method of administration when you are deciding on which route to consider if multiple options are available. In the order they are listed, the onset of action and medication peaks are faster with administration directly in the bloodstream, but the duration may be longer with those methods that have a slightly slower onset of action.</a:t>
            </a:r>
          </a:p>
          <a:p>
            <a:pPr algn="l"/>
            <a:r>
              <a:rPr lang="en-US" b="0" i="0" dirty="0">
                <a:solidFill>
                  <a:srgbClr val="212529"/>
                </a:solidFill>
                <a:effectLst/>
                <a:highlight>
                  <a:srgbClr val="FFFFFF"/>
                </a:highlight>
                <a:latin typeface="-apple-system"/>
              </a:rPr>
              <a:t>Another concept to remember is that it is always important to ensure that there are no medication errors by confirming the six “rights”: right patient, right medication, right dose and concentration, right time, right route of administration, and right documentation. This is usually part of our standard operating procedures in a hospital setting, but the same safety concerns apply in the prehospital setting, and the same standard of care applies. Additionally, it is important to check the casualty’s allergies before the administration of any medication, as well.</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9</a:t>
            </a:fld>
            <a:endParaRPr lang="en-US"/>
          </a:p>
        </p:txBody>
      </p:sp>
    </p:spTree>
    <p:extLst>
      <p:ext uri="{BB962C8B-B14F-4D97-AF65-F5344CB8AC3E}">
        <p14:creationId xmlns:p14="http://schemas.microsoft.com/office/powerpoint/2010/main" val="3063561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10</a:t>
            </a:fld>
            <a:endParaRPr lang="en-US"/>
          </a:p>
        </p:txBody>
      </p:sp>
    </p:spTree>
    <p:extLst>
      <p:ext uri="{BB962C8B-B14F-4D97-AF65-F5344CB8AC3E}">
        <p14:creationId xmlns:p14="http://schemas.microsoft.com/office/powerpoint/2010/main" val="3579116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 CWMP is Option #1 in the TCCC Guidelines and should be used by all Service members who are still able to fight and have mild to moderate pain.</a:t>
            </a:r>
            <a:r>
              <a:rPr lang="en-US" b="0" i="0" baseline="30000" dirty="0">
                <a:solidFill>
                  <a:srgbClr val="212529"/>
                </a:solidFill>
                <a:effectLst/>
                <a:highlight>
                  <a:srgbClr val="FFFFFF"/>
                </a:highlight>
                <a:latin typeface="-apple-system"/>
              </a:rPr>
              <a:t>9</a:t>
            </a:r>
            <a:r>
              <a:rPr lang="en-US" b="0" i="0" dirty="0">
                <a:solidFill>
                  <a:srgbClr val="212529"/>
                </a:solidFill>
                <a:effectLst/>
                <a:highlight>
                  <a:srgbClr val="FFFFFF"/>
                </a:highlight>
                <a:latin typeface="-apple-system"/>
              </a:rPr>
              <a:t> In the ASM and CLS TCCC training, they are taught to take all three pills out of the CWMP; but you are able to determine whether the antibiotic should also be administered, and so may recommend that only two of the three medications are taken.</a:t>
            </a:r>
          </a:p>
          <a:p>
            <a:pPr algn="l"/>
            <a:r>
              <a:rPr lang="en-US" b="0" i="0" dirty="0">
                <a:solidFill>
                  <a:srgbClr val="212529"/>
                </a:solidFill>
                <a:effectLst/>
                <a:highlight>
                  <a:srgbClr val="FFFFFF"/>
                </a:highlight>
                <a:latin typeface="-apple-system"/>
              </a:rPr>
              <a:t>In a study published in the Fall of 2020, only 84 out of 11,665 casualties (&lt;1%) in the DOD trauma registry received the CWMP.</a:t>
            </a:r>
            <a:r>
              <a:rPr lang="en-US" b="0" i="0" baseline="30000" dirty="0">
                <a:solidFill>
                  <a:srgbClr val="212529"/>
                </a:solidFill>
                <a:effectLst/>
                <a:highlight>
                  <a:srgbClr val="FFFFFF"/>
                </a:highlight>
                <a:latin typeface="-apple-system"/>
              </a:rPr>
              <a:t>10</a:t>
            </a:r>
            <a:r>
              <a:rPr lang="en-US" b="0" i="0" dirty="0">
                <a:solidFill>
                  <a:srgbClr val="212529"/>
                </a:solidFill>
                <a:effectLst/>
                <a:highlight>
                  <a:srgbClr val="FFFFFF"/>
                </a:highlight>
                <a:latin typeface="-apple-system"/>
              </a:rPr>
              <a:t> The study concluded that the CWMP had very infrequent use among those casualties with injury patterns meeting indications specified in the TCCC Guidelines. So, as you train your Combat Lifesavers and talk with your Service members (combatants or not), it is appropriate to emphasize to them that the CWMP is a useful tool to help them achieve or maintain tactical superiority and accomplish their unit’s mission if they are injured.</a:t>
            </a:r>
          </a:p>
          <a:p>
            <a:pPr algn="l"/>
            <a:r>
              <a:rPr lang="en-US" b="0" i="0" dirty="0">
                <a:solidFill>
                  <a:srgbClr val="212529"/>
                </a:solidFill>
                <a:effectLst/>
                <a:highlight>
                  <a:srgbClr val="FFFFFF"/>
                </a:highlight>
                <a:latin typeface="-apple-system"/>
              </a:rPr>
              <a:t>Meloxicam is the recommended analgesic in the CWMP and is a non-steroidal anti-inflammatory drug (NSAID). But unlike the other NSAID medications that inhibit platelet function and can lead to increased bleeding risk, it is a preferential COX-2 inhibitor that spares platelet function, so it does not interfere with hemostasis and is well-tolerated.</a:t>
            </a:r>
            <a:r>
              <a:rPr lang="en-US" b="0" i="0" baseline="30000" dirty="0">
                <a:solidFill>
                  <a:srgbClr val="212529"/>
                </a:solidFill>
                <a:effectLst/>
                <a:highlight>
                  <a:srgbClr val="FFFFFF"/>
                </a:highlight>
                <a:latin typeface="-apple-system"/>
              </a:rPr>
              <a:t>11</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Additionally, to complement the meloxicam and shorten the time to onset of effect, two 500 mg acetaminophen tablets are recommended.</a:t>
            </a:r>
            <a:r>
              <a:rPr lang="en-US" b="0" i="0" baseline="30000" dirty="0">
                <a:solidFill>
                  <a:srgbClr val="212529"/>
                </a:solidFill>
                <a:effectLst/>
                <a:highlight>
                  <a:srgbClr val="FFFFFF"/>
                </a:highlight>
                <a:latin typeface="-apple-system"/>
              </a:rPr>
              <a:t>12</a:t>
            </a:r>
            <a:r>
              <a:rPr lang="en-US" b="0" i="0" dirty="0">
                <a:solidFill>
                  <a:srgbClr val="212529"/>
                </a:solidFill>
                <a:effectLst/>
                <a:highlight>
                  <a:srgbClr val="FFFFFF"/>
                </a:highlight>
                <a:latin typeface="-apple-system"/>
              </a:rPr>
              <a:t> They provide 8 hours of analgesia due to their extra-strength formulation and also have no adverse effects on platelet function.</a:t>
            </a:r>
            <a:r>
              <a:rPr lang="en-US" b="0" i="0" baseline="30000" dirty="0">
                <a:solidFill>
                  <a:srgbClr val="212529"/>
                </a:solidFill>
                <a:effectLst/>
                <a:highlight>
                  <a:srgbClr val="FFFFFF"/>
                </a:highlight>
                <a:latin typeface="-apple-system"/>
              </a:rPr>
              <a:t>13</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Another benefit is that neither medication produces sedation or alters the casualty’s level of consciousness, so they are able to provide analgesia without reducing combat effectiveness. Also, they avoid the logistical difficulties of having to monitor controlled medications.</a:t>
            </a:r>
          </a:p>
          <a:p>
            <a:pPr algn="l"/>
            <a:r>
              <a:rPr lang="en-US" b="0" i="0" dirty="0">
                <a:solidFill>
                  <a:srgbClr val="212529"/>
                </a:solidFill>
                <a:effectLst/>
                <a:highlight>
                  <a:srgbClr val="FFFFFF"/>
                </a:highlight>
                <a:latin typeface="-apple-system"/>
              </a:rPr>
              <a:t>Both CWMP pain medications should be self-administered by the casualty as soon as feasible after an injury is sustained if the pain is mild to moderate. If you or your Combat Lifesavers come across a casualty who meets the criteria for analgesia with the CWMP, and hasn’t already self-administered their dose, remind them to do so. As with all medications, it is important to make sure that the casualty has no allergies to medications prior to administration (either self-administration or assisted administration).</a:t>
            </a:r>
          </a:p>
          <a:p>
            <a:pPr algn="l"/>
            <a:r>
              <a:rPr lang="en-US" b="0" i="0" dirty="0">
                <a:solidFill>
                  <a:srgbClr val="212529"/>
                </a:solidFill>
                <a:effectLst/>
                <a:highlight>
                  <a:srgbClr val="FFFFFF"/>
                </a:highlight>
                <a:latin typeface="-apple-system"/>
              </a:rPr>
              <a:t>Another important thing you can do for your unit personnel and Combat Lifesavers is to educate them about the risk of using aspirin and other NSAIDs before and during their deployments. These medications decrease platelet function and should not be used at all by troops deployed in support of combat operations since these individuals may be called upon to conduct missions on very short notice; the risk of bleeding can last days or even longer after stopping the medication.</a:t>
            </a:r>
            <a:r>
              <a:rPr lang="en-US" b="0" i="0" baseline="30000" dirty="0">
                <a:solidFill>
                  <a:srgbClr val="212529"/>
                </a:solidFill>
                <a:effectLst/>
                <a:highlight>
                  <a:srgbClr val="FFFFFF"/>
                </a:highlight>
                <a:latin typeface="-apple-system"/>
              </a:rPr>
              <a:t>14</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There is moderate evidence supporting the use of the CWMP, based on retrospective reviews and observational studies. But the evidence supporting the medications used in the CWMP is higher, and based on a combination of randomized trials and review studies.</a:t>
            </a:r>
          </a:p>
          <a:p>
            <a:pPr algn="l"/>
            <a:r>
              <a:rPr lang="en-US" b="0" i="0" dirty="0">
                <a:solidFill>
                  <a:srgbClr val="212529"/>
                </a:solidFill>
                <a:effectLst/>
                <a:highlight>
                  <a:srgbClr val="FFFFFF"/>
                </a:highlight>
                <a:latin typeface="-apple-system"/>
              </a:rPr>
              <a:t>This video talks about the Combat Wound Medication Pack (CWMP) and assisting an injured casualty with taking it.</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11</a:t>
            </a:fld>
            <a:endParaRPr lang="en-US"/>
          </a:p>
        </p:txBody>
      </p:sp>
    </p:spTree>
    <p:extLst>
      <p:ext uri="{BB962C8B-B14F-4D97-AF65-F5344CB8AC3E}">
        <p14:creationId xmlns:p14="http://schemas.microsoft.com/office/powerpoint/2010/main" val="422334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ACETAMINOPHEN ADMINISTRATION</a:t>
            </a:r>
          </a:p>
          <a:p>
            <a:pPr algn="l">
              <a:buFont typeface="Arial" panose="020B0604020202020204" pitchFamily="34" charset="0"/>
              <a:buChar char="•"/>
            </a:pPr>
            <a:r>
              <a:rPr lang="en-US" b="0" i="0" dirty="0">
                <a:solidFill>
                  <a:srgbClr val="212529"/>
                </a:solidFill>
                <a:effectLst/>
                <a:highlight>
                  <a:srgbClr val="FFFFFF"/>
                </a:highlight>
                <a:latin typeface="-apple-system"/>
              </a:rPr>
              <a:t>The proper dosage for acetaminophen is 500 mg, 2 PO every 8 hours. </a:t>
            </a:r>
          </a:p>
          <a:p>
            <a:pPr algn="l">
              <a:buFont typeface="Arial" panose="020B0604020202020204" pitchFamily="34" charset="0"/>
              <a:buChar char="•"/>
            </a:pPr>
            <a:r>
              <a:rPr lang="en-US" b="0" i="0" dirty="0">
                <a:solidFill>
                  <a:srgbClr val="212529"/>
                </a:solidFill>
                <a:effectLst/>
                <a:highlight>
                  <a:srgbClr val="FFFFFF"/>
                </a:highlight>
                <a:latin typeface="-apple-system"/>
              </a:rPr>
              <a:t>The route of administration is PO.</a:t>
            </a:r>
          </a:p>
          <a:p>
            <a:pPr algn="l">
              <a:buFont typeface="Arial" panose="020B0604020202020204" pitchFamily="34" charset="0"/>
              <a:buChar char="•"/>
            </a:pPr>
            <a:r>
              <a:rPr lang="en-US" b="0" i="0" dirty="0">
                <a:solidFill>
                  <a:srgbClr val="212529"/>
                </a:solidFill>
                <a:effectLst/>
                <a:highlight>
                  <a:srgbClr val="FFFFFF"/>
                </a:highlight>
                <a:latin typeface="-apple-system"/>
              </a:rPr>
              <a:t>Acetaminophen is for mild to moderate pain management in a casualty that is still able to fight.</a:t>
            </a:r>
          </a:p>
          <a:p>
            <a:pPr algn="l">
              <a:buFont typeface="Arial" panose="020B0604020202020204" pitchFamily="34" charset="0"/>
              <a:buChar char="•"/>
            </a:pPr>
            <a:r>
              <a:rPr lang="en-US" b="0" i="0" dirty="0">
                <a:solidFill>
                  <a:srgbClr val="212529"/>
                </a:solidFill>
                <a:effectLst/>
                <a:highlight>
                  <a:srgbClr val="FFFFFF"/>
                </a:highlight>
                <a:latin typeface="-apple-system"/>
              </a:rPr>
              <a:t>Contraindications include acetaminophen hypersensitivity and use with alcohol, which is considered relatively safe in pregnancy if clinically indicated.</a:t>
            </a:r>
          </a:p>
          <a:p>
            <a:pPr algn="l">
              <a:buFont typeface="Arial" panose="020B0604020202020204" pitchFamily="34" charset="0"/>
              <a:buChar char="•"/>
            </a:pPr>
            <a:r>
              <a:rPr lang="en-US" b="0" i="0" dirty="0">
                <a:solidFill>
                  <a:srgbClr val="212529"/>
                </a:solidFill>
                <a:effectLst/>
                <a:highlight>
                  <a:srgbClr val="FFFFFF"/>
                </a:highlight>
                <a:latin typeface="-apple-system"/>
              </a:rPr>
              <a:t>Potential side effects include rash, nausea, vomiting, dizziness, lethargy, diaphoresis, chills, or abdominal pain with acute poisoning, elevated LFTs, hypoglycemia, and hepatorenal failure with hepatic toxicity.</a:t>
            </a:r>
          </a:p>
          <a:p>
            <a:pPr algn="l">
              <a:buFont typeface="Arial" panose="020B0604020202020204" pitchFamily="34" charset="0"/>
              <a:buChar char="•"/>
            </a:pPr>
            <a:r>
              <a:rPr lang="en-US" b="0" i="0" dirty="0">
                <a:solidFill>
                  <a:srgbClr val="212529"/>
                </a:solidFill>
                <a:effectLst/>
                <a:highlight>
                  <a:srgbClr val="FFFFFF"/>
                </a:highlight>
                <a:latin typeface="-apple-system"/>
              </a:rPr>
              <a:t>Cholestyramine may decrease absorption. Barbiturates, carbamazepine, phenytoin, rifampin, and excessive alcohol use may increase the potential for hepatotoxicity.</a:t>
            </a:r>
          </a:p>
          <a:p>
            <a:pPr algn="l">
              <a:buFont typeface="Arial" panose="020B0604020202020204" pitchFamily="34" charset="0"/>
              <a:buChar char="•"/>
            </a:pPr>
            <a:r>
              <a:rPr lang="en-US" b="0" i="0" dirty="0">
                <a:solidFill>
                  <a:srgbClr val="212529"/>
                </a:solidFill>
                <a:effectLst/>
                <a:highlight>
                  <a:srgbClr val="FFFFFF"/>
                </a:highlight>
                <a:latin typeface="-apple-system"/>
              </a:rPr>
              <a:t>The Onset/Peak/Duration for acetaminophen is 20-45 min/1-2 hr/3-4 hr.</a:t>
            </a:r>
          </a:p>
          <a:p>
            <a:pPr algn="l">
              <a:buFont typeface="Arial" panose="020B0604020202020204" pitchFamily="34" charset="0"/>
              <a:buChar char="•"/>
            </a:pPr>
            <a:r>
              <a:rPr lang="en-US" b="0" i="0" dirty="0">
                <a:solidFill>
                  <a:srgbClr val="212529"/>
                </a:solidFill>
                <a:effectLst/>
                <a:highlight>
                  <a:srgbClr val="FFFFFF"/>
                </a:highlight>
                <a:latin typeface="-apple-system"/>
              </a:rPr>
              <a:t>There is minimal to no mission impact. Do not give to K-9 casualties.</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12</a:t>
            </a:fld>
            <a:endParaRPr lang="en-US"/>
          </a:p>
        </p:txBody>
      </p:sp>
    </p:spTree>
    <p:extLst>
      <p:ext uri="{BB962C8B-B14F-4D97-AF65-F5344CB8AC3E}">
        <p14:creationId xmlns:p14="http://schemas.microsoft.com/office/powerpoint/2010/main" val="2553764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MELOXICAM ADMINISTRATION</a:t>
            </a:r>
          </a:p>
          <a:p>
            <a:pPr algn="l"/>
            <a:r>
              <a:rPr lang="en-US" b="0" i="0" dirty="0">
                <a:solidFill>
                  <a:srgbClr val="212529"/>
                </a:solidFill>
                <a:effectLst/>
                <a:highlight>
                  <a:srgbClr val="FFFFFF"/>
                </a:highlight>
                <a:latin typeface="-apple-system"/>
              </a:rPr>
              <a:t>Meloxicam is the recommended analgesic in the CWMP and is a non-steroidal anti-inflammatory drug (NSAID). But unlike the other NSAID medications that inhibit platelet function and can lead to increased bleeding risk, it is a preferential COX-2 inhibitor that spares platelet function, so it does not interfere with hemostasis and is well-tolerated. </a:t>
            </a:r>
          </a:p>
          <a:p>
            <a:pPr algn="l">
              <a:buFont typeface="Arial" panose="020B0604020202020204" pitchFamily="34" charset="0"/>
              <a:buChar char="•"/>
            </a:pPr>
            <a:r>
              <a:rPr lang="en-US" b="0" i="0" dirty="0">
                <a:solidFill>
                  <a:srgbClr val="212529"/>
                </a:solidFill>
                <a:effectLst/>
                <a:highlight>
                  <a:srgbClr val="FFFFFF"/>
                </a:highlight>
                <a:latin typeface="-apple-system"/>
              </a:rPr>
              <a:t>The proper dosage for meloxicam is 15 mg po daily. </a:t>
            </a:r>
          </a:p>
          <a:p>
            <a:pPr algn="l">
              <a:buFont typeface="Arial" panose="020B0604020202020204" pitchFamily="34" charset="0"/>
              <a:buChar char="•"/>
            </a:pPr>
            <a:r>
              <a:rPr lang="en-US" b="0" i="0" dirty="0">
                <a:solidFill>
                  <a:srgbClr val="212529"/>
                </a:solidFill>
                <a:effectLst/>
                <a:highlight>
                  <a:srgbClr val="FFFFFF"/>
                </a:highlight>
                <a:latin typeface="-apple-system"/>
              </a:rPr>
              <a:t>The route of administration is PO.</a:t>
            </a:r>
          </a:p>
          <a:p>
            <a:pPr algn="l">
              <a:buFont typeface="Arial" panose="020B0604020202020204" pitchFamily="34" charset="0"/>
              <a:buChar char="•"/>
            </a:pPr>
            <a:r>
              <a:rPr lang="en-US" b="0" i="0" dirty="0">
                <a:solidFill>
                  <a:srgbClr val="212529"/>
                </a:solidFill>
                <a:effectLst/>
                <a:highlight>
                  <a:srgbClr val="FFFFFF"/>
                </a:highlight>
                <a:latin typeface="-apple-system"/>
              </a:rPr>
              <a:t>Meloxicam is for mild to moderate pain management in a casualty that is still able to fight.</a:t>
            </a:r>
          </a:p>
          <a:p>
            <a:pPr algn="l">
              <a:buFont typeface="Arial" panose="020B0604020202020204" pitchFamily="34" charset="0"/>
              <a:buChar char="•"/>
            </a:pPr>
            <a:r>
              <a:rPr lang="en-US" b="0" i="0" dirty="0">
                <a:solidFill>
                  <a:srgbClr val="212529"/>
                </a:solidFill>
                <a:effectLst/>
                <a:highlight>
                  <a:srgbClr val="FFFFFF"/>
                </a:highlight>
                <a:latin typeface="-apple-system"/>
              </a:rPr>
              <a:t>Contraindications include NSAID or salicylate hypersensitivity, asthma, and severe renal or hepatic disease. Potential benefits may warrant use of the drug in pregnant women despite potential risks if the alternative is worse.</a:t>
            </a:r>
          </a:p>
          <a:p>
            <a:pPr algn="l">
              <a:buFont typeface="Arial" panose="020B0604020202020204" pitchFamily="34" charset="0"/>
              <a:buChar char="•"/>
            </a:pPr>
            <a:r>
              <a:rPr lang="en-US" b="0" i="0" dirty="0">
                <a:solidFill>
                  <a:srgbClr val="212529"/>
                </a:solidFill>
                <a:effectLst/>
                <a:highlight>
                  <a:srgbClr val="FFFFFF"/>
                </a:highlight>
                <a:latin typeface="-apple-system"/>
              </a:rPr>
              <a:t>Potential side effects include edema, flu-like syndrome, abdominal pain, diarrhea, dyspepsia, nausea, ulceration, GI bleed, anemia, headache or insomnia.</a:t>
            </a:r>
          </a:p>
          <a:p>
            <a:pPr algn="l">
              <a:buFont typeface="Arial" panose="020B0604020202020204" pitchFamily="34" charset="0"/>
              <a:buChar char="•"/>
            </a:pPr>
            <a:r>
              <a:rPr lang="en-US" b="0" i="0" dirty="0">
                <a:solidFill>
                  <a:srgbClr val="212529"/>
                </a:solidFill>
                <a:effectLst/>
                <a:highlight>
                  <a:srgbClr val="FFFFFF"/>
                </a:highlight>
                <a:latin typeface="-apple-system"/>
              </a:rPr>
              <a:t>There may be a decreased effect of ACE inhibitors and diuretics, increased lithium levels and toxicity, increased GI bleed risk with aspirin and warfarin.</a:t>
            </a:r>
          </a:p>
          <a:p>
            <a:pPr algn="l">
              <a:buFont typeface="Arial" panose="020B0604020202020204" pitchFamily="34" charset="0"/>
              <a:buChar char="•"/>
            </a:pPr>
            <a:r>
              <a:rPr lang="en-US" b="0" i="0" dirty="0">
                <a:solidFill>
                  <a:srgbClr val="212529"/>
                </a:solidFill>
                <a:effectLst/>
                <a:highlight>
                  <a:srgbClr val="FFFFFF"/>
                </a:highlight>
                <a:latin typeface="-apple-system"/>
              </a:rPr>
              <a:t>The Onset/Peak/Duration for meloxicam is 30-60 min/5-6 hr/20-24 hr.</a:t>
            </a:r>
          </a:p>
          <a:p>
            <a:pPr algn="l">
              <a:buFont typeface="Arial" panose="020B0604020202020204" pitchFamily="34" charset="0"/>
              <a:buChar char="•"/>
            </a:pPr>
            <a:r>
              <a:rPr lang="en-US" b="0" i="0" dirty="0">
                <a:solidFill>
                  <a:srgbClr val="212529"/>
                </a:solidFill>
                <a:effectLst/>
                <a:highlight>
                  <a:srgbClr val="FFFFFF"/>
                </a:highlight>
                <a:latin typeface="-apple-system"/>
              </a:rPr>
              <a:t>There is minimal to no mission impact.  Do not give to K-9 casualties.</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13</a:t>
            </a:fld>
            <a:endParaRPr lang="en-US"/>
          </a:p>
        </p:txBody>
      </p:sp>
    </p:spTree>
    <p:extLst>
      <p:ext uri="{BB962C8B-B14F-4D97-AF65-F5344CB8AC3E}">
        <p14:creationId xmlns:p14="http://schemas.microsoft.com/office/powerpoint/2010/main" val="629282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The following video demonstrates talks about administering Oral medication using the CWMP.</a:t>
            </a:r>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14</a:t>
            </a:fld>
            <a:endParaRPr lang="en-US"/>
          </a:p>
        </p:txBody>
      </p:sp>
    </p:spTree>
    <p:extLst>
      <p:ext uri="{BB962C8B-B14F-4D97-AF65-F5344CB8AC3E}">
        <p14:creationId xmlns:p14="http://schemas.microsoft.com/office/powerpoint/2010/main" val="2763324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TRANSMUCOSAL MEDICATON ADMINISTRATION</a:t>
            </a:r>
          </a:p>
          <a:p>
            <a:pPr algn="l"/>
            <a:r>
              <a:rPr lang="en-US" b="0" i="0" dirty="0">
                <a:solidFill>
                  <a:srgbClr val="212529"/>
                </a:solidFill>
                <a:effectLst/>
                <a:highlight>
                  <a:srgbClr val="FFFFFF"/>
                </a:highlight>
                <a:latin typeface="-apple-system"/>
              </a:rPr>
              <a:t>Transmucosal refers to the delivery of a medication across a mucous membrane. In the tactical field setting the two principal locations are the mouth and the nose. We’ll discuss intranasal medication delivery a little later in this module and focus on the routes commonly used in the mouth right now.</a:t>
            </a:r>
          </a:p>
          <a:p>
            <a:pPr algn="l"/>
            <a:r>
              <a:rPr lang="en-US" b="0" i="0" dirty="0">
                <a:solidFill>
                  <a:srgbClr val="212529"/>
                </a:solidFill>
                <a:effectLst/>
                <a:highlight>
                  <a:srgbClr val="FFFFFF"/>
                </a:highlight>
                <a:latin typeface="-apple-system"/>
              </a:rPr>
              <a:t>Oral transmucosal can refer to delivery through one of three different locations: sublingual, transbuccal, and translingual. All three locations can take advantage of some of the benefits of a transmucosal approach, which include:</a:t>
            </a:r>
            <a:r>
              <a:rPr lang="en-US" b="0" i="0" baseline="30000" dirty="0">
                <a:solidFill>
                  <a:srgbClr val="212529"/>
                </a:solidFill>
                <a:effectLst/>
                <a:highlight>
                  <a:srgbClr val="FFFFFF"/>
                </a:highlight>
                <a:latin typeface="-apple-system"/>
              </a:rPr>
              <a:t>15</a:t>
            </a:r>
            <a:endParaRPr lang="en-US" b="0" i="0" dirty="0">
              <a:solidFill>
                <a:srgbClr val="212529"/>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Rapid absorption due to highly vascular tissues that are very permeable, allowing for rapid uptake of medications.</a:t>
            </a:r>
          </a:p>
          <a:p>
            <a:pPr algn="l">
              <a:buFont typeface="Arial" panose="020B0604020202020204" pitchFamily="34" charset="0"/>
              <a:buChar char="•"/>
            </a:pPr>
            <a:r>
              <a:rPr lang="en-US" b="0" i="0" dirty="0">
                <a:solidFill>
                  <a:srgbClr val="212529"/>
                </a:solidFill>
                <a:effectLst/>
                <a:highlight>
                  <a:srgbClr val="FFFFFF"/>
                </a:highlight>
                <a:latin typeface="-apple-system"/>
              </a:rPr>
              <a:t>Lack of first pass effect, which is seen when medications are partially inactivated by the digestive process when taken orally.</a:t>
            </a:r>
          </a:p>
          <a:p>
            <a:pPr algn="l">
              <a:buFont typeface="Arial" panose="020B0604020202020204" pitchFamily="34" charset="0"/>
              <a:buChar char="•"/>
            </a:pPr>
            <a:r>
              <a:rPr lang="en-US" b="0" i="0" dirty="0">
                <a:solidFill>
                  <a:srgbClr val="212529"/>
                </a:solidFill>
                <a:effectLst/>
                <a:highlight>
                  <a:srgbClr val="FFFFFF"/>
                </a:highlight>
                <a:latin typeface="-apple-system"/>
              </a:rPr>
              <a:t>Ability to administer without IV or IO access, and without performing an IM injection.</a:t>
            </a:r>
          </a:p>
          <a:p>
            <a:pPr algn="l"/>
            <a:r>
              <a:rPr lang="en-US" b="0" i="0" dirty="0">
                <a:solidFill>
                  <a:srgbClr val="212529"/>
                </a:solidFill>
                <a:effectLst/>
                <a:highlight>
                  <a:srgbClr val="FFFFFF"/>
                </a:highlight>
                <a:latin typeface="-apple-system"/>
              </a:rPr>
              <a:t>Each medication is developed to be optimally delivered based on the site of absorption – under the tongue, against the cheek, or on top of the tongue. Some of this has to do with the pharmacology of the medications, and some to do with practical considerations about administering the medication. If the medications are swallowed, some of the benefits of a transmucosal delivery are lost. The degree of that loss depends on how long the casualty was able to avoid swallowing the medication, and even to some extent the amount of time they were able to delay swallowing secretions that might contain some active ingredients from the medication.</a:t>
            </a:r>
          </a:p>
          <a:p>
            <a:pPr algn="l"/>
            <a:r>
              <a:rPr lang="en-US" b="0" i="0" dirty="0">
                <a:solidFill>
                  <a:srgbClr val="212529"/>
                </a:solidFill>
                <a:effectLst/>
                <a:highlight>
                  <a:srgbClr val="FFFFFF"/>
                </a:highlight>
                <a:latin typeface="-apple-system"/>
              </a:rPr>
              <a:t>Do NOT allow the casualty to eat or drink during administration. Swallowing a transmucosal medication reduces its efficacy because the medication is not properly absorbed by the gastrointestinal tract.</a:t>
            </a:r>
          </a:p>
          <a:p>
            <a:pPr algn="l"/>
            <a:r>
              <a:rPr lang="en-US" b="0" i="0" dirty="0">
                <a:solidFill>
                  <a:srgbClr val="212529"/>
                </a:solidFill>
                <a:effectLst/>
                <a:highlight>
                  <a:srgbClr val="FFFFFF"/>
                </a:highlight>
                <a:latin typeface="-apple-system"/>
              </a:rPr>
              <a:t>In TCCC, the two variations seen in the current guidelines are the transbuccal administration of fentanyl and the translingual delivery of ondansetron.</a:t>
            </a:r>
          </a:p>
          <a:p>
            <a:pPr algn="l"/>
            <a:r>
              <a:rPr lang="en-US" b="0" i="0" dirty="0">
                <a:solidFill>
                  <a:srgbClr val="212529"/>
                </a:solidFill>
                <a:effectLst/>
                <a:highlight>
                  <a:srgbClr val="FFFFFF"/>
                </a:highlight>
                <a:latin typeface="-apple-system"/>
              </a:rPr>
              <a:t>In the </a:t>
            </a:r>
            <a:r>
              <a:rPr lang="en-US" b="1" i="0" dirty="0">
                <a:solidFill>
                  <a:srgbClr val="212529"/>
                </a:solidFill>
                <a:effectLst/>
                <a:highlight>
                  <a:srgbClr val="FFFFFF"/>
                </a:highlight>
                <a:latin typeface="-apple-system"/>
              </a:rPr>
              <a:t>transbuccal administration </a:t>
            </a:r>
            <a:r>
              <a:rPr lang="en-US" b="0" i="0" dirty="0">
                <a:solidFill>
                  <a:srgbClr val="212529"/>
                </a:solidFill>
                <a:effectLst/>
                <a:highlight>
                  <a:srgbClr val="FFFFFF"/>
                </a:highlight>
                <a:latin typeface="-apple-system"/>
              </a:rPr>
              <a:t>process, the medication is held between the upper gums and the inside of the cheek. By placing a medication by the upper gums, the stimulation to the salivary glands is reduced and there is less likelihood of the medication being swallowed in the secretions. The effects can be slightly enhanced by alternating from one side to the other or rotating the lozenge, if possible. In the case of the lozenges on a stick (a “lollipop”), the likelihood of swallowing the medication is reduced even further. As with all </a:t>
            </a:r>
            <a:r>
              <a:rPr lang="en-US" b="1" i="0" dirty="0">
                <a:solidFill>
                  <a:srgbClr val="212529"/>
                </a:solidFill>
                <a:effectLst/>
                <a:highlight>
                  <a:srgbClr val="FFFFFF"/>
                </a:highlight>
                <a:latin typeface="-apple-system"/>
              </a:rPr>
              <a:t>transmucosal medication </a:t>
            </a:r>
            <a:r>
              <a:rPr lang="en-US" b="0" i="0" dirty="0">
                <a:solidFill>
                  <a:srgbClr val="212529"/>
                </a:solidFill>
                <a:effectLst/>
                <a:highlight>
                  <a:srgbClr val="FFFFFF"/>
                </a:highlight>
                <a:latin typeface="-apple-system"/>
              </a:rPr>
              <a:t>delivery, the casualty should not eat or drink while the medication is being administered. The time to complete absorption can vary based on how actively the casualty moves the lozenge from one area to the other in their mouth.</a:t>
            </a:r>
          </a:p>
          <a:p>
            <a:pPr algn="l"/>
            <a:r>
              <a:rPr lang="en-US" b="0" i="0" dirty="0">
                <a:solidFill>
                  <a:srgbClr val="212529"/>
                </a:solidFill>
                <a:effectLst/>
                <a:highlight>
                  <a:srgbClr val="FFFFFF"/>
                </a:highlight>
                <a:latin typeface="-apple-system"/>
              </a:rPr>
              <a:t>The </a:t>
            </a:r>
            <a:r>
              <a:rPr lang="en-US" b="1" i="0" dirty="0">
                <a:solidFill>
                  <a:srgbClr val="212529"/>
                </a:solidFill>
                <a:effectLst/>
                <a:highlight>
                  <a:srgbClr val="FFFFFF"/>
                </a:highlight>
                <a:latin typeface="-apple-system"/>
              </a:rPr>
              <a:t>translingual delivery </a:t>
            </a:r>
            <a:r>
              <a:rPr lang="en-US" b="0" i="0" dirty="0">
                <a:solidFill>
                  <a:srgbClr val="212529"/>
                </a:solidFill>
                <a:effectLst/>
                <a:highlight>
                  <a:srgbClr val="FFFFFF"/>
                </a:highlight>
                <a:latin typeface="-apple-system"/>
              </a:rPr>
              <a:t>of a medication is less common, and is often done via a spray or mist. But in the case of ondansetron, they have developed a fast-dissolving pill form. Perhaps even more than the transbuccal route of administration, it is difficult for the casualty to avoid swallowing the medication. However, unlike a sublingual route that will always have a significant risk of being diluted by saliva, the top of the tongue can be kept relatively free of secretions until the medication has dissolved using the translingual approach.</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15</a:t>
            </a:fld>
            <a:endParaRPr lang="en-US"/>
          </a:p>
        </p:txBody>
      </p:sp>
    </p:spTree>
    <p:extLst>
      <p:ext uri="{BB962C8B-B14F-4D97-AF65-F5344CB8AC3E}">
        <p14:creationId xmlns:p14="http://schemas.microsoft.com/office/powerpoint/2010/main" val="1201018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ONDANSETRON INDICATIONS AND ADMINISTRATION</a:t>
            </a:r>
          </a:p>
          <a:p>
            <a:pPr algn="l"/>
            <a:r>
              <a:rPr lang="en-US" b="0" i="0" dirty="0">
                <a:solidFill>
                  <a:srgbClr val="212529"/>
                </a:solidFill>
                <a:effectLst/>
                <a:highlight>
                  <a:srgbClr val="FFFFFF"/>
                </a:highlight>
                <a:latin typeface="-apple-system"/>
              </a:rPr>
              <a:t>Nausea and vomiting are common side effects of opiates, particularly in trauma victims.</a:t>
            </a:r>
            <a:r>
              <a:rPr lang="en-US" b="0" i="0" baseline="30000" dirty="0">
                <a:solidFill>
                  <a:srgbClr val="212529"/>
                </a:solidFill>
                <a:effectLst/>
                <a:highlight>
                  <a:srgbClr val="FFFFFF"/>
                </a:highlight>
                <a:latin typeface="-apple-system"/>
              </a:rPr>
              <a:t>16</a:t>
            </a:r>
            <a:r>
              <a:rPr lang="en-US" b="0" i="0" dirty="0">
                <a:solidFill>
                  <a:srgbClr val="212529"/>
                </a:solidFill>
                <a:effectLst/>
                <a:highlight>
                  <a:srgbClr val="FFFFFF"/>
                </a:highlight>
                <a:latin typeface="-apple-system"/>
              </a:rPr>
              <a:t> When the TCCC Guidelines were initially developed the anti-emetic of choice was promethazine. Although a very effective medication, sedation, respiratory depression, impairment of psychomotor and cognitive function, and hypotension that were often seen as side-effects were problematic.</a:t>
            </a:r>
            <a:r>
              <a:rPr lang="en-US" b="0" i="0" baseline="30000" dirty="0">
                <a:solidFill>
                  <a:srgbClr val="212529"/>
                </a:solidFill>
                <a:effectLst/>
                <a:highlight>
                  <a:srgbClr val="FFFFFF"/>
                </a:highlight>
                <a:latin typeface="-apple-system"/>
              </a:rPr>
              <a:t>17</a:t>
            </a:r>
            <a:r>
              <a:rPr lang="en-US" b="0" i="0" dirty="0">
                <a:solidFill>
                  <a:srgbClr val="212529"/>
                </a:solidFill>
                <a:effectLst/>
                <a:highlight>
                  <a:srgbClr val="FFFFFF"/>
                </a:highlight>
                <a:latin typeface="-apple-system"/>
              </a:rPr>
              <a:t> Additionally, an FDA black box warning for injection site tissue necrosis was a concern.</a:t>
            </a:r>
            <a:r>
              <a:rPr lang="en-US" b="0" i="0" baseline="30000" dirty="0">
                <a:solidFill>
                  <a:srgbClr val="212529"/>
                </a:solidFill>
                <a:effectLst/>
                <a:highlight>
                  <a:srgbClr val="FFFFFF"/>
                </a:highlight>
                <a:latin typeface="-apple-system"/>
              </a:rPr>
              <a:t>18</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However, ondansetron has a long history of successful use in prehospital and emergency department settings.</a:t>
            </a:r>
            <a:r>
              <a:rPr lang="en-US" b="0" i="0" baseline="30000" dirty="0">
                <a:solidFill>
                  <a:srgbClr val="212529"/>
                </a:solidFill>
                <a:effectLst/>
                <a:highlight>
                  <a:srgbClr val="FFFFFF"/>
                </a:highlight>
                <a:latin typeface="-apple-system"/>
              </a:rPr>
              <a:t>19, 20, 21</a:t>
            </a:r>
            <a:r>
              <a:rPr lang="en-US" b="0" i="0" dirty="0">
                <a:solidFill>
                  <a:srgbClr val="212529"/>
                </a:solidFill>
                <a:effectLst/>
                <a:highlight>
                  <a:srgbClr val="FFFFFF"/>
                </a:highlight>
                <a:latin typeface="-apple-system"/>
              </a:rPr>
              <a:t> Also, the safety profile on ondansetron is better than the other antiemetics reviewed for use in the tactical environment. In particular, it does not cause sedation or hypotension and doesn’t have the central and autonomic nervous system side effects seen in other anti-nausea medications.</a:t>
            </a:r>
            <a:r>
              <a:rPr lang="en-US" b="0" i="0" baseline="30000" dirty="0">
                <a:solidFill>
                  <a:srgbClr val="212529"/>
                </a:solidFill>
                <a:effectLst/>
                <a:highlight>
                  <a:srgbClr val="FFFFFF"/>
                </a:highlight>
                <a:latin typeface="-apple-system"/>
              </a:rPr>
              <a:t>22</a:t>
            </a:r>
            <a:r>
              <a:rPr lang="en-US" b="0" i="0" dirty="0">
                <a:solidFill>
                  <a:srgbClr val="212529"/>
                </a:solidFill>
                <a:effectLst/>
                <a:highlight>
                  <a:srgbClr val="FFFFFF"/>
                </a:highlight>
                <a:latin typeface="-apple-system"/>
              </a:rPr>
              <a:t> Once ondansetron was no longer under patent and became affordable, evaluations for its use in tactical situations were carried out and the results demonstrated equivalent efficacy to promethazine.</a:t>
            </a:r>
          </a:p>
          <a:p>
            <a:pPr algn="l"/>
            <a:r>
              <a:rPr lang="en-US" b="0" i="0" dirty="0">
                <a:solidFill>
                  <a:srgbClr val="212529"/>
                </a:solidFill>
                <a:effectLst/>
                <a:highlight>
                  <a:srgbClr val="FFFFFF"/>
                </a:highlight>
                <a:latin typeface="-apple-system"/>
              </a:rPr>
              <a:t>Ondansetron is available in a parenteral form (IV, IM, or IO) or as an orally disintegrating tablet (ODT) or regular pill form (PO). The advantage of the ODT preparation is the ability to use it without establishing IV or IO access, or need to draw up an IM dose, while still exhibiting comparable efficacy.</a:t>
            </a:r>
            <a:r>
              <a:rPr lang="en-US" b="0" i="0" baseline="30000" dirty="0">
                <a:solidFill>
                  <a:srgbClr val="212529"/>
                </a:solidFill>
                <a:effectLst/>
                <a:highlight>
                  <a:srgbClr val="FFFFFF"/>
                </a:highlight>
                <a:latin typeface="-apple-system"/>
              </a:rPr>
              <a:t>24</a:t>
            </a:r>
            <a:r>
              <a:rPr lang="en-US" b="0" i="0" dirty="0">
                <a:solidFill>
                  <a:srgbClr val="212529"/>
                </a:solidFill>
                <a:effectLst/>
                <a:highlight>
                  <a:srgbClr val="FFFFFF"/>
                </a:highlight>
                <a:latin typeface="-apple-system"/>
              </a:rPr>
              <a:t> However, proper administration is needed as swallowing the ODT like an oral medication reduces its absorption, delays its onset of action, and is potentially diminished further by emesis if the casualty’s symptoms persist or progress. Oral ondansetron is NOT an acceptable alternative to the ODT formulation.</a:t>
            </a:r>
            <a:r>
              <a:rPr lang="en-US" b="0" i="0" baseline="30000" dirty="0">
                <a:solidFill>
                  <a:srgbClr val="212529"/>
                </a:solidFill>
                <a:effectLst/>
                <a:highlight>
                  <a:srgbClr val="FFFFFF"/>
                </a:highlight>
                <a:latin typeface="-apple-system"/>
              </a:rPr>
              <a:t>25</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When administering, if the ODT comes in a blister pack, peel back the foil to remove the pill to avoid damage to the medication. Then place it on the casualty’s tongue and allow the medication to dissolve completely. Do NOT administer with water, rather allow the medication to dissolve using the casualty’s own saliva. Once dissolved, the remaining solution will ultimately be swallowed with the casualty’s saliva but delaying that to allow for increased absorption through the oral mucosa is ideal. If IV or IO access is established and the parenteral form is available, you may consider administering the medication by one of those routes.</a:t>
            </a:r>
          </a:p>
          <a:p>
            <a:pPr algn="l"/>
            <a:r>
              <a:rPr lang="en-US" b="0" i="0" dirty="0">
                <a:solidFill>
                  <a:srgbClr val="212529"/>
                </a:solidFill>
                <a:effectLst/>
                <a:highlight>
                  <a:srgbClr val="FFFFFF"/>
                </a:highlight>
                <a:latin typeface="-apple-system"/>
              </a:rPr>
              <a:t>The proper dose is 4 mg every 8 hours as needed for nausea or vomiting, regardless of the route of administration. Each 8-hour dose can be repeated once after 15 minutes if nausea and vomiting are not improved. Do not give more than 8 mg in any 8-hour interval. The level of evidence supporting the guidance for the use of Ondansetron in the tactical environment, is based on Prospective, Randomized, Double-blind, Placebo-Controlled Trial.</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16</a:t>
            </a:fld>
            <a:endParaRPr lang="en-US"/>
          </a:p>
        </p:txBody>
      </p:sp>
    </p:spTree>
    <p:extLst>
      <p:ext uri="{BB962C8B-B14F-4D97-AF65-F5344CB8AC3E}">
        <p14:creationId xmlns:p14="http://schemas.microsoft.com/office/powerpoint/2010/main" val="40181527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 proper dose is 4 mg every 8 hours as needed for nausea or vomiting, regardless of the route of administration. Each 8-hour dose can be repeated once after 15 minutes if nausea and vomiting are not improved. Do not give more than 8 mg in any 8-hour interval.</a:t>
            </a:r>
          </a:p>
          <a:p>
            <a:pPr algn="l"/>
            <a:r>
              <a:rPr lang="en-US" b="0" i="0" dirty="0">
                <a:solidFill>
                  <a:srgbClr val="212529"/>
                </a:solidFill>
                <a:effectLst/>
                <a:highlight>
                  <a:srgbClr val="FFFFFF"/>
                </a:highlight>
                <a:latin typeface="-apple-system"/>
              </a:rPr>
              <a:t>Ondansetron is available in a parenteral form (IV, IM, or IO) or as an orally disintegrating tablet (ODT) or regular pill form (PO). The advantage of the ODT preparation is the ability to use it without establishing IV or IO access, or need to draw up an IM dose. However, proper administration is needed as swallowing the ODT like an oral medication reduces its absorption, delays its onset of action, and is potentially diminished further by emesis if the casualty’s symptoms persist or progress. Oral ondansetron is NOT an acceptable alternative to the ODT formulation.</a:t>
            </a:r>
          </a:p>
          <a:p>
            <a:pPr algn="l"/>
            <a:r>
              <a:rPr lang="en-US" b="0" i="0" dirty="0">
                <a:solidFill>
                  <a:srgbClr val="212529"/>
                </a:solidFill>
                <a:effectLst/>
                <a:highlight>
                  <a:srgbClr val="FFFFFF"/>
                </a:highlight>
                <a:latin typeface="-apple-system"/>
              </a:rPr>
              <a:t>Ondansetron is used for the prevention and management of nausea and vomiting associated with pain management medications.</a:t>
            </a:r>
          </a:p>
          <a:p>
            <a:pPr algn="l"/>
            <a:r>
              <a:rPr lang="en-US" b="0" i="0" dirty="0">
                <a:solidFill>
                  <a:srgbClr val="212529"/>
                </a:solidFill>
                <a:effectLst/>
                <a:highlight>
                  <a:srgbClr val="FFFFFF"/>
                </a:highlight>
                <a:latin typeface="-apple-system"/>
              </a:rPr>
              <a:t>Contraindications include hypersensitivity. Use cautiously in patients with hepatic failure, considered relatively safe in pregnancy, if clinically indicated.</a:t>
            </a:r>
          </a:p>
          <a:p>
            <a:pPr algn="l"/>
            <a:r>
              <a:rPr lang="en-US" b="0" i="0" dirty="0">
                <a:solidFill>
                  <a:srgbClr val="212529"/>
                </a:solidFill>
                <a:effectLst/>
                <a:highlight>
                  <a:srgbClr val="FFFFFF"/>
                </a:highlight>
                <a:latin typeface="-apple-system"/>
              </a:rPr>
              <a:t>Nausea and vomiting are common side effects of opiates, particularly in trauma victims. When the TCCC Guidelines were initially developed the anti-emetic of choice was promethazine. Although a very effective medication, sedation, respiratory depression, impairment of psychomotor and cognitive function, and hypotension that were often seen as side-effects were problematic. Additionally, an FDA black box warning for injection site tissue necrosis was a concern.</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17</a:t>
            </a:fld>
            <a:endParaRPr lang="en-US"/>
          </a:p>
        </p:txBody>
      </p:sp>
    </p:spTree>
    <p:extLst>
      <p:ext uri="{BB962C8B-B14F-4D97-AF65-F5344CB8AC3E}">
        <p14:creationId xmlns:p14="http://schemas.microsoft.com/office/powerpoint/2010/main" val="7424671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FENTANYL INDICATIONS AND CONTRAINDICATIONS</a:t>
            </a:r>
          </a:p>
          <a:p>
            <a:pPr algn="l"/>
            <a:r>
              <a:rPr lang="en-US" b="0" i="0" dirty="0">
                <a:solidFill>
                  <a:srgbClr val="212529"/>
                </a:solidFill>
                <a:effectLst/>
                <a:highlight>
                  <a:srgbClr val="FFFFFF"/>
                </a:highlight>
                <a:latin typeface="-apple-system"/>
              </a:rPr>
              <a:t>In the 2nd option for analgesia in the TCCC Guidelines, when the casualty is in mild to moderate pain and IS NOT in shock or respiratory distress or at significant risk of developing either condition, fentanyl is the medication of choice.</a:t>
            </a:r>
            <a:r>
              <a:rPr lang="en-US" b="0" i="0" baseline="30000" dirty="0">
                <a:solidFill>
                  <a:srgbClr val="212529"/>
                </a:solidFill>
                <a:effectLst/>
                <a:highlight>
                  <a:srgbClr val="FFFFFF"/>
                </a:highlight>
                <a:latin typeface="-apple-system"/>
              </a:rPr>
              <a:t>26</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Fentanyl is an opioid and all opiates have the potential for causing circulatory and respiratory depression. The potential for opioid analgesics to exacerbate hypoxia and hypotension and therefore cause secondary brain injury in casualties with moderate-to-severe traumatic brain injury (TBI) makes them unsuitable for use in these casualties as well. So, the contraindications for opioids, including fentanyl, are:</a:t>
            </a:r>
            <a:r>
              <a:rPr lang="en-US" b="0" i="0" baseline="30000" dirty="0">
                <a:solidFill>
                  <a:srgbClr val="212529"/>
                </a:solidFill>
                <a:effectLst/>
                <a:highlight>
                  <a:srgbClr val="FFFFFF"/>
                </a:highlight>
                <a:latin typeface="-apple-system"/>
              </a:rPr>
              <a:t>27</a:t>
            </a:r>
            <a:endParaRPr lang="en-US" b="0" i="0" dirty="0">
              <a:solidFill>
                <a:srgbClr val="212529"/>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Hypovolemic shock</a:t>
            </a:r>
          </a:p>
          <a:p>
            <a:pPr algn="l">
              <a:buFont typeface="Arial" panose="020B0604020202020204" pitchFamily="34" charset="0"/>
              <a:buChar char="•"/>
            </a:pPr>
            <a:r>
              <a:rPr lang="en-US" b="0" i="0" dirty="0">
                <a:solidFill>
                  <a:srgbClr val="212529"/>
                </a:solidFill>
                <a:effectLst/>
                <a:highlight>
                  <a:srgbClr val="FFFFFF"/>
                </a:highlight>
                <a:latin typeface="-apple-system"/>
              </a:rPr>
              <a:t>Respiratory distress</a:t>
            </a:r>
          </a:p>
          <a:p>
            <a:pPr algn="l">
              <a:buFont typeface="Arial" panose="020B0604020202020204" pitchFamily="34" charset="0"/>
              <a:buChar char="•"/>
            </a:pPr>
            <a:r>
              <a:rPr lang="en-US" b="0" i="0" dirty="0">
                <a:solidFill>
                  <a:srgbClr val="212529"/>
                </a:solidFill>
                <a:effectLst/>
                <a:highlight>
                  <a:srgbClr val="FFFFFF"/>
                </a:highlight>
                <a:latin typeface="-apple-system"/>
              </a:rPr>
              <a:t>Unconsciousness</a:t>
            </a:r>
          </a:p>
          <a:p>
            <a:pPr algn="l">
              <a:buFont typeface="Arial" panose="020B0604020202020204" pitchFamily="34" charset="0"/>
              <a:buChar char="•"/>
            </a:pPr>
            <a:r>
              <a:rPr lang="en-US" b="0" i="0" dirty="0">
                <a:solidFill>
                  <a:srgbClr val="212529"/>
                </a:solidFill>
                <a:effectLst/>
                <a:highlight>
                  <a:srgbClr val="FFFFFF"/>
                </a:highlight>
                <a:latin typeface="-apple-system"/>
              </a:rPr>
              <a:t>Severe head injury</a:t>
            </a:r>
          </a:p>
          <a:p>
            <a:pPr algn="l"/>
            <a:r>
              <a:rPr lang="en-US" b="0" i="0" dirty="0">
                <a:solidFill>
                  <a:srgbClr val="212529"/>
                </a:solidFill>
                <a:effectLst/>
                <a:highlight>
                  <a:srgbClr val="FFFFFF"/>
                </a:highlight>
                <a:latin typeface="-apple-system"/>
              </a:rPr>
              <a:t>Additionally, opioids should be avoided in patients with injuries that are likely to result in hemorrhagic shock (such as poorly controlled junctional hemorrhage or penetrating torso trauma) and in casualties with airway injuries, penetrating chest injuries, severe blunt trauma to the chest, or possible pulmonary blast injury.</a:t>
            </a:r>
          </a:p>
          <a:p>
            <a:pPr algn="l"/>
            <a:r>
              <a:rPr lang="en-US" b="0" i="0" dirty="0">
                <a:solidFill>
                  <a:srgbClr val="212529"/>
                </a:solidFill>
                <a:effectLst/>
                <a:highlight>
                  <a:srgbClr val="FFFFFF"/>
                </a:highlight>
                <a:latin typeface="-apple-system"/>
              </a:rPr>
              <a:t>If the casualty is in moderate to severe pain, and the casualty is in shock, or at risk of shock or pulmonary compromise, ketamine is the agent of choice.</a:t>
            </a:r>
            <a:r>
              <a:rPr lang="en-US" b="0" i="0" baseline="30000" dirty="0">
                <a:solidFill>
                  <a:srgbClr val="212529"/>
                </a:solidFill>
                <a:effectLst/>
                <a:highlight>
                  <a:srgbClr val="FFFFFF"/>
                </a:highlight>
                <a:latin typeface="-apple-system"/>
              </a:rPr>
              <a:t>28</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As a result of the altered level of consciousness noted with opioids, casualties should be disarmed after being given fentanyl, regardless of the route of administration. Additionally, you should document a mental status exam using the AVPU (Alert, Verbal, Pain, Unresponsive) method prior to administering fentanyl, and use caution in casualties with eye injuries or mild TBI as fentanyl may make it difficult to perform a neurologic exam or determine if the casualty is decompensating.</a:t>
            </a:r>
            <a:r>
              <a:rPr lang="en-US" b="0" i="0" baseline="30000" dirty="0">
                <a:solidFill>
                  <a:srgbClr val="212529"/>
                </a:solidFill>
                <a:effectLst/>
                <a:highlight>
                  <a:srgbClr val="FFFFFF"/>
                </a:highlight>
                <a:latin typeface="-apple-system"/>
              </a:rPr>
              <a:t>29</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Be sure to monitor the casualty’s airway, breathing, and circulation closely after fentanyl administration. If there are any signs to suggest that the casualty is experiencing side effects from excess fentanyl, immediately administer naloxone to reverse the effects.</a:t>
            </a:r>
            <a:r>
              <a:rPr lang="en-US" b="0" i="0" baseline="30000" dirty="0">
                <a:solidFill>
                  <a:srgbClr val="212529"/>
                </a:solidFill>
                <a:effectLst/>
                <a:highlight>
                  <a:srgbClr val="FFFFFF"/>
                </a:highlight>
                <a:latin typeface="-apple-system"/>
              </a:rPr>
              <a:t>30</a:t>
            </a:r>
            <a:r>
              <a:rPr lang="en-US" b="0" i="0" dirty="0">
                <a:solidFill>
                  <a:srgbClr val="212529"/>
                </a:solidFill>
                <a:effectLst/>
                <a:highlight>
                  <a:srgbClr val="FFFFFF"/>
                </a:highlight>
                <a:latin typeface="-apple-system"/>
              </a:rPr>
              <a:t> Polypharmacy is not recommended; benzodiazepines should NOT be used in conjunction with opioid analgesia.</a:t>
            </a:r>
            <a:r>
              <a:rPr lang="en-US" b="0" i="0" baseline="30000" dirty="0">
                <a:solidFill>
                  <a:srgbClr val="212529"/>
                </a:solidFill>
                <a:effectLst/>
                <a:highlight>
                  <a:srgbClr val="FFFFFF"/>
                </a:highlight>
                <a:latin typeface="-apple-system"/>
              </a:rPr>
              <a:t>31</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Remember, a goal of analgesia is to reduce pain to a tolerable level while still protecting their airway and mentation.</a:t>
            </a:r>
          </a:p>
          <a:p>
            <a:pPr algn="l"/>
            <a:r>
              <a:rPr lang="en-US" b="0" i="0" dirty="0">
                <a:solidFill>
                  <a:srgbClr val="212529"/>
                </a:solidFill>
                <a:effectLst/>
                <a:highlight>
                  <a:srgbClr val="FFFFFF"/>
                </a:highlight>
                <a:latin typeface="-apple-system"/>
              </a:rPr>
              <a:t>Fentanyl has been very well studied in both the civilian and military prehospital settings, and the dosing, routes of administration and tactical considerations have been the subject of many randomized, controlled studies. In addition, there have been several thorough review studies done, as well. The evidence supporting the TCCC Guidelines recommendation for the use of fentanyl is high. The level of evidence supporting the guidance for the use of Fentanyl in the tactical environment is based on Meta-analysis of multiple randomized controlled trials. </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18</a:t>
            </a:fld>
            <a:endParaRPr lang="en-US"/>
          </a:p>
        </p:txBody>
      </p:sp>
    </p:spTree>
    <p:extLst>
      <p:ext uri="{BB962C8B-B14F-4D97-AF65-F5344CB8AC3E}">
        <p14:creationId xmlns:p14="http://schemas.microsoft.com/office/powerpoint/2010/main" val="1937004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ORAL TRANSMUCOSAL FENTANYL CITRATE (OTFC) ADMINISTRATION</a:t>
            </a:r>
          </a:p>
          <a:p>
            <a:pPr algn="l"/>
            <a:r>
              <a:rPr lang="en-US" b="0" i="0" dirty="0">
                <a:solidFill>
                  <a:srgbClr val="212529"/>
                </a:solidFill>
                <a:effectLst/>
                <a:highlight>
                  <a:srgbClr val="FFFFFF"/>
                </a:highlight>
                <a:latin typeface="-apple-system"/>
              </a:rPr>
              <a:t>For Combat Medics/Corpsmen, the oral transmucosal fentanyl citrate (OTFC) lozenges are the formulation of choice for administering fentanyl. However, as Combat Paramedics or Providers you also have the option for considering IN, IV and IO routes of administration.</a:t>
            </a:r>
            <a:r>
              <a:rPr lang="en-US" b="0" i="0" baseline="30000" dirty="0">
                <a:solidFill>
                  <a:srgbClr val="212529"/>
                </a:solidFill>
                <a:effectLst/>
                <a:highlight>
                  <a:srgbClr val="FFFFFF"/>
                </a:highlight>
                <a:latin typeface="-apple-system"/>
              </a:rPr>
              <a:t>32</a:t>
            </a:r>
            <a:r>
              <a:rPr lang="en-US" b="0" i="0" dirty="0">
                <a:solidFill>
                  <a:srgbClr val="212529"/>
                </a:solidFill>
                <a:effectLst/>
                <a:highlight>
                  <a:srgbClr val="FFFFFF"/>
                </a:highlight>
                <a:latin typeface="-apple-system"/>
              </a:rPr>
              <a:t> We’ll review those other forms of administration in a minute, but want to initially talk about the OTFC route of administration.</a:t>
            </a:r>
          </a:p>
          <a:p>
            <a:pPr algn="l"/>
            <a:r>
              <a:rPr lang="en-US" b="0" i="0" dirty="0">
                <a:solidFill>
                  <a:srgbClr val="212529"/>
                </a:solidFill>
                <a:effectLst/>
                <a:highlight>
                  <a:srgbClr val="FFFFFF"/>
                </a:highlight>
                <a:latin typeface="-apple-system"/>
              </a:rPr>
              <a:t>Several studies have been performed over the last decade or two to validate the success and safety of using OTFC. In one study, 800</a:t>
            </a:r>
            <a:r>
              <a:rPr lang="el-GR" b="0" i="0" dirty="0">
                <a:solidFill>
                  <a:srgbClr val="212529"/>
                </a:solidFill>
                <a:effectLst/>
                <a:highlight>
                  <a:srgbClr val="FFFFFF"/>
                </a:highlight>
                <a:latin typeface="-apple-system"/>
              </a:rPr>
              <a:t>μ</a:t>
            </a:r>
            <a:r>
              <a:rPr lang="en-US" b="0" i="0" dirty="0">
                <a:solidFill>
                  <a:srgbClr val="212529"/>
                </a:solidFill>
                <a:effectLst/>
                <a:highlight>
                  <a:srgbClr val="FFFFFF"/>
                </a:highlight>
                <a:latin typeface="-apple-system"/>
              </a:rPr>
              <a:t>g OTFC produced similar relief and durations of analgesia as 10 mg IV morphine.</a:t>
            </a:r>
            <a:r>
              <a:rPr lang="en-US" b="0" i="0" baseline="30000" dirty="0">
                <a:solidFill>
                  <a:srgbClr val="212529"/>
                </a:solidFill>
                <a:effectLst/>
                <a:highlight>
                  <a:srgbClr val="FFFFFF"/>
                </a:highlight>
                <a:latin typeface="-apple-system"/>
              </a:rPr>
              <a:t>33</a:t>
            </a:r>
            <a:r>
              <a:rPr lang="en-US" b="0" i="0" dirty="0">
                <a:solidFill>
                  <a:srgbClr val="212529"/>
                </a:solidFill>
                <a:effectLst/>
                <a:highlight>
                  <a:srgbClr val="FFFFFF"/>
                </a:highlight>
                <a:latin typeface="-apple-system"/>
              </a:rPr>
              <a:t> Other studies have demonstrated equivalent pain relief scores from battlefield casualties when compared to morphine, validating its efficacy. From a safety perspective, one of the larger studies looked at 286 casualties who received OTFC and there was only one major adverse reaction in a casualty who not only received twice the recommended OTFC dose, but also received morphine. No one receiving the recommended dose had any significant adverse outcomes.</a:t>
            </a:r>
            <a:r>
              <a:rPr lang="en-US" b="0" i="0" baseline="30000" dirty="0">
                <a:solidFill>
                  <a:srgbClr val="212529"/>
                </a:solidFill>
                <a:effectLst/>
                <a:highlight>
                  <a:srgbClr val="FFFFFF"/>
                </a:highlight>
                <a:latin typeface="-apple-system"/>
              </a:rPr>
              <a:t>34</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It should be noted the administering OTFC in a prehospital setting is an off-label use, as the FDA approval is for use in cancer patients. Nevertheless, several wilderness and austere medicine experts and professional societies also recommend its use in those settings.</a:t>
            </a:r>
            <a:r>
              <a:rPr lang="en-US" b="0" i="0" baseline="30000" dirty="0">
                <a:solidFill>
                  <a:srgbClr val="212529"/>
                </a:solidFill>
                <a:effectLst/>
                <a:highlight>
                  <a:srgbClr val="FFFFFF"/>
                </a:highlight>
                <a:latin typeface="-apple-system"/>
              </a:rPr>
              <a:t>35</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OTFC is a valuable option because it provides potent, rapid analgesia without requiring IV access. Starting an IV just for analgesia is not optimal because:</a:t>
            </a:r>
          </a:p>
          <a:p>
            <a:pPr algn="l">
              <a:buFont typeface="Arial" panose="020B0604020202020204" pitchFamily="34" charset="0"/>
              <a:buChar char="•"/>
            </a:pPr>
            <a:r>
              <a:rPr lang="en-US" b="0" i="0" dirty="0">
                <a:solidFill>
                  <a:srgbClr val="212529"/>
                </a:solidFill>
                <a:effectLst/>
                <a:highlight>
                  <a:srgbClr val="FFFFFF"/>
                </a:highlight>
                <a:latin typeface="-apple-system"/>
              </a:rPr>
              <a:t>It requires significant time</a:t>
            </a:r>
          </a:p>
          <a:p>
            <a:pPr algn="l">
              <a:buFont typeface="Arial" panose="020B0604020202020204" pitchFamily="34" charset="0"/>
              <a:buChar char="•"/>
            </a:pPr>
            <a:r>
              <a:rPr lang="en-US" b="0" i="0" dirty="0">
                <a:solidFill>
                  <a:srgbClr val="212529"/>
                </a:solidFill>
                <a:effectLst/>
                <a:highlight>
                  <a:srgbClr val="FFFFFF"/>
                </a:highlight>
                <a:latin typeface="-apple-system"/>
              </a:rPr>
              <a:t>Establishing IV access is a perishable skill that may be difficult to perform</a:t>
            </a:r>
          </a:p>
          <a:p>
            <a:pPr algn="l">
              <a:buFont typeface="Arial" panose="020B0604020202020204" pitchFamily="34" charset="0"/>
              <a:buChar char="•"/>
            </a:pPr>
            <a:r>
              <a:rPr lang="en-US" b="0" i="0" dirty="0">
                <a:solidFill>
                  <a:srgbClr val="212529"/>
                </a:solidFill>
                <a:effectLst/>
                <a:highlight>
                  <a:srgbClr val="FFFFFF"/>
                </a:highlight>
                <a:latin typeface="-apple-system"/>
              </a:rPr>
              <a:t>Starting an IV at night is difficult even with night vision devices</a:t>
            </a:r>
          </a:p>
          <a:p>
            <a:pPr algn="l">
              <a:buFont typeface="Arial" panose="020B0604020202020204" pitchFamily="34" charset="0"/>
              <a:buChar char="•"/>
            </a:pPr>
            <a:r>
              <a:rPr lang="en-US" b="0" i="0" dirty="0">
                <a:solidFill>
                  <a:srgbClr val="212529"/>
                </a:solidFill>
                <a:effectLst/>
                <a:highlight>
                  <a:srgbClr val="FFFFFF"/>
                </a:highlight>
                <a:latin typeface="-apple-system"/>
              </a:rPr>
              <a:t>Limited resources in the TFC setting need to be safeguarded</a:t>
            </a:r>
          </a:p>
          <a:p>
            <a:pPr algn="l"/>
            <a:r>
              <a:rPr lang="en-US" b="0" i="0" dirty="0">
                <a:solidFill>
                  <a:srgbClr val="212529"/>
                </a:solidFill>
                <a:effectLst/>
                <a:highlight>
                  <a:srgbClr val="FFFFFF"/>
                </a:highlight>
                <a:latin typeface="-apple-system"/>
              </a:rPr>
              <a:t>The method of administration for OTFC is outlined in the guidelines:</a:t>
            </a:r>
          </a:p>
          <a:p>
            <a:pPr algn="l">
              <a:buFont typeface="Arial" panose="020B0604020202020204" pitchFamily="34" charset="0"/>
              <a:buChar char="•"/>
            </a:pPr>
            <a:r>
              <a:rPr lang="en-US" b="0" i="0" dirty="0">
                <a:solidFill>
                  <a:srgbClr val="212529"/>
                </a:solidFill>
                <a:effectLst/>
                <a:highlight>
                  <a:srgbClr val="FFFFFF"/>
                </a:highlight>
                <a:latin typeface="-apple-system"/>
              </a:rPr>
              <a:t>Place lozenge between the cheek and the gum</a:t>
            </a:r>
          </a:p>
          <a:p>
            <a:pPr algn="l">
              <a:buFont typeface="Arial" panose="020B0604020202020204" pitchFamily="34" charset="0"/>
              <a:buChar char="•"/>
            </a:pPr>
            <a:r>
              <a:rPr lang="en-US" b="0" i="0" dirty="0">
                <a:solidFill>
                  <a:srgbClr val="212529"/>
                </a:solidFill>
                <a:effectLst/>
                <a:highlight>
                  <a:srgbClr val="FFFFFF"/>
                </a:highlight>
                <a:latin typeface="-apple-system"/>
              </a:rPr>
              <a:t>Do not chew the lozenge</a:t>
            </a:r>
          </a:p>
          <a:p>
            <a:pPr algn="l">
              <a:buFont typeface="Arial" panose="020B0604020202020204" pitchFamily="34" charset="0"/>
              <a:buChar char="•"/>
            </a:pPr>
            <a:r>
              <a:rPr lang="en-US" b="0" i="0" dirty="0">
                <a:solidFill>
                  <a:srgbClr val="212529"/>
                </a:solidFill>
                <a:effectLst/>
                <a:highlight>
                  <a:srgbClr val="FFFFFF"/>
                </a:highlight>
                <a:latin typeface="-apple-system"/>
              </a:rPr>
              <a:t>Recommend taping lozenge-on-a-stick to casualty’s finger as an added safety measure OR utilizing a safety pin and rubber band to attach the lozenge (under tension) to the casualty’s uniform or plate carrier</a:t>
            </a:r>
          </a:p>
          <a:p>
            <a:pPr algn="l">
              <a:buFont typeface="Arial" panose="020B0604020202020204" pitchFamily="34" charset="0"/>
              <a:buChar char="•"/>
            </a:pPr>
            <a:r>
              <a:rPr lang="en-US" b="0" i="0" dirty="0">
                <a:solidFill>
                  <a:srgbClr val="212529"/>
                </a:solidFill>
                <a:effectLst/>
                <a:highlight>
                  <a:srgbClr val="FFFFFF"/>
                </a:highlight>
                <a:latin typeface="-apple-system"/>
              </a:rPr>
              <a:t>Reassess in 15 minutes</a:t>
            </a:r>
          </a:p>
          <a:p>
            <a:pPr algn="l">
              <a:buFont typeface="Arial" panose="020B0604020202020204" pitchFamily="34" charset="0"/>
              <a:buChar char="•"/>
            </a:pPr>
            <a:r>
              <a:rPr lang="en-US" b="0" i="0" dirty="0">
                <a:solidFill>
                  <a:srgbClr val="212529"/>
                </a:solidFill>
                <a:effectLst/>
                <a:highlight>
                  <a:srgbClr val="FFFFFF"/>
                </a:highlight>
                <a:latin typeface="-apple-system"/>
              </a:rPr>
              <a:t>Add the second lozenge, in other cheek, as necessary to control severe pain</a:t>
            </a:r>
          </a:p>
          <a:p>
            <a:pPr algn="l">
              <a:buFont typeface="Arial" panose="020B0604020202020204" pitchFamily="34" charset="0"/>
              <a:buChar char="•"/>
            </a:pPr>
            <a:r>
              <a:rPr lang="en-US" b="0" i="0" dirty="0">
                <a:solidFill>
                  <a:srgbClr val="212529"/>
                </a:solidFill>
                <a:effectLst/>
                <a:highlight>
                  <a:srgbClr val="FFFFFF"/>
                </a:highlight>
                <a:latin typeface="-apple-system"/>
              </a:rPr>
              <a:t>Monitor for respiratory depression</a:t>
            </a:r>
          </a:p>
          <a:p>
            <a:pPr algn="l"/>
            <a:r>
              <a:rPr lang="en-US" b="0" i="0" dirty="0">
                <a:solidFill>
                  <a:srgbClr val="212529"/>
                </a:solidFill>
                <a:effectLst/>
                <a:highlight>
                  <a:srgbClr val="FFFFFF"/>
                </a:highlight>
                <a:latin typeface="-apple-system"/>
              </a:rPr>
              <a:t>The added safety measure of taping the “lozenge-on-a-stick” or using a safety pin and rubber band works by pulling the lozenge from the casualty’s mouth when they inadvertently absorb a dose that results in somnolence, and the supporting arm relaxes or the rubber band pulls the lozenge from the casualty’s relaxed mouth.</a:t>
            </a:r>
            <a:r>
              <a:rPr lang="en-US" b="0" i="0" baseline="30000" dirty="0">
                <a:solidFill>
                  <a:srgbClr val="212529"/>
                </a:solidFill>
                <a:effectLst/>
                <a:highlight>
                  <a:srgbClr val="FFFFFF"/>
                </a:highlight>
                <a:latin typeface="-apple-system"/>
              </a:rPr>
              <a:t>36</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 level of evidence supporting the guidance for the use of Fentanyl in the tactical environment is based on Meta-analysis of multiple randomized controlled trials. </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19</a:t>
            </a:fld>
            <a:endParaRPr lang="en-US"/>
          </a:p>
        </p:txBody>
      </p:sp>
    </p:spTree>
    <p:extLst>
      <p:ext uri="{BB962C8B-B14F-4D97-AF65-F5344CB8AC3E}">
        <p14:creationId xmlns:p14="http://schemas.microsoft.com/office/powerpoint/2010/main" val="28788298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In the 2nd option for analgesia in the TCCC Guidelines, when the casualty is in mild to moderate pain and IS NOT in shock or respiratory distress or at significant risk of developing either condition, fentanyl is the medication of choice.</a:t>
            </a:r>
          </a:p>
          <a:p>
            <a:pPr algn="l"/>
            <a:r>
              <a:rPr lang="en-US" b="0" i="0" dirty="0">
                <a:solidFill>
                  <a:srgbClr val="212529"/>
                </a:solidFill>
                <a:effectLst/>
                <a:highlight>
                  <a:srgbClr val="FFFFFF"/>
                </a:highlight>
                <a:latin typeface="-apple-system"/>
              </a:rPr>
              <a:t>Contraindications include fentanyl allergy, significant hypotension, MAO inhibitors, and myasthenia gravis, potential benefits may warrant use in pregnant women despite potential risks if the alternative is worse.</a:t>
            </a:r>
          </a:p>
          <a:p>
            <a:pPr algn="l"/>
            <a:r>
              <a:rPr lang="en-US" b="0" i="0" dirty="0">
                <a:solidFill>
                  <a:srgbClr val="212529"/>
                </a:solidFill>
                <a:effectLst/>
                <a:highlight>
                  <a:srgbClr val="FFFFFF"/>
                </a:highlight>
                <a:latin typeface="-apple-system"/>
              </a:rPr>
              <a:t>If the casualty is in moderate to severe pain, and the casualty is in shock, or at risk of shock or pulmonary compromise, ketamine is the agent of choice.</a:t>
            </a:r>
          </a:p>
          <a:p>
            <a:pPr algn="l"/>
            <a:r>
              <a:rPr lang="en-US" b="0" i="0" dirty="0">
                <a:solidFill>
                  <a:srgbClr val="212529"/>
                </a:solidFill>
                <a:effectLst/>
                <a:highlight>
                  <a:srgbClr val="FFFFFF"/>
                </a:highlight>
                <a:latin typeface="-apple-system"/>
              </a:rPr>
              <a:t>Fentanyl is an opioid and all opiates have the potential for causing circulatory and respiratory depression. The potential for opioid analgesics to exacerbate hypoxia and hypotension and therefore cause secondary brain injury in casualties with moderate-to-severe traumatic brain injury (TBI) makes them unsuitable for use in these casualties as well. So, the contraindications for opioids, including fentanyl, are:</a:t>
            </a:r>
          </a:p>
          <a:p>
            <a:pPr algn="l">
              <a:buFont typeface="Arial" panose="020B0604020202020204" pitchFamily="34" charset="0"/>
              <a:buChar char="•"/>
            </a:pPr>
            <a:r>
              <a:rPr lang="en-US" b="0" i="0" dirty="0">
                <a:solidFill>
                  <a:srgbClr val="212529"/>
                </a:solidFill>
                <a:effectLst/>
                <a:highlight>
                  <a:srgbClr val="FFFFFF"/>
                </a:highlight>
                <a:latin typeface="-apple-system"/>
              </a:rPr>
              <a:t>Hypovolemic shock</a:t>
            </a:r>
          </a:p>
          <a:p>
            <a:pPr algn="l">
              <a:buFont typeface="Arial" panose="020B0604020202020204" pitchFamily="34" charset="0"/>
              <a:buChar char="•"/>
            </a:pPr>
            <a:r>
              <a:rPr lang="en-US" b="0" i="0" dirty="0">
                <a:solidFill>
                  <a:srgbClr val="212529"/>
                </a:solidFill>
                <a:effectLst/>
                <a:highlight>
                  <a:srgbClr val="FFFFFF"/>
                </a:highlight>
                <a:latin typeface="-apple-system"/>
              </a:rPr>
              <a:t>Respiratory distress</a:t>
            </a:r>
          </a:p>
          <a:p>
            <a:pPr algn="l">
              <a:buFont typeface="Arial" panose="020B0604020202020204" pitchFamily="34" charset="0"/>
              <a:buChar char="•"/>
            </a:pPr>
            <a:r>
              <a:rPr lang="en-US" b="0" i="0" dirty="0">
                <a:solidFill>
                  <a:srgbClr val="212529"/>
                </a:solidFill>
                <a:effectLst/>
                <a:highlight>
                  <a:srgbClr val="FFFFFF"/>
                </a:highlight>
                <a:latin typeface="-apple-system"/>
              </a:rPr>
              <a:t>Unconsciousness</a:t>
            </a:r>
          </a:p>
          <a:p>
            <a:pPr algn="l">
              <a:buFont typeface="Arial" panose="020B0604020202020204" pitchFamily="34" charset="0"/>
              <a:buChar char="•"/>
            </a:pPr>
            <a:r>
              <a:rPr lang="en-US" b="0" i="0" dirty="0">
                <a:solidFill>
                  <a:srgbClr val="212529"/>
                </a:solidFill>
                <a:effectLst/>
                <a:highlight>
                  <a:srgbClr val="FFFFFF"/>
                </a:highlight>
                <a:latin typeface="-apple-system"/>
              </a:rPr>
              <a:t>Severe head injury</a:t>
            </a:r>
          </a:p>
          <a:p>
            <a:pPr algn="l"/>
            <a:r>
              <a:rPr lang="en-US" b="0" i="0" dirty="0">
                <a:solidFill>
                  <a:srgbClr val="212529"/>
                </a:solidFill>
                <a:effectLst/>
                <a:highlight>
                  <a:srgbClr val="FFFFFF"/>
                </a:highlight>
                <a:latin typeface="-apple-system"/>
              </a:rPr>
              <a:t>Additionally, opioids should be avoided in patients with injuries that are likely to result in hemorrhagic shock (such as poorly controlled junctional hemorrhage or penetrating torso trauma) and in casualties with airway injuries, penetrating chest injuries, severe blunt trauma to the chest, or possible pulmonary blast injury.</a:t>
            </a:r>
          </a:p>
          <a:p>
            <a:pPr algn="l"/>
            <a:r>
              <a:rPr lang="en-US" b="0" i="0" dirty="0">
                <a:solidFill>
                  <a:srgbClr val="212529"/>
                </a:solidFill>
                <a:effectLst/>
                <a:highlight>
                  <a:srgbClr val="FFFFFF"/>
                </a:highlight>
                <a:latin typeface="-apple-system"/>
              </a:rPr>
              <a:t>The use of Fentanyl in both clinical and tactical settings has been well-studied, and the level of evidence supporting the use of Fentanyl is based on meta-analysis of randomized controlled trials.</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20</a:t>
            </a:fld>
            <a:endParaRPr lang="en-US"/>
          </a:p>
        </p:txBody>
      </p:sp>
    </p:spTree>
    <p:extLst>
      <p:ext uri="{BB962C8B-B14F-4D97-AF65-F5344CB8AC3E}">
        <p14:creationId xmlns:p14="http://schemas.microsoft.com/office/powerpoint/2010/main" val="15605462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Drug interactions include alcohol and other CNS depressants potentiate effects. MAOIs may precipitate hypertensive crisis.</a:t>
            </a:r>
          </a:p>
          <a:p>
            <a:pPr algn="l"/>
            <a:r>
              <a:rPr lang="en-US" b="0" i="0" dirty="0">
                <a:solidFill>
                  <a:srgbClr val="212529"/>
                </a:solidFill>
                <a:effectLst/>
                <a:highlight>
                  <a:srgbClr val="FFFFFF"/>
                </a:highlight>
                <a:latin typeface="-apple-system"/>
              </a:rPr>
              <a:t>The Onset/Peak/Duration for OTFC is 15-60 sec (&lt;transmucosal)/20 sec to 4 min/1-2 hr.</a:t>
            </a:r>
          </a:p>
          <a:p>
            <a:pPr algn="l"/>
            <a:r>
              <a:rPr lang="en-US" b="0" i="0" dirty="0">
                <a:solidFill>
                  <a:srgbClr val="212529"/>
                </a:solidFill>
                <a:effectLst/>
                <a:highlight>
                  <a:srgbClr val="FFFFFF"/>
                </a:highlight>
                <a:latin typeface="-apple-system"/>
              </a:rPr>
              <a:t>As a result of the altered level of consciousness noted with opioids, casualties should be disarmed after being given fentanyl, regardless of the route of administration. Additionally, you should document a mental status exam using the AVPU (Alert, Verbal, Pain, Unresponsive) method prior to administering fentanyl, and use caution in casualties with eye injuries or mild TBI as fentanyl may make it difficult to perform a neurologic exam or determine if the casualty is decompensating.</a:t>
            </a:r>
          </a:p>
          <a:p>
            <a:pPr algn="l"/>
            <a:r>
              <a:rPr lang="en-US" b="0" i="0" dirty="0">
                <a:solidFill>
                  <a:srgbClr val="212529"/>
                </a:solidFill>
                <a:effectLst/>
                <a:highlight>
                  <a:srgbClr val="FFFFFF"/>
                </a:highlight>
                <a:latin typeface="-apple-system"/>
              </a:rPr>
              <a:t>Be sure to monitor the casualty’s airway, breathing, and circulation closely after fentanyl administration. If there are any signs to suggest that the casualty is experiencing side effects from excess fentanyl, immediately administer naloxone to reverse the effects. Polypharmacy is not recommended; benzodiazepines should NOT be used in conjunction with opioid analgesia.</a:t>
            </a:r>
          </a:p>
          <a:p>
            <a:pPr algn="l"/>
            <a:r>
              <a:rPr lang="en-US" b="0" i="0" dirty="0">
                <a:solidFill>
                  <a:srgbClr val="212529"/>
                </a:solidFill>
                <a:effectLst/>
                <a:highlight>
                  <a:srgbClr val="FFFFFF"/>
                </a:highlight>
                <a:latin typeface="-apple-system"/>
              </a:rPr>
              <a:t>OTFC is a valuable option because it provides potent, rapid analgesia without requiring IV access. Starting an IV just for analgesia is not optimal because:</a:t>
            </a:r>
          </a:p>
          <a:p>
            <a:pPr algn="l">
              <a:buFont typeface="Arial" panose="020B0604020202020204" pitchFamily="34" charset="0"/>
              <a:buChar char="•"/>
            </a:pPr>
            <a:r>
              <a:rPr lang="en-US" b="0" i="0" dirty="0">
                <a:solidFill>
                  <a:srgbClr val="212529"/>
                </a:solidFill>
                <a:effectLst/>
                <a:highlight>
                  <a:srgbClr val="FFFFFF"/>
                </a:highlight>
                <a:latin typeface="-apple-system"/>
              </a:rPr>
              <a:t>It requires significant time</a:t>
            </a:r>
          </a:p>
          <a:p>
            <a:pPr algn="l">
              <a:buFont typeface="Arial" panose="020B0604020202020204" pitchFamily="34" charset="0"/>
              <a:buChar char="•"/>
            </a:pPr>
            <a:r>
              <a:rPr lang="en-US" b="0" i="0" dirty="0">
                <a:solidFill>
                  <a:srgbClr val="212529"/>
                </a:solidFill>
                <a:effectLst/>
                <a:highlight>
                  <a:srgbClr val="FFFFFF"/>
                </a:highlight>
                <a:latin typeface="-apple-system"/>
              </a:rPr>
              <a:t>Establishing IV access is a perishable skill that may be difficult to perform</a:t>
            </a:r>
          </a:p>
          <a:p>
            <a:pPr algn="l">
              <a:buFont typeface="Arial" panose="020B0604020202020204" pitchFamily="34" charset="0"/>
              <a:buChar char="•"/>
            </a:pPr>
            <a:r>
              <a:rPr lang="en-US" b="0" i="0" dirty="0">
                <a:solidFill>
                  <a:srgbClr val="212529"/>
                </a:solidFill>
                <a:effectLst/>
                <a:highlight>
                  <a:srgbClr val="FFFFFF"/>
                </a:highlight>
                <a:latin typeface="-apple-system"/>
              </a:rPr>
              <a:t>Starting an IV at night is difficult even with night vision devices</a:t>
            </a:r>
          </a:p>
          <a:p>
            <a:pPr algn="l">
              <a:buFont typeface="Arial" panose="020B0604020202020204" pitchFamily="34" charset="0"/>
              <a:buChar char="•"/>
            </a:pPr>
            <a:r>
              <a:rPr lang="en-US" b="0" i="0" dirty="0">
                <a:solidFill>
                  <a:srgbClr val="212529"/>
                </a:solidFill>
                <a:effectLst/>
                <a:highlight>
                  <a:srgbClr val="FFFFFF"/>
                </a:highlight>
                <a:latin typeface="-apple-system"/>
              </a:rPr>
              <a:t>Limited resources in the TFC setting need to be safeguarded</a:t>
            </a:r>
          </a:p>
          <a:p>
            <a:pPr algn="l"/>
            <a:r>
              <a:rPr lang="en-US" b="0" i="0" dirty="0">
                <a:solidFill>
                  <a:srgbClr val="212529"/>
                </a:solidFill>
                <a:effectLst/>
                <a:highlight>
                  <a:srgbClr val="FFFFFF"/>
                </a:highlight>
                <a:latin typeface="-apple-system"/>
              </a:rPr>
              <a:t>Several studies have been performed over the last decade or two to validate the success and safety of using OTFC. In one study, 800</a:t>
            </a:r>
            <a:r>
              <a:rPr lang="el-GR" b="0" i="0" dirty="0">
                <a:solidFill>
                  <a:srgbClr val="212529"/>
                </a:solidFill>
                <a:effectLst/>
                <a:highlight>
                  <a:srgbClr val="FFFFFF"/>
                </a:highlight>
                <a:latin typeface="-apple-system"/>
              </a:rPr>
              <a:t>μ</a:t>
            </a:r>
            <a:r>
              <a:rPr lang="en-US" b="0" i="0" dirty="0">
                <a:solidFill>
                  <a:srgbClr val="212529"/>
                </a:solidFill>
                <a:effectLst/>
                <a:highlight>
                  <a:srgbClr val="FFFFFF"/>
                </a:highlight>
                <a:latin typeface="-apple-system"/>
              </a:rPr>
              <a:t>g OTFC produced similar relief and durations of analgesia as 10 mg IV morphine. Other studies have demonstrated equivalent pain relief scores from battlefield casualties when compared to morphine, validating its efficacy. From a safety perspective, one of the larger studies looked at 286 casualties who received OTFC and there was only one major adverse reaction in a casualty who not only received twice the recommended OTFC dose but also received morphine. No one receiving the recommended dose had any significant adverse outcomes.</a:t>
            </a:r>
          </a:p>
          <a:p>
            <a:pPr algn="l"/>
            <a:r>
              <a:rPr lang="en-US" b="0" i="0" dirty="0">
                <a:solidFill>
                  <a:srgbClr val="212529"/>
                </a:solidFill>
                <a:effectLst/>
                <a:highlight>
                  <a:srgbClr val="FFFFFF"/>
                </a:highlight>
                <a:latin typeface="-apple-system"/>
              </a:rPr>
              <a:t>Remember, the goal of analgesia is to reduce pain to a tolerable level while still protecting the airway and mentation.</a:t>
            </a:r>
          </a:p>
          <a:p>
            <a:pPr algn="l"/>
            <a:r>
              <a:rPr lang="en-US" b="0" i="0" dirty="0">
                <a:solidFill>
                  <a:srgbClr val="212529"/>
                </a:solidFill>
                <a:effectLst/>
                <a:highlight>
                  <a:srgbClr val="FFFFFF"/>
                </a:highlight>
                <a:latin typeface="-apple-system"/>
              </a:rPr>
              <a:t>The use of Fentanyl in both clinical and tactical settings has been well-studied, and the level of evidence supporting the use of Fentanyl is based on meta-analysis of randomized controlled trials.</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21</a:t>
            </a:fld>
            <a:endParaRPr lang="en-US"/>
          </a:p>
        </p:txBody>
      </p:sp>
    </p:spTree>
    <p:extLst>
      <p:ext uri="{BB962C8B-B14F-4D97-AF65-F5344CB8AC3E}">
        <p14:creationId xmlns:p14="http://schemas.microsoft.com/office/powerpoint/2010/main" val="14757737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ADMINISTRATION OF FENTANYL IN TACTICAL FIELD CARE</a:t>
            </a:r>
          </a:p>
          <a:p>
            <a:pPr algn="l"/>
            <a:r>
              <a:rPr lang="en-US" b="0" i="0" dirty="0">
                <a:solidFill>
                  <a:srgbClr val="212529"/>
                </a:solidFill>
                <a:effectLst/>
                <a:highlight>
                  <a:srgbClr val="FFFFFF"/>
                </a:highlight>
                <a:latin typeface="-apple-system"/>
              </a:rPr>
              <a:t>As Combat Paramedics or Providers, you can also administer fentanyl via the IV, IO or IN routes. The dose for fentanyl, when given parenterally, is different from the oral dosing.</a:t>
            </a:r>
          </a:p>
          <a:p>
            <a:pPr algn="l"/>
            <a:r>
              <a:rPr lang="en-US" b="0" i="0" dirty="0">
                <a:solidFill>
                  <a:srgbClr val="212529"/>
                </a:solidFill>
                <a:effectLst/>
                <a:highlight>
                  <a:srgbClr val="FFFFFF"/>
                </a:highlight>
                <a:latin typeface="-apple-system"/>
              </a:rPr>
              <a:t>For IV or IO administration, the initial dose should be between 0.5-1 mcg/kg, so an IV/IO push of 50mcg is recommended and this can be repeated in 30 minutes, as needed. If the IN route is used, a higher dose is needed, and 100mcg should be administered (and can also be repeated every 30 minutes, as needed).</a:t>
            </a:r>
            <a:r>
              <a:rPr lang="en-US" b="0" i="0" baseline="30000" dirty="0">
                <a:solidFill>
                  <a:srgbClr val="212529"/>
                </a:solidFill>
                <a:effectLst/>
                <a:highlight>
                  <a:srgbClr val="FFFFFF"/>
                </a:highlight>
                <a:latin typeface="-apple-system"/>
              </a:rPr>
              <a:t>37</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As mentioned before, casualties should be disarmed after being given fentanyl, regardless of the route of administration. And you should document a mental status exam using the AVPU (Alert, Verbal, Pain, Unresponsive) method.</a:t>
            </a:r>
          </a:p>
          <a:p>
            <a:pPr algn="l"/>
            <a:r>
              <a:rPr lang="en-US" b="0" i="0" dirty="0">
                <a:solidFill>
                  <a:srgbClr val="212529"/>
                </a:solidFill>
                <a:effectLst/>
                <a:highlight>
                  <a:srgbClr val="FFFFFF"/>
                </a:highlight>
                <a:latin typeface="-apple-system"/>
              </a:rPr>
              <a:t>Remember to monitor the casualty’s airway, breathing, and circulation closely after fentanyl administration. And if there are any signs to suggest that the casualty is experiencing side effects from excess fentanyl, immediately administer naloxone to reverse the effects.</a:t>
            </a:r>
            <a:r>
              <a:rPr lang="en-US" b="0" i="0" baseline="30000" dirty="0">
                <a:solidFill>
                  <a:srgbClr val="212529"/>
                </a:solidFill>
                <a:effectLst/>
                <a:highlight>
                  <a:srgbClr val="FFFFFF"/>
                </a:highlight>
                <a:latin typeface="-apple-system"/>
              </a:rPr>
              <a:t>38</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Alterations in mental status can adversely affect assessment for shock and/or traumatic brain injury.</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23</a:t>
            </a:fld>
            <a:endParaRPr lang="en-US"/>
          </a:p>
        </p:txBody>
      </p:sp>
    </p:spTree>
    <p:extLst>
      <p:ext uri="{BB962C8B-B14F-4D97-AF65-F5344CB8AC3E}">
        <p14:creationId xmlns:p14="http://schemas.microsoft.com/office/powerpoint/2010/main" val="4059720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In the 2nd option for analgesia in the TCCC Guidelines, when the casualty is in mild to moderate pain and IS NOT in shock or respiratory distress or at significant risk of developing either condition, fentanyl is the medication of choice.</a:t>
            </a:r>
          </a:p>
          <a:p>
            <a:pPr algn="l"/>
            <a:r>
              <a:rPr lang="en-US" b="0" i="0" dirty="0">
                <a:solidFill>
                  <a:srgbClr val="212529"/>
                </a:solidFill>
                <a:effectLst/>
                <a:highlight>
                  <a:srgbClr val="FFFFFF"/>
                </a:highlight>
                <a:latin typeface="-apple-system"/>
              </a:rPr>
              <a:t>Contraindications include fentanyl allergy, significant hypotension, MAO inhibitors, myasthenia gravis, potential benefits may warrant use in pregnant women despite potential risks if the alternative is worse.</a:t>
            </a:r>
          </a:p>
          <a:p>
            <a:pPr algn="l"/>
            <a:r>
              <a:rPr lang="en-US" b="0" i="0" dirty="0">
                <a:solidFill>
                  <a:srgbClr val="212529"/>
                </a:solidFill>
                <a:effectLst/>
                <a:highlight>
                  <a:srgbClr val="FFFFFF"/>
                </a:highlight>
                <a:latin typeface="-apple-system"/>
              </a:rPr>
              <a:t>If the casualty is in moderate to severe pain, and the casualty is in shock, or at risk of shock or pulmonary compromise, ketamine is the agent of choice.</a:t>
            </a:r>
          </a:p>
          <a:p>
            <a:pPr algn="l"/>
            <a:r>
              <a:rPr lang="en-US" b="0" i="0" dirty="0">
                <a:solidFill>
                  <a:srgbClr val="212529"/>
                </a:solidFill>
                <a:effectLst/>
                <a:highlight>
                  <a:srgbClr val="FFFFFF"/>
                </a:highlight>
                <a:latin typeface="-apple-system"/>
              </a:rPr>
              <a:t>Fentanyl is an opioid and all opiates have the potential for causing circulatory and respiratory depression. The potential for opioid analgesics to exacerbate hypoxia and hypotension and therefore cause secondary brain injury in casualties with moderate-to-severe traumatic brain injury (TBI) makes them unsuitable for use in these casualties as well. So, the contraindications for opioids, including fentanyl, are:</a:t>
            </a:r>
          </a:p>
          <a:p>
            <a:pPr algn="l">
              <a:buFont typeface="Arial" panose="020B0604020202020204" pitchFamily="34" charset="0"/>
              <a:buChar char="•"/>
            </a:pPr>
            <a:r>
              <a:rPr lang="en-US" b="0" i="0" dirty="0">
                <a:solidFill>
                  <a:srgbClr val="212529"/>
                </a:solidFill>
                <a:effectLst/>
                <a:highlight>
                  <a:srgbClr val="FFFFFF"/>
                </a:highlight>
                <a:latin typeface="-apple-system"/>
              </a:rPr>
              <a:t>Hypovolemic shock</a:t>
            </a:r>
          </a:p>
          <a:p>
            <a:pPr algn="l">
              <a:buFont typeface="Arial" panose="020B0604020202020204" pitchFamily="34" charset="0"/>
              <a:buChar char="•"/>
            </a:pPr>
            <a:r>
              <a:rPr lang="en-US" b="0" i="0" dirty="0">
                <a:solidFill>
                  <a:srgbClr val="212529"/>
                </a:solidFill>
                <a:effectLst/>
                <a:highlight>
                  <a:srgbClr val="FFFFFF"/>
                </a:highlight>
                <a:latin typeface="-apple-system"/>
              </a:rPr>
              <a:t>Respiratory distress</a:t>
            </a:r>
          </a:p>
          <a:p>
            <a:pPr algn="l">
              <a:buFont typeface="Arial" panose="020B0604020202020204" pitchFamily="34" charset="0"/>
              <a:buChar char="•"/>
            </a:pPr>
            <a:r>
              <a:rPr lang="en-US" b="0" i="0" dirty="0">
                <a:solidFill>
                  <a:srgbClr val="212529"/>
                </a:solidFill>
                <a:effectLst/>
                <a:highlight>
                  <a:srgbClr val="FFFFFF"/>
                </a:highlight>
                <a:latin typeface="-apple-system"/>
              </a:rPr>
              <a:t>Unconsciousness</a:t>
            </a:r>
          </a:p>
          <a:p>
            <a:pPr algn="l">
              <a:buFont typeface="Arial" panose="020B0604020202020204" pitchFamily="34" charset="0"/>
              <a:buChar char="•"/>
            </a:pPr>
            <a:r>
              <a:rPr lang="en-US" b="0" i="0" dirty="0">
                <a:solidFill>
                  <a:srgbClr val="212529"/>
                </a:solidFill>
                <a:effectLst/>
                <a:highlight>
                  <a:srgbClr val="FFFFFF"/>
                </a:highlight>
                <a:latin typeface="-apple-system"/>
              </a:rPr>
              <a:t>Severe head injury</a:t>
            </a:r>
          </a:p>
          <a:p>
            <a:pPr algn="l"/>
            <a:r>
              <a:rPr lang="en-US" b="0" i="0" dirty="0">
                <a:solidFill>
                  <a:srgbClr val="212529"/>
                </a:solidFill>
                <a:effectLst/>
                <a:highlight>
                  <a:srgbClr val="FFFFFF"/>
                </a:highlight>
                <a:latin typeface="-apple-system"/>
              </a:rPr>
              <a:t>Additionally, opioids should be avoided in patients with injuries that are likely to result in hemorrhagic shock (such as poorly controlled junctional hemorrhage or penetrating torso trauma) and in casualties with airway injuries, penetrating chest injuries, severe blunt trauma to the chest, or possible pulmonary blast injury.</a:t>
            </a:r>
          </a:p>
          <a:p>
            <a:pPr algn="l"/>
            <a:r>
              <a:rPr lang="en-US" b="0" i="0" dirty="0">
                <a:solidFill>
                  <a:srgbClr val="212529"/>
                </a:solidFill>
                <a:effectLst/>
                <a:highlight>
                  <a:srgbClr val="FFFFFF"/>
                </a:highlight>
                <a:latin typeface="-apple-system"/>
              </a:rPr>
              <a:t>The level of evidence supporting the guidance for the use of Fentanyl in the tactical environment, is based on Meta-analysis of multiple Randomized Controlled Trials.</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24</a:t>
            </a:fld>
            <a:endParaRPr lang="en-US"/>
          </a:p>
        </p:txBody>
      </p:sp>
    </p:spTree>
    <p:extLst>
      <p:ext uri="{BB962C8B-B14F-4D97-AF65-F5344CB8AC3E}">
        <p14:creationId xmlns:p14="http://schemas.microsoft.com/office/powerpoint/2010/main" val="214600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KETAMINE INDICATIONS AND CONTRAINDICATIONS</a:t>
            </a:r>
          </a:p>
          <a:p>
            <a:pPr algn="l"/>
            <a:r>
              <a:rPr lang="en-US" b="0" i="0" dirty="0">
                <a:solidFill>
                  <a:srgbClr val="212529"/>
                </a:solidFill>
                <a:effectLst/>
                <a:highlight>
                  <a:srgbClr val="FFFFFF"/>
                </a:highlight>
                <a:latin typeface="-apple-system"/>
              </a:rPr>
              <a:t>In the 3rd option for analgesia in the TCCC Guidelines, when the casualty is in moderate to severe pain and/or is in shock or respiratory distress or at significant risk of developing either condition, ketamine is the medication of choice.</a:t>
            </a:r>
            <a:r>
              <a:rPr lang="en-US" b="0" i="0" baseline="30000" dirty="0">
                <a:solidFill>
                  <a:srgbClr val="212529"/>
                </a:solidFill>
                <a:effectLst/>
                <a:highlight>
                  <a:srgbClr val="FFFFFF"/>
                </a:highlight>
                <a:latin typeface="-apple-system"/>
              </a:rPr>
              <a:t>39</a:t>
            </a:r>
            <a:r>
              <a:rPr lang="en-US" b="0" i="0" dirty="0">
                <a:solidFill>
                  <a:srgbClr val="212529"/>
                </a:solidFill>
                <a:effectLst/>
                <a:highlight>
                  <a:srgbClr val="FFFFFF"/>
                </a:highlight>
                <a:latin typeface="-apple-system"/>
              </a:rPr>
              <a:t> Additionally, for casualties who do not respond to standard fentanyl treatment, and are not in shock or respiratory distress, ketamine has been shown to provide effective relief as an adjunctive treatment.</a:t>
            </a:r>
            <a:r>
              <a:rPr lang="en-US" b="0" i="0" baseline="30000" dirty="0">
                <a:solidFill>
                  <a:srgbClr val="212529"/>
                </a:solidFill>
                <a:effectLst/>
                <a:highlight>
                  <a:srgbClr val="FFFFFF"/>
                </a:highlight>
                <a:latin typeface="-apple-system"/>
              </a:rPr>
              <a:t>40</a:t>
            </a:r>
            <a:r>
              <a:rPr lang="en-US" b="0" i="0" dirty="0">
                <a:solidFill>
                  <a:srgbClr val="212529"/>
                </a:solidFill>
                <a:effectLst/>
                <a:highlight>
                  <a:srgbClr val="FFFFFF"/>
                </a:highlight>
                <a:latin typeface="-apple-system"/>
              </a:rPr>
              <a:t> It is safe to give ketamine to a casualty who has previously received a narcotic.</a:t>
            </a:r>
          </a:p>
          <a:p>
            <a:pPr algn="l"/>
            <a:r>
              <a:rPr lang="en-US" b="0" i="0" dirty="0">
                <a:solidFill>
                  <a:srgbClr val="212529"/>
                </a:solidFill>
                <a:effectLst/>
                <a:highlight>
                  <a:srgbClr val="FFFFFF"/>
                </a:highlight>
                <a:latin typeface="-apple-system"/>
              </a:rPr>
              <a:t>Ketamine has been used widely as an anesthetic agent, but is also a very effective analgesic in doses that are lower than the usual anesthesia doses.</a:t>
            </a:r>
            <a:r>
              <a:rPr lang="en-US" b="0" i="0" baseline="30000" dirty="0">
                <a:solidFill>
                  <a:srgbClr val="212529"/>
                </a:solidFill>
                <a:effectLst/>
                <a:highlight>
                  <a:srgbClr val="FFFFFF"/>
                </a:highlight>
                <a:latin typeface="-apple-system"/>
              </a:rPr>
              <a:t>41, 42</a:t>
            </a:r>
            <a:r>
              <a:rPr lang="en-US" b="0" i="0" dirty="0">
                <a:solidFill>
                  <a:srgbClr val="212529"/>
                </a:solidFill>
                <a:effectLst/>
                <a:highlight>
                  <a:srgbClr val="FFFFFF"/>
                </a:highlight>
                <a:latin typeface="-apple-system"/>
              </a:rPr>
              <a:t> Its clinical effects are very rapid (within one minute of IV administration and within 5 minutes of IM administration).</a:t>
            </a:r>
            <a:r>
              <a:rPr lang="en-US" b="0" i="0" baseline="30000" dirty="0">
                <a:solidFill>
                  <a:srgbClr val="212529"/>
                </a:solidFill>
                <a:effectLst/>
                <a:highlight>
                  <a:srgbClr val="FFFFFF"/>
                </a:highlight>
                <a:latin typeface="-apple-system"/>
              </a:rPr>
              <a:t>43</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In head-to-head studies with morphine, ketamine provided equivalent pain relief while demonstrating few side effects and not requiring any rescue efforts, while naloxone had to be administered in the morphine cohort.</a:t>
            </a:r>
            <a:r>
              <a:rPr lang="en-US" b="0" i="0" baseline="30000" dirty="0">
                <a:solidFill>
                  <a:srgbClr val="212529"/>
                </a:solidFill>
                <a:effectLst/>
                <a:highlight>
                  <a:srgbClr val="FFFFFF"/>
                </a:highlight>
                <a:latin typeface="-apple-system"/>
              </a:rPr>
              <a:t>44, 45, 46</a:t>
            </a:r>
            <a:r>
              <a:rPr lang="en-US" b="0" i="0" dirty="0">
                <a:solidFill>
                  <a:srgbClr val="212529"/>
                </a:solidFill>
                <a:effectLst/>
                <a:highlight>
                  <a:srgbClr val="FFFFFF"/>
                </a:highlight>
                <a:latin typeface="-apple-system"/>
              </a:rPr>
              <a:t> Studies have been reproduced with both intravenous and intranasal ketamine preparations.</a:t>
            </a:r>
            <a:r>
              <a:rPr lang="en-US" b="0" i="0" baseline="30000" dirty="0">
                <a:solidFill>
                  <a:srgbClr val="212529"/>
                </a:solidFill>
                <a:effectLst/>
                <a:highlight>
                  <a:srgbClr val="FFFFFF"/>
                </a:highlight>
                <a:latin typeface="-apple-system"/>
              </a:rPr>
              <a:t>47</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Ketamine offers prehospital providers the ability to relieve pain without the potential adverse effects of opioids.</a:t>
            </a:r>
            <a:r>
              <a:rPr lang="en-US" b="0" i="0" baseline="30000" dirty="0">
                <a:solidFill>
                  <a:srgbClr val="212529"/>
                </a:solidFill>
                <a:effectLst/>
                <a:highlight>
                  <a:srgbClr val="FFFFFF"/>
                </a:highlight>
                <a:latin typeface="-apple-system"/>
              </a:rPr>
              <a:t>48</a:t>
            </a:r>
            <a:r>
              <a:rPr lang="en-US" b="0" i="0" dirty="0">
                <a:solidFill>
                  <a:srgbClr val="212529"/>
                </a:solidFill>
                <a:effectLst/>
                <a:highlight>
                  <a:srgbClr val="FFFFFF"/>
                </a:highlight>
                <a:latin typeface="-apple-system"/>
              </a:rPr>
              <a:t> Unlike the opioid agents, ketamine causes a mild increase in heart rate and perhaps a slight rise in blood pressure, which makes its use in trauma settings advantageous for casualties in hemorrhagic shock.</a:t>
            </a:r>
            <a:r>
              <a:rPr lang="en-US" b="0" i="0" baseline="30000" dirty="0">
                <a:solidFill>
                  <a:srgbClr val="212529"/>
                </a:solidFill>
                <a:effectLst/>
                <a:highlight>
                  <a:srgbClr val="FFFFFF"/>
                </a:highlight>
                <a:latin typeface="-apple-system"/>
              </a:rPr>
              <a:t>49</a:t>
            </a:r>
            <a:r>
              <a:rPr lang="en-US" b="0" i="0" dirty="0">
                <a:solidFill>
                  <a:srgbClr val="212529"/>
                </a:solidFill>
                <a:effectLst/>
                <a:highlight>
                  <a:srgbClr val="FFFFFF"/>
                </a:highlight>
                <a:latin typeface="-apple-system"/>
              </a:rPr>
              <a:t> Additionally, respirations are not normally affected and it is unique among anesthetics because the pharyngeal-laryngeal reflexes are maintained.</a:t>
            </a:r>
            <a:r>
              <a:rPr lang="en-US" b="0" i="0" baseline="30000" dirty="0">
                <a:solidFill>
                  <a:srgbClr val="212529"/>
                </a:solidFill>
                <a:effectLst/>
                <a:highlight>
                  <a:srgbClr val="FFFFFF"/>
                </a:highlight>
                <a:latin typeface="-apple-system"/>
              </a:rPr>
              <a:t>50</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 only absolute contraindications to ketamine use are age less than 3 years and a history of schizophrenia, which are not considerations in deployed combat forces.</a:t>
            </a:r>
            <a:r>
              <a:rPr lang="en-US" b="0" i="0" baseline="30000" dirty="0">
                <a:solidFill>
                  <a:srgbClr val="212529"/>
                </a:solidFill>
                <a:effectLst/>
                <a:highlight>
                  <a:srgbClr val="FFFFFF"/>
                </a:highlight>
                <a:latin typeface="-apple-system"/>
              </a:rPr>
              <a:t>51</a:t>
            </a:r>
            <a:r>
              <a:rPr lang="en-US" b="0" i="0" dirty="0">
                <a:solidFill>
                  <a:srgbClr val="212529"/>
                </a:solidFill>
                <a:effectLst/>
                <a:highlight>
                  <a:srgbClr val="FFFFFF"/>
                </a:highlight>
                <a:latin typeface="-apple-system"/>
              </a:rPr>
              <a:t> So, unless a casualty has a known allergy to ketamine, it should be used if clinically indicated.</a:t>
            </a:r>
          </a:p>
          <a:p>
            <a:pPr algn="l"/>
            <a:r>
              <a:rPr lang="en-US" b="0" i="0" dirty="0">
                <a:solidFill>
                  <a:srgbClr val="212529"/>
                </a:solidFill>
                <a:effectLst/>
                <a:highlight>
                  <a:srgbClr val="FFFFFF"/>
                </a:highlight>
                <a:latin typeface="-apple-system"/>
              </a:rPr>
              <a:t>Two prior concerns stemming from anecdotal information that predated its use in the TCCC setting were a concern over possible increased intracranial pressures in head trauma victims and increased intraocular pressures. However, several studies have subsequently been carried out demonstrating that neither concern is valid, and ketamine can safely be used in head injuries and eye injuries.</a:t>
            </a:r>
            <a:r>
              <a:rPr lang="en-US" b="0" i="0" baseline="30000" dirty="0">
                <a:solidFill>
                  <a:srgbClr val="212529"/>
                </a:solidFill>
                <a:effectLst/>
                <a:highlight>
                  <a:srgbClr val="FFFFFF"/>
                </a:highlight>
                <a:latin typeface="-apple-system"/>
              </a:rPr>
              <a:t>52, 53, 54</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At the higher doses used for anesthesia, moderate to deep sedation occurs and there is a risk of a dissociative reaction entailing distorted perceptions of sight and sound which produce feelings of detachment.</a:t>
            </a:r>
            <a:r>
              <a:rPr lang="en-US" b="0" i="0" baseline="30000" dirty="0">
                <a:solidFill>
                  <a:srgbClr val="212529"/>
                </a:solidFill>
                <a:effectLst/>
                <a:highlight>
                  <a:srgbClr val="FFFFFF"/>
                </a:highlight>
                <a:latin typeface="-apple-system"/>
              </a:rPr>
              <a:t>55</a:t>
            </a:r>
            <a:r>
              <a:rPr lang="en-US" b="0" i="0" dirty="0">
                <a:solidFill>
                  <a:srgbClr val="212529"/>
                </a:solidFill>
                <a:effectLst/>
                <a:highlight>
                  <a:srgbClr val="FFFFFF"/>
                </a:highlight>
                <a:latin typeface="-apple-system"/>
              </a:rPr>
              <a:t> But at normal analgesic doses this has not been shown to occur.</a:t>
            </a:r>
            <a:r>
              <a:rPr lang="en-US" b="0" i="0" baseline="30000" dirty="0">
                <a:solidFill>
                  <a:srgbClr val="212529"/>
                </a:solidFill>
                <a:effectLst/>
                <a:highlight>
                  <a:srgbClr val="FFFFFF"/>
                </a:highlight>
                <a:latin typeface="-apple-system"/>
              </a:rPr>
              <a:t>56, 57</a:t>
            </a:r>
            <a:r>
              <a:rPr lang="en-US" b="0" i="0" dirty="0">
                <a:solidFill>
                  <a:srgbClr val="212529"/>
                </a:solidFill>
                <a:effectLst/>
                <a:highlight>
                  <a:srgbClr val="FFFFFF"/>
                </a:highlight>
                <a:latin typeface="-apple-system"/>
              </a:rPr>
              <a:t> You can treat this with midazolam. Another side-effect, also normally seen in higher doses than the analgesic dose, is an emergence reaction,</a:t>
            </a:r>
            <a:r>
              <a:rPr lang="en-US" b="0" i="0" baseline="30000" dirty="0">
                <a:solidFill>
                  <a:srgbClr val="212529"/>
                </a:solidFill>
                <a:effectLst/>
                <a:highlight>
                  <a:srgbClr val="FFFFFF"/>
                </a:highlight>
                <a:latin typeface="-apple-system"/>
              </a:rPr>
              <a:t>58</a:t>
            </a:r>
            <a:r>
              <a:rPr lang="en-US" b="0" i="0" dirty="0">
                <a:solidFill>
                  <a:srgbClr val="212529"/>
                </a:solidFill>
                <a:effectLst/>
                <a:highlight>
                  <a:srgbClr val="FFFFFF"/>
                </a:highlight>
                <a:latin typeface="-apple-system"/>
              </a:rPr>
              <a:t> where a casualty may make spontaneous utterances and purposeless motions or exhibit agitation.</a:t>
            </a:r>
            <a:r>
              <a:rPr lang="en-US" b="0" i="0" baseline="30000" dirty="0">
                <a:solidFill>
                  <a:srgbClr val="212529"/>
                </a:solidFill>
                <a:effectLst/>
                <a:highlight>
                  <a:srgbClr val="FFFFFF"/>
                </a:highlight>
                <a:latin typeface="-apple-system"/>
              </a:rPr>
              <a:t>59, 60</a:t>
            </a:r>
            <a:r>
              <a:rPr lang="en-US" b="0" i="0" dirty="0">
                <a:solidFill>
                  <a:srgbClr val="212529"/>
                </a:solidFill>
                <a:effectLst/>
                <a:highlight>
                  <a:srgbClr val="FFFFFF"/>
                </a:highlight>
                <a:latin typeface="-apple-system"/>
              </a:rPr>
              <a:t> This may require temporary restraints for the casualty, but can also be significant enough to warrant treatment with midazolam.</a:t>
            </a:r>
            <a:r>
              <a:rPr lang="en-US" b="0" i="0" baseline="30000" dirty="0">
                <a:solidFill>
                  <a:srgbClr val="212529"/>
                </a:solidFill>
                <a:effectLst/>
                <a:highlight>
                  <a:srgbClr val="FFFFFF"/>
                </a:highlight>
                <a:latin typeface="-apple-system"/>
              </a:rPr>
              <a:t>61</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 level of evidence supporting the guidance for the use of Ketamine in the tactical environment, is based on randomized, double-blind, placebo-controlled, crossover trial and prospective randomized study.</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25</a:t>
            </a:fld>
            <a:endParaRPr lang="en-US"/>
          </a:p>
        </p:txBody>
      </p:sp>
    </p:spTree>
    <p:extLst>
      <p:ext uri="{BB962C8B-B14F-4D97-AF65-F5344CB8AC3E}">
        <p14:creationId xmlns:p14="http://schemas.microsoft.com/office/powerpoint/2010/main" val="19577146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KETAMINE ADMINISTRATION IN TACTICAL FIELD CARE</a:t>
            </a:r>
          </a:p>
          <a:p>
            <a:pPr algn="l"/>
            <a:r>
              <a:rPr lang="en-US" b="0" i="0" dirty="0">
                <a:solidFill>
                  <a:srgbClr val="212529"/>
                </a:solidFill>
                <a:effectLst/>
                <a:highlight>
                  <a:srgbClr val="FFFFFF"/>
                </a:highlight>
                <a:latin typeface="-apple-system"/>
              </a:rPr>
              <a:t>As Combat Paramedics or Providers, you need to be prepared to administer ketamine through several different routes, to include intranasal, intramuscular, intravenous, or intraosseous, as well as being prepared to manage intravenous or intraosseous infusions for prolonged analgesia relief and higher doses for sedation that we’ll discuss later in this module.</a:t>
            </a:r>
          </a:p>
          <a:p>
            <a:pPr algn="l"/>
            <a:r>
              <a:rPr lang="en-US" b="0" i="0" dirty="0">
                <a:solidFill>
                  <a:srgbClr val="212529"/>
                </a:solidFill>
                <a:effectLst/>
                <a:highlight>
                  <a:srgbClr val="FFFFFF"/>
                </a:highlight>
                <a:latin typeface="-apple-system"/>
              </a:rPr>
              <a:t>The ketamine dosages for analgesia are:</a:t>
            </a:r>
            <a:r>
              <a:rPr lang="en-US" b="0" i="0" baseline="30000" dirty="0">
                <a:solidFill>
                  <a:srgbClr val="212529"/>
                </a:solidFill>
                <a:effectLst/>
                <a:highlight>
                  <a:srgbClr val="FFFFFF"/>
                </a:highlight>
                <a:latin typeface="-apple-system"/>
              </a:rPr>
              <a:t>62</a:t>
            </a:r>
            <a:endParaRPr lang="en-US" b="0" i="0" dirty="0">
              <a:solidFill>
                <a:srgbClr val="212529"/>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30 mg (or 0.3 mg/kg) slow IV or IO push (over approximately one minute), with repeated doses q 20 min prn</a:t>
            </a:r>
          </a:p>
          <a:p>
            <a:pPr algn="l">
              <a:buFont typeface="Arial" panose="020B0604020202020204" pitchFamily="34" charset="0"/>
              <a:buChar char="•"/>
            </a:pPr>
            <a:r>
              <a:rPr lang="en-US" b="0" i="0" dirty="0">
                <a:solidFill>
                  <a:srgbClr val="212529"/>
                </a:solidFill>
                <a:effectLst/>
                <a:highlight>
                  <a:srgbClr val="FFFFFF"/>
                </a:highlight>
                <a:latin typeface="-apple-system"/>
              </a:rPr>
              <a:t>50-100 mg (or 0.5-1 mg/kg) IM or IN, then q 20-30 min prn</a:t>
            </a:r>
          </a:p>
          <a:p>
            <a:pPr algn="l"/>
            <a:r>
              <a:rPr lang="en-US" b="0" i="0" dirty="0">
                <a:solidFill>
                  <a:srgbClr val="212529"/>
                </a:solidFill>
                <a:effectLst/>
                <a:highlight>
                  <a:srgbClr val="FFFFFF"/>
                </a:highlight>
                <a:latin typeface="-apple-system"/>
              </a:rPr>
              <a:t>The 4th option for pain management in the TCCC Guidelines targets prolonged durations of analgesia using a ketamine infusion. This option is limited to you, as Combat Paramedics or Providers. The dosage for ketamine in long duration analgesia is:</a:t>
            </a:r>
            <a:r>
              <a:rPr lang="en-US" b="0" i="0" baseline="30000" dirty="0">
                <a:solidFill>
                  <a:srgbClr val="212529"/>
                </a:solidFill>
                <a:effectLst/>
                <a:highlight>
                  <a:srgbClr val="FFFFFF"/>
                </a:highlight>
                <a:latin typeface="-apple-system"/>
              </a:rPr>
              <a:t>63</a:t>
            </a:r>
            <a:endParaRPr lang="en-US" b="0" i="0" dirty="0">
              <a:solidFill>
                <a:srgbClr val="212529"/>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0.3 mg/kg in 100 ml 0.9% sodium chloride via slow infusion (over 5-15 minutes), with the option to repeat doses every 45 minutes prn for IV or IO</a:t>
            </a:r>
          </a:p>
          <a:p>
            <a:pPr algn="l"/>
            <a:r>
              <a:rPr lang="en-US" b="0" i="0" dirty="0">
                <a:solidFill>
                  <a:srgbClr val="212529"/>
                </a:solidFill>
                <a:effectLst/>
                <a:highlight>
                  <a:srgbClr val="FFFFFF"/>
                </a:highlight>
                <a:latin typeface="-apple-system"/>
              </a:rPr>
              <a:t>Slow infusion over several minutes can mitigate the potential for adverse events from the IV push route of administration</a:t>
            </a:r>
            <a:r>
              <a:rPr lang="en-US" b="0" i="0" baseline="30000" dirty="0">
                <a:solidFill>
                  <a:srgbClr val="212529"/>
                </a:solidFill>
                <a:effectLst/>
                <a:highlight>
                  <a:srgbClr val="FFFFFF"/>
                </a:highlight>
                <a:latin typeface="-apple-system"/>
              </a:rPr>
              <a:t>64</a:t>
            </a:r>
            <a:r>
              <a:rPr lang="en-US" b="0" i="0" dirty="0">
                <a:solidFill>
                  <a:srgbClr val="212529"/>
                </a:solidFill>
                <a:effectLst/>
                <a:highlight>
                  <a:srgbClr val="FFFFFF"/>
                </a:highlight>
                <a:latin typeface="-apple-system"/>
              </a:rPr>
              <a:t> and frees up the provider to address other concerns while the medication is being delivered. Additionally, continuous infusion of ketamine can serve as an effective adjunct during transportation.</a:t>
            </a:r>
            <a:r>
              <a:rPr lang="en-US" b="0" i="0" baseline="30000" dirty="0">
                <a:solidFill>
                  <a:srgbClr val="212529"/>
                </a:solidFill>
                <a:effectLst/>
                <a:highlight>
                  <a:srgbClr val="FFFFFF"/>
                </a:highlight>
                <a:latin typeface="-apple-system"/>
              </a:rPr>
              <a:t>65</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As the dose-related effect of ketamine transitions from analgesia to anesthesia, nystagmus (a rhythmic back-and-forth movement of the eyes) emerges as a side effect,</a:t>
            </a:r>
            <a:r>
              <a:rPr lang="en-US" b="0" i="0" baseline="30000" dirty="0">
                <a:solidFill>
                  <a:srgbClr val="212529"/>
                </a:solidFill>
                <a:effectLst/>
                <a:highlight>
                  <a:srgbClr val="FFFFFF"/>
                </a:highlight>
                <a:latin typeface="-apple-system"/>
              </a:rPr>
              <a:t>66</a:t>
            </a:r>
            <a:r>
              <a:rPr lang="en-US" b="0" i="0" dirty="0">
                <a:solidFill>
                  <a:srgbClr val="212529"/>
                </a:solidFill>
                <a:effectLst/>
                <a:highlight>
                  <a:srgbClr val="FFFFFF"/>
                </a:highlight>
                <a:latin typeface="-apple-system"/>
              </a:rPr>
              <a:t> and appearance of nystagmus is an indication that the desired level of anesthesia has occurred.  Additionally, control of the pain is an indication that the desired level of analgesia has occurred, and no more medication should be given.</a:t>
            </a:r>
            <a:r>
              <a:rPr lang="en-US" b="0" i="0" baseline="30000" dirty="0">
                <a:solidFill>
                  <a:srgbClr val="212529"/>
                </a:solidFill>
                <a:effectLst/>
                <a:highlight>
                  <a:srgbClr val="FFFFFF"/>
                </a:highlight>
                <a:latin typeface="-apple-system"/>
              </a:rPr>
              <a:t>67</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As a result of the altered level of consciousness risk with ketamine, casualties should be disarmed after being treated, regardless of the route of administration.</a:t>
            </a:r>
            <a:r>
              <a:rPr lang="en-US" b="0" i="0" baseline="30000" dirty="0">
                <a:solidFill>
                  <a:srgbClr val="212529"/>
                </a:solidFill>
                <a:effectLst/>
                <a:highlight>
                  <a:srgbClr val="FFFFFF"/>
                </a:highlight>
                <a:latin typeface="-apple-system"/>
              </a:rPr>
              <a:t>68</a:t>
            </a:r>
            <a:r>
              <a:rPr lang="en-US" b="0" i="0" dirty="0">
                <a:solidFill>
                  <a:srgbClr val="212529"/>
                </a:solidFill>
                <a:effectLst/>
                <a:highlight>
                  <a:srgbClr val="FFFFFF"/>
                </a:highlight>
                <a:latin typeface="-apple-system"/>
              </a:rPr>
              <a:t> Additionally, you should document a mental status exam using the AVPU method prior to administering ketamine and use caution in casualties with eye injuries or mild TBI as ketamine may make it difficult to perform a neurologic exam or determine if the casualty is decompensating.</a:t>
            </a:r>
          </a:p>
          <a:p>
            <a:pPr algn="l"/>
            <a:r>
              <a:rPr lang="en-US" b="0" i="0" dirty="0">
                <a:solidFill>
                  <a:srgbClr val="212529"/>
                </a:solidFill>
                <a:effectLst/>
                <a:highlight>
                  <a:srgbClr val="FFFFFF"/>
                </a:highlight>
                <a:latin typeface="-apple-system"/>
              </a:rPr>
              <a:t>Monitor airway, breathing, and circulation closely in casualties who have received ketamine. If respirations are reduced, reposition the casualty into a “sniffing position”. If that fails, provide ventilatory support with a bag valve mask or mouth-to-mask ventilations.</a:t>
            </a:r>
          </a:p>
          <a:p>
            <a:pPr algn="l"/>
            <a:r>
              <a:rPr lang="en-US" b="0" i="0" dirty="0">
                <a:solidFill>
                  <a:srgbClr val="212529"/>
                </a:solidFill>
                <a:effectLst/>
                <a:highlight>
                  <a:srgbClr val="FFFFFF"/>
                </a:highlight>
                <a:latin typeface="-apple-system"/>
              </a:rPr>
              <a:t>Ketamine comes in different concentrations; the higher concentration option (100 mg/ml) is recommended when using IN dosing route to minimize the volume administered intranasally.</a:t>
            </a:r>
          </a:p>
          <a:p>
            <a:pPr algn="l"/>
            <a:r>
              <a:rPr lang="en-US" b="0" i="0" dirty="0">
                <a:solidFill>
                  <a:srgbClr val="212529"/>
                </a:solidFill>
                <a:effectLst/>
                <a:highlight>
                  <a:srgbClr val="FFFFFF"/>
                </a:highlight>
                <a:latin typeface="-apple-system"/>
              </a:rPr>
              <a:t>The level of evidence supporting the guidance for the use of Ketamine in the tactical environment, is based on randomized, double-blind, placebo-controlled, crossover trial and prospective randomized study.</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26</a:t>
            </a:fld>
            <a:endParaRPr lang="en-US"/>
          </a:p>
        </p:txBody>
      </p:sp>
    </p:spTree>
    <p:extLst>
      <p:ext uri="{BB962C8B-B14F-4D97-AF65-F5344CB8AC3E}">
        <p14:creationId xmlns:p14="http://schemas.microsoft.com/office/powerpoint/2010/main" val="28033512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Two prior concerns stemming from anecdotal information that predated its use in the TCCC setting were a concern over possible increased intracranial pressures in head trauma victims and increased intraocular pressures. However, several studies have subsequently been carried out demonstrating that neither concern is valid, and ketamine can safely be used in head injuries and eye injuries.</a:t>
            </a:r>
          </a:p>
          <a:p>
            <a:pPr algn="l"/>
            <a:r>
              <a:rPr lang="en-US" b="0" i="0" dirty="0">
                <a:solidFill>
                  <a:srgbClr val="212529"/>
                </a:solidFill>
                <a:effectLst/>
                <a:highlight>
                  <a:srgbClr val="FFFFFF"/>
                </a:highlight>
                <a:latin typeface="-apple-system"/>
              </a:rPr>
              <a:t>At the higher doses used for anesthesia, moderate to deep sedation occurs and there is a risk of a dissociative reaction entailing distorted perceptions of sight and sound which produce feelings of detachment. But at normal analgesic doses this has not been shown to occur. This can be treated with midazolam by Combat Paramedics or providers. Another side-effect, also normally seen in higher doses than the analgesic dose, is an emergence reaction, where a casualty may make spontaneous utterances and purposeless motions or exhibit agitation. This may require temporary restraints for the casualty, but can also be significant enough to warrant treatment with midazolam.</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27</a:t>
            </a:fld>
            <a:endParaRPr lang="en-US"/>
          </a:p>
        </p:txBody>
      </p:sp>
    </p:spTree>
    <p:extLst>
      <p:ext uri="{BB962C8B-B14F-4D97-AF65-F5344CB8AC3E}">
        <p14:creationId xmlns:p14="http://schemas.microsoft.com/office/powerpoint/2010/main" val="22765945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NALOXONE ADMINISTRATION IN TACTICAL FIELD CARE</a:t>
            </a:r>
          </a:p>
          <a:p>
            <a:pPr algn="l"/>
            <a:r>
              <a:rPr lang="en-US" b="0" i="0" dirty="0">
                <a:solidFill>
                  <a:srgbClr val="212529"/>
                </a:solidFill>
                <a:effectLst/>
                <a:highlight>
                  <a:srgbClr val="FFFFFF"/>
                </a:highlight>
                <a:latin typeface="-apple-system"/>
              </a:rPr>
              <a:t>Titration of opioids in pain relief is very difficult under the best circumstances. In the tactical environment, there are several additional factors that complicate the process. For example, even though a casualty may not be hypotensive or show signs that suggest hypotension is pending, they may be dehydrated and have very little reserve, so that a small change in their blood pressure or dilation of their vasculature leads to symptomatic hypotension. Or their respiratory drive may be adequate, but tenuous, and is only uncovered with the administration of an opiate.  As a result, it is not uncommon to have narcotic side-effects manifest themselves prior to achieving adequate pain management.</a:t>
            </a:r>
          </a:p>
          <a:p>
            <a:pPr algn="l"/>
            <a:r>
              <a:rPr lang="en-US" b="0" i="0" dirty="0">
                <a:solidFill>
                  <a:srgbClr val="212529"/>
                </a:solidFill>
                <a:effectLst/>
                <a:highlight>
                  <a:srgbClr val="FFFFFF"/>
                </a:highlight>
                <a:latin typeface="-apple-system"/>
              </a:rPr>
              <a:t>Fortunately, naloxone is a rapid-acting opioid antagonist that can quickly counteract the effects of the narcotic, if administered in a timely fashion.</a:t>
            </a:r>
            <a:r>
              <a:rPr lang="en-US" b="0" i="0" baseline="30000" dirty="0">
                <a:solidFill>
                  <a:srgbClr val="212529"/>
                </a:solidFill>
                <a:effectLst/>
                <a:highlight>
                  <a:srgbClr val="FFFFFF"/>
                </a:highlight>
                <a:latin typeface="-apple-system"/>
              </a:rPr>
              <a:t>69</a:t>
            </a:r>
            <a:r>
              <a:rPr lang="en-US" b="0" i="0" dirty="0">
                <a:solidFill>
                  <a:srgbClr val="212529"/>
                </a:solidFill>
                <a:effectLst/>
                <a:highlight>
                  <a:srgbClr val="FFFFFF"/>
                </a:highlight>
                <a:latin typeface="-apple-system"/>
              </a:rPr>
              <a:t> As time is of the essence, it is very important to have naloxone readily available prior to administering an opioid medication. During this time (of narcotic overdose symptoms) it is essential to continuously reassess and support the casualty’s respiratory and circulatory status.</a:t>
            </a:r>
          </a:p>
          <a:p>
            <a:pPr algn="l"/>
            <a:r>
              <a:rPr lang="en-US" b="0" i="0" dirty="0">
                <a:solidFill>
                  <a:srgbClr val="212529"/>
                </a:solidFill>
                <a:effectLst/>
                <a:highlight>
                  <a:srgbClr val="FFFFFF"/>
                </a:highlight>
                <a:latin typeface="-apple-system"/>
              </a:rPr>
              <a:t>The only significant contraindication to naloxone use is a prior allergic reaction and hypersensitivity.</a:t>
            </a:r>
            <a:r>
              <a:rPr lang="en-US" b="0" i="0" baseline="30000" dirty="0">
                <a:solidFill>
                  <a:srgbClr val="212529"/>
                </a:solidFill>
                <a:effectLst/>
                <a:highlight>
                  <a:srgbClr val="FFFFFF"/>
                </a:highlight>
                <a:latin typeface="-apple-system"/>
              </a:rPr>
              <a:t>70</a:t>
            </a:r>
            <a:r>
              <a:rPr lang="en-US" b="0" i="0" dirty="0">
                <a:solidFill>
                  <a:srgbClr val="212529"/>
                </a:solidFill>
                <a:effectLst/>
                <a:highlight>
                  <a:srgbClr val="FFFFFF"/>
                </a:highlight>
                <a:latin typeface="-apple-system"/>
              </a:rPr>
              <a:t> In those rare cases, narcotic pain relief should be avoided from the onset and ketamine used.</a:t>
            </a:r>
          </a:p>
          <a:p>
            <a:pPr algn="l"/>
            <a:r>
              <a:rPr lang="en-US" b="0" i="0" dirty="0">
                <a:solidFill>
                  <a:srgbClr val="212529"/>
                </a:solidFill>
                <a:effectLst/>
                <a:highlight>
                  <a:srgbClr val="FFFFFF"/>
                </a:highlight>
                <a:latin typeface="-apple-system"/>
              </a:rPr>
              <a:t>Naloxone can be administered through several different routes, to include subcutaneous, intranasal, intramuscular, intravenous, or intraosseous.</a:t>
            </a:r>
            <a:r>
              <a:rPr lang="en-US" b="0" i="0" baseline="30000" dirty="0">
                <a:solidFill>
                  <a:srgbClr val="212529"/>
                </a:solidFill>
                <a:effectLst/>
                <a:highlight>
                  <a:srgbClr val="FFFFFF"/>
                </a:highlight>
                <a:latin typeface="-apple-system"/>
              </a:rPr>
              <a:t>71</a:t>
            </a:r>
            <a:r>
              <a:rPr lang="en-US" b="0" i="0" dirty="0">
                <a:solidFill>
                  <a:srgbClr val="212529"/>
                </a:solidFill>
                <a:effectLst/>
                <a:highlight>
                  <a:srgbClr val="FFFFFF"/>
                </a:highlight>
                <a:latin typeface="-apple-system"/>
              </a:rPr>
              <a:t> The 2020 TCCC Guidelines recommend IV, IM, or IN routes, but clinical literature supports the use of IO naloxone administration, as well.</a:t>
            </a:r>
            <a:r>
              <a:rPr lang="en-US" b="0" i="0" baseline="30000" dirty="0">
                <a:solidFill>
                  <a:srgbClr val="212529"/>
                </a:solidFill>
                <a:effectLst/>
                <a:highlight>
                  <a:srgbClr val="FFFFFF"/>
                </a:highlight>
                <a:latin typeface="-apple-system"/>
              </a:rPr>
              <a:t>72</a:t>
            </a:r>
            <a:r>
              <a:rPr lang="en-US" b="0" i="0" dirty="0">
                <a:solidFill>
                  <a:srgbClr val="212529"/>
                </a:solidFill>
                <a:effectLst/>
                <a:highlight>
                  <a:srgbClr val="FFFFFF"/>
                </a:highlight>
                <a:latin typeface="-apple-system"/>
              </a:rPr>
              <a:t> In cases of OTFC (transmucosal fentanyl) overdose without an established IV or IO access, intranasal or intramuscular administration is recommended, as the time to establish an IV would unnecessarily delay the delivery of the medication. However, if IV or IO access is present, they should be used if the parenteral formulation is available, as that will provide the fastest distribution of the antagonist in this time-sensitive procedure.</a:t>
            </a:r>
          </a:p>
          <a:p>
            <a:pPr algn="l"/>
            <a:r>
              <a:rPr lang="en-US" b="0" i="0" dirty="0">
                <a:solidFill>
                  <a:srgbClr val="212529"/>
                </a:solidFill>
                <a:effectLst/>
                <a:highlight>
                  <a:srgbClr val="FFFFFF"/>
                </a:highlight>
                <a:latin typeface="-apple-system"/>
              </a:rPr>
              <a:t>Following the 2020 TCCC Guidelines, the dose of naloxone is the same, regardless of the route of administration – 0.4 mg.73 This can be repeated at 2-3-minute intervals up to a maximum dose of 10 mg, as clinically indicated.</a:t>
            </a:r>
            <a:r>
              <a:rPr lang="en-US" b="0" i="0" baseline="30000" dirty="0">
                <a:solidFill>
                  <a:srgbClr val="212529"/>
                </a:solidFill>
                <a:effectLst/>
                <a:highlight>
                  <a:srgbClr val="FFFFFF"/>
                </a:highlight>
                <a:latin typeface="-apple-system"/>
              </a:rPr>
              <a:t>74</a:t>
            </a:r>
            <a:r>
              <a:rPr lang="en-US" b="0" i="0" dirty="0">
                <a:solidFill>
                  <a:srgbClr val="212529"/>
                </a:solidFill>
                <a:effectLst/>
                <a:highlight>
                  <a:srgbClr val="FFFFFF"/>
                </a:highlight>
                <a:latin typeface="-apple-system"/>
              </a:rPr>
              <a:t> Of note, the recommended dose for intranasal naloxone in many clinical reference materials is 4 mg, as opposed to 0.4 mg, and the standard manufactured naloxone atomizers generally deliver either 2 mg or 4 mg doses. The end point is reached when the adverse effects of the narcotic are reversed. As pain returns, it may be necessary to transition to a non-narcotic pain control approach, like ketamine.</a:t>
            </a:r>
          </a:p>
          <a:p>
            <a:pPr algn="l"/>
            <a:r>
              <a:rPr lang="en-US" b="0" i="0" dirty="0">
                <a:solidFill>
                  <a:srgbClr val="212529"/>
                </a:solidFill>
                <a:effectLst/>
                <a:highlight>
                  <a:srgbClr val="FFFFFF"/>
                </a:highlight>
                <a:latin typeface="-apple-system"/>
              </a:rPr>
              <a:t>The level of evidence supporting Naloxone and its use in the tactical environment is based on meta-analysis from Multiple Randomized Controlled Trials.</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28</a:t>
            </a:fld>
            <a:endParaRPr lang="en-US"/>
          </a:p>
        </p:txBody>
      </p:sp>
    </p:spTree>
    <p:extLst>
      <p:ext uri="{BB962C8B-B14F-4D97-AF65-F5344CB8AC3E}">
        <p14:creationId xmlns:p14="http://schemas.microsoft.com/office/powerpoint/2010/main" val="33999227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The only significant contraindication to naloxone use is a prior allergic reaction and hypersensitivity. In those rare cases, narcotic pain relief should be avoided from the onset and ketamine used.</a:t>
            </a:r>
          </a:p>
          <a:p>
            <a:pPr algn="l"/>
            <a:r>
              <a:rPr lang="en-US" b="0" i="0" dirty="0">
                <a:solidFill>
                  <a:srgbClr val="212529"/>
                </a:solidFill>
                <a:effectLst/>
                <a:highlight>
                  <a:srgbClr val="FFFFFF"/>
                </a:highlight>
                <a:latin typeface="-apple-system"/>
              </a:rPr>
              <a:t>Potential side effects include analgesia reversal, tremors, hyperventilation, drowsiness, sweating, increased BP, tachycardia, nausea, and vomiting.</a:t>
            </a:r>
          </a:p>
          <a:p>
            <a:pPr algn="l"/>
            <a:r>
              <a:rPr lang="en-US" b="0" i="0" dirty="0">
                <a:solidFill>
                  <a:srgbClr val="212529"/>
                </a:solidFill>
                <a:effectLst/>
                <a:highlight>
                  <a:srgbClr val="FFFFFF"/>
                </a:highlight>
                <a:latin typeface="-apple-system"/>
              </a:rPr>
              <a:t>Drug interactions include cardiotoxic drugs (may cause serious CV effects) – use together cautiously, reverses analgesic effects of narcotic (opiate) agonists.</a:t>
            </a:r>
          </a:p>
          <a:p>
            <a:pPr algn="l"/>
            <a:r>
              <a:rPr lang="en-US" b="0" i="0" dirty="0">
                <a:solidFill>
                  <a:srgbClr val="212529"/>
                </a:solidFill>
                <a:effectLst/>
                <a:highlight>
                  <a:srgbClr val="FFFFFF"/>
                </a:highlight>
                <a:latin typeface="-apple-system"/>
              </a:rPr>
              <a:t>The Onset/Peak/Duration for naloxone is 1-2 min/5-15 min/variable.</a:t>
            </a:r>
          </a:p>
          <a:p>
            <a:pPr algn="l"/>
            <a:r>
              <a:rPr lang="en-US" b="0" i="0" dirty="0">
                <a:solidFill>
                  <a:srgbClr val="212529"/>
                </a:solidFill>
                <a:effectLst/>
                <a:highlight>
                  <a:srgbClr val="FFFFFF"/>
                </a:highlight>
                <a:latin typeface="-apple-system"/>
              </a:rPr>
              <a:t>Tactical considerations for naloxone:  An overdose of naloxone is unlikely if used as indicated; naloxone should be readily available anytime narcotics are being administered; titrate to effect (resolving narcotic overdose signs and symptoms) but continue to manage casualty’s pain; naloxone may wear off prior to opiate – observe closely for signs of recurrent opiate overdose.</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29</a:t>
            </a:fld>
            <a:endParaRPr lang="en-US"/>
          </a:p>
        </p:txBody>
      </p:sp>
    </p:spTree>
    <p:extLst>
      <p:ext uri="{BB962C8B-B14F-4D97-AF65-F5344CB8AC3E}">
        <p14:creationId xmlns:p14="http://schemas.microsoft.com/office/powerpoint/2010/main" val="3026872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197278"/>
                </a:solidFill>
                <a:effectLst/>
                <a:highlight>
                  <a:srgbClr val="FFFFFF"/>
                </a:highlight>
                <a:latin typeface="-apple-system"/>
              </a:rPr>
              <a:t>INTRANASAL MEDICATION ADMINISTRATION</a:t>
            </a:r>
          </a:p>
          <a:p>
            <a:pPr algn="l"/>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As we begin to talk about the last several routes of administration, it’s important to recap a couple of comments made earlier that apply to all medications and delivery methods. Before administering any medication, be sure to do three things:</a:t>
            </a:r>
          </a:p>
          <a:p>
            <a:pPr algn="l">
              <a:buFont typeface="Arial" panose="020B0604020202020204" pitchFamily="34" charset="0"/>
              <a:buChar char="•"/>
            </a:pPr>
            <a:r>
              <a:rPr lang="en-US" b="0" i="0" dirty="0">
                <a:solidFill>
                  <a:srgbClr val="212529"/>
                </a:solidFill>
                <a:effectLst/>
                <a:highlight>
                  <a:srgbClr val="FFFFFF"/>
                </a:highlight>
                <a:latin typeface="-apple-system"/>
              </a:rPr>
              <a:t>If tactically feasible, consider body substance isolation</a:t>
            </a:r>
          </a:p>
          <a:p>
            <a:pPr algn="l">
              <a:buFont typeface="Arial" panose="020B0604020202020204" pitchFamily="34" charset="0"/>
              <a:buChar char="•"/>
            </a:pPr>
            <a:r>
              <a:rPr lang="en-US" b="0" i="0" dirty="0">
                <a:solidFill>
                  <a:srgbClr val="212529"/>
                </a:solidFill>
                <a:effectLst/>
                <a:highlight>
                  <a:srgbClr val="FFFFFF"/>
                </a:highlight>
                <a:latin typeface="-apple-system"/>
              </a:rPr>
              <a:t>Confirm the allergy status of your casualty – that can be done verbally or by looking for a red alert dog tag or other markings, like a medical alert bracelet</a:t>
            </a:r>
          </a:p>
          <a:p>
            <a:pPr algn="l">
              <a:buFont typeface="Arial" panose="020B0604020202020204" pitchFamily="34" charset="0"/>
              <a:buChar char="•"/>
            </a:pPr>
            <a:r>
              <a:rPr lang="en-US" b="0" i="0" dirty="0">
                <a:solidFill>
                  <a:srgbClr val="212529"/>
                </a:solidFill>
                <a:effectLst/>
                <a:highlight>
                  <a:srgbClr val="FFFFFF"/>
                </a:highlight>
                <a:latin typeface="-apple-system"/>
              </a:rPr>
              <a:t>Confirm the five “rights”: right patient, right medication, right dose and concentration, right time, and right route of administration.</a:t>
            </a:r>
          </a:p>
          <a:p>
            <a:pPr algn="l"/>
            <a:r>
              <a:rPr lang="en-US" b="0" i="0" dirty="0">
                <a:solidFill>
                  <a:srgbClr val="212529"/>
                </a:solidFill>
                <a:effectLst/>
                <a:highlight>
                  <a:srgbClr val="FFFFFF"/>
                </a:highlight>
                <a:latin typeface="-apple-system"/>
              </a:rPr>
              <a:t>Intranasal administration of medications uses a transmucosal approach like that seen with OTFC and ondansetron, but using the nasal mucosa, as opposed to the oral mucosa. </a:t>
            </a:r>
          </a:p>
          <a:p>
            <a:pPr algn="l"/>
            <a:r>
              <a:rPr lang="en-US" b="0" i="0" dirty="0">
                <a:solidFill>
                  <a:srgbClr val="212529"/>
                </a:solidFill>
                <a:effectLst/>
                <a:highlight>
                  <a:srgbClr val="FFFFFF"/>
                </a:highlight>
                <a:latin typeface="-apple-system"/>
              </a:rPr>
              <a:t>There are a few things to do to prepare your casualty for an intranasal medication. First, confirm the nasal airway is clear of obstructions and no blood or clear fluid is coming from the nose. If one nasal passage is partially (or completely) obstructed, use the other side (and if both appear partially obstructed, use the side that seems to have less obstruction). And finally, have the casualty blow their nose before the first medication dose (only the first one), if possible.</a:t>
            </a:r>
          </a:p>
          <a:p>
            <a:pPr algn="l"/>
            <a:r>
              <a:rPr lang="en-US" b="0" i="0" dirty="0">
                <a:solidFill>
                  <a:srgbClr val="212529"/>
                </a:solidFill>
                <a:effectLst/>
                <a:highlight>
                  <a:srgbClr val="FFFFFF"/>
                </a:highlight>
                <a:latin typeface="-apple-system"/>
              </a:rPr>
              <a:t>The three most common delivery systems are</a:t>
            </a:r>
          </a:p>
          <a:p>
            <a:pPr algn="l">
              <a:buFont typeface="Arial" panose="020B0604020202020204" pitchFamily="34" charset="0"/>
              <a:buChar char="•"/>
            </a:pPr>
            <a:r>
              <a:rPr lang="en-US" b="1" i="0" dirty="0">
                <a:solidFill>
                  <a:srgbClr val="212529"/>
                </a:solidFill>
                <a:effectLst/>
                <a:highlight>
                  <a:srgbClr val="FFFFFF"/>
                </a:highlight>
                <a:latin typeface="-apple-system"/>
              </a:rPr>
              <a:t>Squeeze bottles –</a:t>
            </a:r>
            <a:r>
              <a:rPr lang="en-US" b="0" i="0" dirty="0">
                <a:solidFill>
                  <a:srgbClr val="212529"/>
                </a:solidFill>
                <a:effectLst/>
                <a:highlight>
                  <a:srgbClr val="FFFFFF"/>
                </a:highlight>
                <a:latin typeface="-apple-system"/>
              </a:rPr>
              <a:t> these are multi-dose bottles that you manually squeeze to deliver the medication, similar to the nasal saline sprays you can get over-the-counter. But they do not deliver a very precise dose, and none of the current TCCC medications are packaged this way.</a:t>
            </a:r>
          </a:p>
          <a:p>
            <a:pPr algn="l">
              <a:buFont typeface="Arial" panose="020B0604020202020204" pitchFamily="34" charset="0"/>
              <a:buChar char="•"/>
            </a:pPr>
            <a:r>
              <a:rPr lang="en-US" b="1" i="0" dirty="0">
                <a:solidFill>
                  <a:srgbClr val="212529"/>
                </a:solidFill>
                <a:effectLst/>
                <a:highlight>
                  <a:srgbClr val="FFFFFF"/>
                </a:highlight>
                <a:latin typeface="-apple-system"/>
              </a:rPr>
              <a:t>Unit-dosed pump sprays –</a:t>
            </a:r>
            <a:r>
              <a:rPr lang="en-US" b="0" i="0" dirty="0">
                <a:solidFill>
                  <a:srgbClr val="212529"/>
                </a:solidFill>
                <a:effectLst/>
                <a:highlight>
                  <a:srgbClr val="FFFFFF"/>
                </a:highlight>
                <a:latin typeface="-apple-system"/>
              </a:rPr>
              <a:t> these are also multi-dose containers with a plunger that delivers a set volume when depressing fully, and a spray tip that atomizes the liquid for a mist delivery.</a:t>
            </a:r>
          </a:p>
          <a:p>
            <a:pPr algn="l">
              <a:buFont typeface="Arial" panose="020B0604020202020204" pitchFamily="34" charset="0"/>
              <a:buChar char="•"/>
            </a:pPr>
            <a:r>
              <a:rPr lang="en-US" b="1" i="0" dirty="0">
                <a:solidFill>
                  <a:srgbClr val="212529"/>
                </a:solidFill>
                <a:effectLst/>
                <a:highlight>
                  <a:srgbClr val="FFFFFF"/>
                </a:highlight>
                <a:latin typeface="-apple-system"/>
              </a:rPr>
              <a:t>Individual-dose pre-filled syringes or plunger tubes –</a:t>
            </a:r>
            <a:r>
              <a:rPr lang="en-US" b="0" i="0" dirty="0">
                <a:solidFill>
                  <a:srgbClr val="212529"/>
                </a:solidFill>
                <a:effectLst/>
                <a:highlight>
                  <a:srgbClr val="FFFFFF"/>
                </a:highlight>
                <a:latin typeface="-apple-system"/>
              </a:rPr>
              <a:t> these have a single dose volume, and also use a spray tip atomizer for a mist delivery, sometimes with a Luer adapter.</a:t>
            </a:r>
          </a:p>
          <a:p>
            <a:pPr algn="l"/>
            <a:r>
              <a:rPr lang="en-US" b="0" i="0" dirty="0">
                <a:solidFill>
                  <a:srgbClr val="212529"/>
                </a:solidFill>
                <a:effectLst/>
                <a:highlight>
                  <a:srgbClr val="FFFFFF"/>
                </a:highlight>
                <a:latin typeface="-apple-system"/>
              </a:rPr>
              <a:t>In the TFC setting, the three medications that are potentially delivered intranasally include: ketamine, naloxone, and fentanyl (with current recommendations that Combat Paramedic and provider level medics administer IN fentanyl). There is no difference between the IM and the IN dose for ketamine (50 mg) or naloxone (0.4 mg), but the ketamine does come in different concentrations; and the higher concentration option (100 mg/ml) is recommended when using IN dosing route to minimize the volume administered intranasally. For Combat Paramedics, the fentanyl IN dose is higher than its IV dose (100 mcg, as opposed to 50 mcg).</a:t>
            </a:r>
          </a:p>
          <a:p>
            <a:pPr algn="l"/>
            <a:r>
              <a:rPr lang="en-US" b="0" i="0" dirty="0">
                <a:solidFill>
                  <a:srgbClr val="212529"/>
                </a:solidFill>
                <a:effectLst/>
                <a:highlight>
                  <a:srgbClr val="FFFFFF"/>
                </a:highlight>
                <a:latin typeface="-apple-system"/>
              </a:rPr>
              <a:t>It is essential that you familiarize yourself with the medication system your unit will stock for a mission, as there are subtle differences from one supplier to the other, and the time to familiarize yourself with the delivery mechanism is not when you are down-range.</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30</a:t>
            </a:fld>
            <a:endParaRPr lang="en-US"/>
          </a:p>
        </p:txBody>
      </p:sp>
    </p:spTree>
    <p:extLst>
      <p:ext uri="{BB962C8B-B14F-4D97-AF65-F5344CB8AC3E}">
        <p14:creationId xmlns:p14="http://schemas.microsoft.com/office/powerpoint/2010/main" val="1932739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The following video will go over the proper techniques for administering medications by the intranasal route in a tactical field care setting.</a:t>
            </a:r>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31</a:t>
            </a:fld>
            <a:endParaRPr lang="en-US"/>
          </a:p>
        </p:txBody>
      </p:sp>
    </p:spTree>
    <p:extLst>
      <p:ext uri="{BB962C8B-B14F-4D97-AF65-F5344CB8AC3E}">
        <p14:creationId xmlns:p14="http://schemas.microsoft.com/office/powerpoint/2010/main" val="15612766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INTRAMUSCULAR MEDICATION ADMINISTRATION</a:t>
            </a:r>
          </a:p>
          <a:p>
            <a:pPr algn="l"/>
            <a:r>
              <a:rPr lang="en-US" b="0" i="0" dirty="0">
                <a:solidFill>
                  <a:srgbClr val="212529"/>
                </a:solidFill>
                <a:effectLst/>
                <a:highlight>
                  <a:srgbClr val="FFFFFF"/>
                </a:highlight>
                <a:latin typeface="-apple-system"/>
              </a:rPr>
              <a:t>After checking for allergies and confirming the five rights for a casualty about to get an IM injection, the next thing you need to do is choose a site. The three potential sites are:</a:t>
            </a:r>
          </a:p>
          <a:p>
            <a:pPr algn="l">
              <a:buFont typeface="Arial" panose="020B0604020202020204" pitchFamily="34" charset="0"/>
              <a:buChar char="•"/>
            </a:pPr>
            <a:r>
              <a:rPr lang="en-US" b="0" i="0" dirty="0">
                <a:solidFill>
                  <a:srgbClr val="212529"/>
                </a:solidFill>
                <a:effectLst/>
                <a:highlight>
                  <a:srgbClr val="FFFFFF"/>
                </a:highlight>
                <a:latin typeface="-apple-system"/>
              </a:rPr>
              <a:t>Upper arm in the deltoid muscle; the landmark for the deltoid site is the center of the muscle.</a:t>
            </a:r>
          </a:p>
          <a:p>
            <a:pPr algn="l">
              <a:buFont typeface="Arial" panose="020B0604020202020204" pitchFamily="34" charset="0"/>
              <a:buChar char="•"/>
            </a:pPr>
            <a:r>
              <a:rPr lang="en-US" b="0" i="0" dirty="0">
                <a:solidFill>
                  <a:srgbClr val="212529"/>
                </a:solidFill>
                <a:effectLst/>
                <a:highlight>
                  <a:srgbClr val="FFFFFF"/>
                </a:highlight>
                <a:latin typeface="-apple-system"/>
              </a:rPr>
              <a:t>Buttock (gluteus maximus); the landmark for the buttocks is the upper, outer quadrant.</a:t>
            </a:r>
          </a:p>
          <a:p>
            <a:pPr algn="l">
              <a:buFont typeface="Arial" panose="020B0604020202020204" pitchFamily="34" charset="0"/>
              <a:buChar char="•"/>
            </a:pPr>
            <a:r>
              <a:rPr lang="en-US" b="0" i="0" dirty="0">
                <a:solidFill>
                  <a:srgbClr val="212529"/>
                </a:solidFill>
                <a:effectLst/>
                <a:highlight>
                  <a:srgbClr val="FFFFFF"/>
                </a:highlight>
                <a:latin typeface="-apple-system"/>
              </a:rPr>
              <a:t>Lateral thigh; the landmark for the thigh is halfway between the knee and the hip, on the lateral side of the midline.</a:t>
            </a:r>
          </a:p>
          <a:p>
            <a:pPr algn="l"/>
            <a:r>
              <a:rPr lang="en-US" b="0" i="0" dirty="0">
                <a:solidFill>
                  <a:srgbClr val="212529"/>
                </a:solidFill>
                <a:effectLst/>
                <a:highlight>
                  <a:srgbClr val="FFFFFF"/>
                </a:highlight>
                <a:latin typeface="-apple-system"/>
              </a:rPr>
              <a:t>The casualty’s injury pattern and other tactical considerations will dictate which site you select. And the site will dictate the length of the injection needle, which is usually 1 inch for the deltoid and 1½ inches for the buttocks or thigh.</a:t>
            </a:r>
          </a:p>
          <a:p>
            <a:pPr algn="l"/>
            <a:r>
              <a:rPr lang="en-US" b="0" i="0" dirty="0">
                <a:solidFill>
                  <a:srgbClr val="212529"/>
                </a:solidFill>
                <a:effectLst/>
                <a:highlight>
                  <a:srgbClr val="FFFFFF"/>
                </a:highlight>
                <a:latin typeface="-apple-system"/>
              </a:rPr>
              <a:t>Some medications come in a powdered form that needs to be reconstituted (for both IM and IV administration), and each manufacturer will provide recommendations on the type of diluent that should be used in reconstitution. From a planning perspective, make sure you have enough diluent for the medications you bring on a mission. And from a training perspective, practice reconstitution at home station prior to deploying, to be familiar with the process and save time on the battlefield.</a:t>
            </a:r>
          </a:p>
          <a:p>
            <a:pPr algn="l"/>
            <a:r>
              <a:rPr lang="en-US" b="0" i="0" dirty="0">
                <a:solidFill>
                  <a:srgbClr val="212529"/>
                </a:solidFill>
                <a:effectLst/>
                <a:highlight>
                  <a:srgbClr val="FFFFFF"/>
                </a:highlight>
                <a:latin typeface="-apple-system"/>
              </a:rPr>
              <a:t>The video will go over the details of an IM injection, but there are a couple of points that warrant emphasis:</a:t>
            </a:r>
          </a:p>
          <a:p>
            <a:pPr algn="l">
              <a:buFont typeface="Arial" panose="020B0604020202020204" pitchFamily="34" charset="0"/>
              <a:buChar char="•"/>
            </a:pPr>
            <a:r>
              <a:rPr lang="en-US" b="0" i="0" dirty="0">
                <a:solidFill>
                  <a:srgbClr val="212529"/>
                </a:solidFill>
                <a:effectLst/>
                <a:highlight>
                  <a:srgbClr val="FFFFFF"/>
                </a:highlight>
                <a:latin typeface="-apple-system"/>
              </a:rPr>
              <a:t>Before withdrawing the medication, inject enough air into the medication vial to replace the volume you are removing, otherwise the vial develops a vacuum that can adversely affect getting the right dose drawn up.</a:t>
            </a:r>
          </a:p>
          <a:p>
            <a:pPr algn="l">
              <a:buFont typeface="Arial" panose="020B0604020202020204" pitchFamily="34" charset="0"/>
              <a:buChar char="•"/>
            </a:pPr>
            <a:r>
              <a:rPr lang="en-US" b="0" i="0" dirty="0">
                <a:solidFill>
                  <a:srgbClr val="212529"/>
                </a:solidFill>
                <a:effectLst/>
                <a:highlight>
                  <a:srgbClr val="FFFFFF"/>
                </a:highlight>
                <a:latin typeface="-apple-system"/>
              </a:rPr>
              <a:t>Learn how to remove air bubbles from the syringe, if they are present, to avoid inadvertently deliver of air into the bloodstream during medication administration.</a:t>
            </a:r>
          </a:p>
          <a:p>
            <a:pPr algn="l">
              <a:buFont typeface="Arial" panose="020B0604020202020204" pitchFamily="34" charset="0"/>
              <a:buChar char="•"/>
            </a:pPr>
            <a:r>
              <a:rPr lang="en-US" b="0" i="0" dirty="0">
                <a:solidFill>
                  <a:srgbClr val="212529"/>
                </a:solidFill>
                <a:effectLst/>
                <a:highlight>
                  <a:srgbClr val="FFFFFF"/>
                </a:highlight>
                <a:latin typeface="-apple-system"/>
              </a:rPr>
              <a:t>Be sure to plunge the needle to its maximum depth to avoid delivery into subcutaneous structures (which can delay medication delivery)</a:t>
            </a:r>
          </a:p>
          <a:p>
            <a:pPr algn="l">
              <a:buFont typeface="Arial" panose="020B0604020202020204" pitchFamily="34" charset="0"/>
              <a:buChar char="•"/>
            </a:pPr>
            <a:r>
              <a:rPr lang="en-US" b="0" i="0" dirty="0">
                <a:solidFill>
                  <a:srgbClr val="212529"/>
                </a:solidFill>
                <a:effectLst/>
                <a:highlight>
                  <a:srgbClr val="FFFFFF"/>
                </a:highlight>
                <a:latin typeface="-apple-system"/>
              </a:rPr>
              <a:t>Push the plunger into as far as it will go to ensure delivery of the full dose.</a:t>
            </a:r>
          </a:p>
          <a:p>
            <a:pPr algn="l"/>
            <a:r>
              <a:rPr lang="en-US" b="0" i="0" dirty="0">
                <a:solidFill>
                  <a:srgbClr val="212529"/>
                </a:solidFill>
                <a:effectLst/>
                <a:highlight>
                  <a:srgbClr val="FFFFFF"/>
                </a:highlight>
                <a:latin typeface="-apple-system"/>
              </a:rPr>
              <a:t>In the TFC setting, the three analgesia-related medications that are potentially delivered intramuscularly include: ketamine, naloxone, and ondansetron.</a:t>
            </a:r>
          </a:p>
          <a:p>
            <a:pPr algn="l"/>
            <a:r>
              <a:rPr lang="en-US" b="0" i="0" dirty="0">
                <a:solidFill>
                  <a:srgbClr val="212529"/>
                </a:solidFill>
                <a:effectLst/>
                <a:highlight>
                  <a:srgbClr val="FFFFFF"/>
                </a:highlight>
                <a:latin typeface="-apple-system"/>
              </a:rPr>
              <a:t>Currently, auto-injectors for IM medications are not being deployed widely, but as guidelines mature and new products become available, this may be a consideration in TFC. The site selection uses larger muscle groups like the thigh and buttocks, and the process is somewhat simplified as the medication is ready for administration. The two key points to remember are to keep continuous firm pressure so that the hub of the cartridge maintains contact with the skin and the needle is fully deployed into the muscle group, and to hold it in place for a full ten (10) seconds to ensure there was time for all of the medication to be injected.</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32</a:t>
            </a:fld>
            <a:endParaRPr lang="en-US"/>
          </a:p>
        </p:txBody>
      </p:sp>
    </p:spTree>
    <p:extLst>
      <p:ext uri="{BB962C8B-B14F-4D97-AF65-F5344CB8AC3E}">
        <p14:creationId xmlns:p14="http://schemas.microsoft.com/office/powerpoint/2010/main" val="10694449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The following video will go over the proper techniques for administering medications by the intranasal route in a tactical field care setting.</a:t>
            </a:r>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33</a:t>
            </a:fld>
            <a:endParaRPr lang="en-US"/>
          </a:p>
        </p:txBody>
      </p:sp>
    </p:spTree>
    <p:extLst>
      <p:ext uri="{BB962C8B-B14F-4D97-AF65-F5344CB8AC3E}">
        <p14:creationId xmlns:p14="http://schemas.microsoft.com/office/powerpoint/2010/main" val="1130996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97278"/>
                </a:solidFill>
                <a:effectLst/>
                <a:highlight>
                  <a:srgbClr val="FFFFFF"/>
                </a:highlight>
                <a:latin typeface="-apple-system"/>
              </a:rPr>
              <a:t>INTRAVENOUS/INTRAOSSEOUS MEDICATION ADMINISTRATION</a:t>
            </a:r>
          </a:p>
          <a:p>
            <a:pPr algn="l"/>
            <a:r>
              <a:rPr lang="en-US" b="0" i="0" dirty="0">
                <a:solidFill>
                  <a:srgbClr val="212529"/>
                </a:solidFill>
                <a:effectLst/>
                <a:highlight>
                  <a:srgbClr val="FFFFFF"/>
                </a:highlight>
                <a:latin typeface="-apple-system"/>
              </a:rPr>
              <a:t>Several of the steps in administering a medication by the IV or IO route have already been highlighted, as they apply to other routes of administration. These include looking for casualty medication allergies, confirming the five “rights”, and reconstituting any medications that may have come in powdered formulations.</a:t>
            </a:r>
          </a:p>
          <a:p>
            <a:pPr algn="l"/>
            <a:r>
              <a:rPr lang="en-US" b="0" i="0" dirty="0">
                <a:solidFill>
                  <a:srgbClr val="212529"/>
                </a:solidFill>
                <a:effectLst/>
                <a:highlight>
                  <a:srgbClr val="FFFFFF"/>
                </a:highlight>
                <a:latin typeface="-apple-system"/>
              </a:rPr>
              <a:t>There are three primary delivery set-ups you are most likely to encounter. One is an IV saline lock, another is an IO extension set, and the third is an IV infusion, either connected to a saline lock or an IO extension set. The subtle differences in administration are based on which set-up is being used with your casualty.</a:t>
            </a:r>
          </a:p>
          <a:p>
            <a:pPr algn="l"/>
            <a:r>
              <a:rPr lang="en-US" b="0" i="0" dirty="0">
                <a:solidFill>
                  <a:srgbClr val="212529"/>
                </a:solidFill>
                <a:effectLst/>
                <a:highlight>
                  <a:srgbClr val="FFFFFF"/>
                </a:highlight>
                <a:latin typeface="-apple-system"/>
              </a:rPr>
              <a:t>In the case of an IV saline lock, you can use the same needle that you used to draw up the medication to push it through the saline lock (after sterilizing the saline lock). After the infusion, it is important to flush the saline lock for two reasons. One is to make sure none of the medication remains in the saline lock hub or catheter, and the other is to keep the lock patent and ready for the next infusion.</a:t>
            </a:r>
          </a:p>
          <a:p>
            <a:pPr algn="l"/>
            <a:r>
              <a:rPr lang="en-US" b="0" i="0" dirty="0">
                <a:solidFill>
                  <a:srgbClr val="212529"/>
                </a:solidFill>
                <a:effectLst/>
                <a:highlight>
                  <a:srgbClr val="FFFFFF"/>
                </a:highlight>
                <a:latin typeface="-apple-system"/>
              </a:rPr>
              <a:t>The rate of infusion can be important, so keep in mind that some medications can be infused rapidly, while others should be done by a slow (sometimes very slow) IV push. For example, the recommendation for ketamine is to give the 30 mg dose over one minute. Drawing from a vial with a concentration of 50 mg/ml, that would be 0.6 ml of ketamine. Infusing that over 60 seconds may be very difficult, given the small volume, so you may choose to dilute it so that your syringe has a greater volume and it is easier to gauge a 60-second infusion. Naloxone, on the other hand, can just be pushed without a timing consideration.</a:t>
            </a:r>
          </a:p>
          <a:p>
            <a:pPr algn="l"/>
            <a:r>
              <a:rPr lang="en-US" b="0" i="0" dirty="0">
                <a:solidFill>
                  <a:srgbClr val="212529"/>
                </a:solidFill>
                <a:effectLst/>
                <a:highlight>
                  <a:srgbClr val="FFFFFF"/>
                </a:highlight>
                <a:latin typeface="-apple-system"/>
              </a:rPr>
              <a:t>The IO extension sets do not routinely come with a saline lock hub, but are often capped with a Luer type cap and lock. The extension set should have a clamp between the cap and where the tubing enters the bone, and any time the cap is off while changing syringes or recapping, that clamp should be closed to prevent flow in or out of the casualty. In this scenario, you will need to remove the needle from the syringe with the medication, and screw the syringe onto the IO extension adapter for administration. The same considerations with flushing and infusion rates apply, of course.</a:t>
            </a:r>
          </a:p>
          <a:p>
            <a:pPr algn="l"/>
            <a:r>
              <a:rPr lang="en-US" b="0" i="0" dirty="0">
                <a:solidFill>
                  <a:srgbClr val="212529"/>
                </a:solidFill>
                <a:effectLst/>
                <a:highlight>
                  <a:srgbClr val="FFFFFF"/>
                </a:highlight>
                <a:latin typeface="-apple-system"/>
              </a:rPr>
              <a:t>And when an IV line is already infusing fluids, that line can be used for IV medications. There should be a port close to the casualty for you to sterilize and use. To prevent the medication from flowing up the line, away from the casualty, you should clamp the IV line between the injection port and the fluid source, either with an IV clamp or by manually pinching the line. Once the medication has been delivered, release the fluids and resume the baseline infusion.</a:t>
            </a:r>
          </a:p>
          <a:p>
            <a:pPr algn="l"/>
            <a:r>
              <a:rPr lang="en-US" b="0" i="0" dirty="0">
                <a:solidFill>
                  <a:srgbClr val="212529"/>
                </a:solidFill>
                <a:effectLst/>
                <a:highlight>
                  <a:srgbClr val="FFFFFF"/>
                </a:highlight>
                <a:latin typeface="-apple-system"/>
              </a:rPr>
              <a:t>Depending on the fluids being infused, they may serve as a flush, ensuring that the rate allows for a satisfactory bolus to be administered. But sometimes the fluids don’t serve as a good flush, for example, if blood products are being administered; and in those cases, it is still appropriate to do a syringe flush before resuming the infusion. In the TFC setting, the five analgesia-related medications that are potentially delivered intravenously or intraosseously include: ketamine, naloxone, ondansetron, fentanyl, and midazolam (when indicated).</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34</a:t>
            </a:fld>
            <a:endParaRPr lang="en-US"/>
          </a:p>
        </p:txBody>
      </p:sp>
    </p:spTree>
    <p:extLst>
      <p:ext uri="{BB962C8B-B14F-4D97-AF65-F5344CB8AC3E}">
        <p14:creationId xmlns:p14="http://schemas.microsoft.com/office/powerpoint/2010/main" val="29818956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35</a:t>
            </a:fld>
            <a:endParaRPr lang="en-US"/>
          </a:p>
        </p:txBody>
      </p:sp>
    </p:spTree>
    <p:extLst>
      <p:ext uri="{BB962C8B-B14F-4D97-AF65-F5344CB8AC3E}">
        <p14:creationId xmlns:p14="http://schemas.microsoft.com/office/powerpoint/2010/main" val="21360366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12529"/>
                </a:solidFill>
                <a:effectLst/>
                <a:highlight>
                  <a:srgbClr val="FFFFFF"/>
                </a:highlight>
                <a:latin typeface="-apple-system"/>
              </a:rPr>
              <a:t>The following video will explain the proper techniques for administering medications by the intravenous and intraosseous route in a tactical field care setting.</a:t>
            </a:r>
            <a:endParaRPr lang="en-US" dirty="0"/>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36</a:t>
            </a:fld>
            <a:endParaRPr lang="en-US"/>
          </a:p>
        </p:txBody>
      </p:sp>
    </p:spTree>
    <p:extLst>
      <p:ext uri="{BB962C8B-B14F-4D97-AF65-F5344CB8AC3E}">
        <p14:creationId xmlns:p14="http://schemas.microsoft.com/office/powerpoint/2010/main" val="9487980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Sedation in the tactical setting is an advanced skill for qualified medical personnel when significant severe injuries require dissociation for patient safety or mission success or when a casualty requires an invasive procedure. Examples of this include:</a:t>
            </a:r>
          </a:p>
          <a:p>
            <a:pPr algn="l">
              <a:buFont typeface="Arial" panose="020B0604020202020204" pitchFamily="34" charset="0"/>
              <a:buChar char="•"/>
            </a:pPr>
            <a:r>
              <a:rPr lang="en-US" b="0" i="0" dirty="0">
                <a:solidFill>
                  <a:srgbClr val="212529"/>
                </a:solidFill>
                <a:effectLst/>
                <a:highlight>
                  <a:srgbClr val="FFFFFF"/>
                </a:highlight>
                <a:latin typeface="-apple-system"/>
              </a:rPr>
              <a:t>During transportation, when sedation by infusion is safer than multiple boluses</a:t>
            </a:r>
          </a:p>
          <a:p>
            <a:pPr algn="l">
              <a:buFont typeface="Arial" panose="020B0604020202020204" pitchFamily="34" charset="0"/>
              <a:buChar char="•"/>
            </a:pPr>
            <a:r>
              <a:rPr lang="en-US" b="0" i="0" dirty="0">
                <a:solidFill>
                  <a:srgbClr val="212529"/>
                </a:solidFill>
                <a:effectLst/>
                <a:highlight>
                  <a:srgbClr val="FFFFFF"/>
                </a:highlight>
                <a:latin typeface="-apple-system"/>
              </a:rPr>
              <a:t>Where mission or transport options are space-limited and movement must be minimized</a:t>
            </a:r>
          </a:p>
          <a:p>
            <a:pPr algn="l">
              <a:buFont typeface="Arial" panose="020B0604020202020204" pitchFamily="34" charset="0"/>
              <a:buChar char="•"/>
            </a:pPr>
            <a:r>
              <a:rPr lang="en-US" b="0" i="0" dirty="0">
                <a:solidFill>
                  <a:srgbClr val="212529"/>
                </a:solidFill>
                <a:effectLst/>
                <a:highlight>
                  <a:srgbClr val="FFFFFF"/>
                </a:highlight>
                <a:latin typeface="-apple-system"/>
              </a:rPr>
              <a:t>For critical interventions that cannot be disrupted (i.e., cricothyroidotomies) and prolonged analgesia is required for safety</a:t>
            </a:r>
          </a:p>
          <a:p>
            <a:pPr algn="l">
              <a:buFont typeface="Arial" panose="020B0604020202020204" pitchFamily="34" charset="0"/>
              <a:buChar char="•"/>
            </a:pPr>
            <a:r>
              <a:rPr lang="en-US" b="0" i="0" dirty="0">
                <a:solidFill>
                  <a:srgbClr val="212529"/>
                </a:solidFill>
                <a:effectLst/>
                <a:highlight>
                  <a:srgbClr val="FFFFFF"/>
                </a:highlight>
                <a:latin typeface="-apple-system"/>
              </a:rPr>
              <a:t>When an evacuation may be prolonged and a longer duration of pain control is required</a:t>
            </a:r>
          </a:p>
          <a:p>
            <a:pPr algn="l">
              <a:buFont typeface="Arial" panose="020B0604020202020204" pitchFamily="34" charset="0"/>
              <a:buChar char="•"/>
            </a:pPr>
            <a:r>
              <a:rPr lang="en-US" b="0" i="0" dirty="0">
                <a:solidFill>
                  <a:srgbClr val="212529"/>
                </a:solidFill>
                <a:effectLst/>
                <a:highlight>
                  <a:srgbClr val="FFFFFF"/>
                </a:highlight>
                <a:latin typeface="-apple-system"/>
              </a:rPr>
              <a:t>Where operational tempo necessitates</a:t>
            </a:r>
          </a:p>
          <a:p>
            <a:pPr algn="l"/>
            <a:r>
              <a:rPr lang="en-US" b="0" i="0" dirty="0">
                <a:solidFill>
                  <a:srgbClr val="212529"/>
                </a:solidFill>
                <a:effectLst/>
                <a:highlight>
                  <a:srgbClr val="FFFFFF"/>
                </a:highlight>
                <a:latin typeface="-apple-system"/>
              </a:rPr>
              <a:t>Sedation is the drug-induced decreased level of consciousness ranging from anxiolysis to deep sedation.</a:t>
            </a:r>
            <a:r>
              <a:rPr lang="en-US" b="0" i="0" baseline="30000" dirty="0">
                <a:solidFill>
                  <a:srgbClr val="212529"/>
                </a:solidFill>
                <a:effectLst/>
                <a:highlight>
                  <a:srgbClr val="FFFFFF"/>
                </a:highlight>
                <a:latin typeface="-apple-system"/>
              </a:rPr>
              <a:t>78</a:t>
            </a:r>
            <a:r>
              <a:rPr lang="en-US" b="0" i="0" dirty="0">
                <a:solidFill>
                  <a:srgbClr val="212529"/>
                </a:solidFill>
                <a:effectLst/>
                <a:highlight>
                  <a:srgbClr val="FFFFFF"/>
                </a:highlight>
                <a:latin typeface="-apple-system"/>
              </a:rPr>
              <a:t> Sedation may be accompanied with decreased pain as the level of consciousness decreases, but that is not always true. Sedation is often described in a tiered manner, with different levels referred to as minimal/anxiolysis, moderate/analgesia, deep/analgesia, and general anesthesia.</a:t>
            </a:r>
            <a:r>
              <a:rPr lang="en-US" b="0" i="0" baseline="30000" dirty="0">
                <a:solidFill>
                  <a:srgbClr val="212529"/>
                </a:solidFill>
                <a:effectLst/>
                <a:highlight>
                  <a:srgbClr val="FFFFFF"/>
                </a:highlight>
                <a:latin typeface="-apple-system"/>
              </a:rPr>
              <a:t>79</a:t>
            </a:r>
            <a:r>
              <a:rPr lang="en-US" b="0" i="0" dirty="0">
                <a:solidFill>
                  <a:srgbClr val="212529"/>
                </a:solidFill>
                <a:effectLst/>
                <a:highlight>
                  <a:srgbClr val="FFFFFF"/>
                </a:highlight>
                <a:latin typeface="-apple-system"/>
              </a:rPr>
              <a:t> Dissociative sedation is close to moderate sedation (often referred to as conscious sedation).</a:t>
            </a:r>
          </a:p>
          <a:p>
            <a:pPr algn="l"/>
            <a:r>
              <a:rPr lang="en-US" b="0" i="0" dirty="0">
                <a:solidFill>
                  <a:srgbClr val="212529"/>
                </a:solidFill>
                <a:effectLst/>
                <a:highlight>
                  <a:srgbClr val="FFFFFF"/>
                </a:highlight>
                <a:latin typeface="-apple-system"/>
              </a:rPr>
              <a:t>Keep in mind that procedures and clinical situations using sedation require some level of continuous monitoring. And any level of sedation may require casualty positioning to maintain and protect the airway (many of the medications used in sedation either primarily blunt the respiratory response or have secondary effects that may affect ventilation and oxygenation). Due to ketamine’s safe hemodynamic profile, pulse oximetry and/or end-tidal capnography with cardiac monitoring should suffice for safe ketamine-only sedation.</a:t>
            </a:r>
            <a:r>
              <a:rPr lang="en-US" b="0" i="0" baseline="30000" dirty="0">
                <a:solidFill>
                  <a:srgbClr val="212529"/>
                </a:solidFill>
                <a:effectLst/>
                <a:highlight>
                  <a:srgbClr val="FFFFFF"/>
                </a:highlight>
                <a:latin typeface="-apple-system"/>
              </a:rPr>
              <a:t>80</a:t>
            </a:r>
            <a:r>
              <a:rPr lang="en-US" b="0" i="0" dirty="0">
                <a:solidFill>
                  <a:srgbClr val="212529"/>
                </a:solidFill>
                <a:effectLst/>
                <a:highlight>
                  <a:srgbClr val="FFFFFF"/>
                </a:highlight>
                <a:latin typeface="-apple-system"/>
              </a:rPr>
              <a:t> In a hospital setting airway backup equipment and additional monitoring are usually indicated.</a:t>
            </a:r>
          </a:p>
          <a:p>
            <a:pPr algn="l"/>
            <a:r>
              <a:rPr lang="en-US" b="0" i="0" dirty="0">
                <a:solidFill>
                  <a:srgbClr val="212529"/>
                </a:solidFill>
                <a:effectLst/>
                <a:highlight>
                  <a:srgbClr val="FFFFFF"/>
                </a:highlight>
                <a:latin typeface="-apple-system"/>
              </a:rPr>
              <a:t>Sedation dosing in TFC is outlined in the TCCC Guidelines:</a:t>
            </a:r>
            <a:r>
              <a:rPr lang="en-US" b="0" i="0" baseline="30000" dirty="0">
                <a:solidFill>
                  <a:srgbClr val="212529"/>
                </a:solidFill>
                <a:effectLst/>
                <a:highlight>
                  <a:srgbClr val="FFFFFF"/>
                </a:highlight>
                <a:latin typeface="-apple-system"/>
              </a:rPr>
              <a:t>81</a:t>
            </a:r>
            <a:endParaRPr lang="en-US" b="0" i="0" dirty="0">
              <a:solidFill>
                <a:srgbClr val="212529"/>
              </a:solidFill>
              <a:effectLst/>
              <a:highlight>
                <a:srgbClr val="FFFFFF"/>
              </a:highlight>
              <a:latin typeface="-apple-system"/>
            </a:endParaRPr>
          </a:p>
          <a:p>
            <a:pPr algn="l">
              <a:buFont typeface="Arial" panose="020B0604020202020204" pitchFamily="34" charset="0"/>
              <a:buChar char="•"/>
            </a:pPr>
            <a:r>
              <a:rPr lang="en-US" b="0" i="0" dirty="0">
                <a:solidFill>
                  <a:srgbClr val="212529"/>
                </a:solidFill>
                <a:effectLst/>
                <a:highlight>
                  <a:srgbClr val="FFFFFF"/>
                </a:highlight>
                <a:latin typeface="-apple-system"/>
              </a:rPr>
              <a:t>1-2 mg/kg slow IV push initial dose, or</a:t>
            </a:r>
          </a:p>
          <a:p>
            <a:pPr algn="l">
              <a:buFont typeface="Arial" panose="020B0604020202020204" pitchFamily="34" charset="0"/>
              <a:buChar char="•"/>
            </a:pPr>
            <a:r>
              <a:rPr lang="en-US" b="0" i="0" dirty="0">
                <a:solidFill>
                  <a:srgbClr val="212529"/>
                </a:solidFill>
                <a:effectLst/>
                <a:highlight>
                  <a:srgbClr val="FFFFFF"/>
                </a:highlight>
                <a:latin typeface="-apple-system"/>
              </a:rPr>
              <a:t>300 mg IM (or 2-3 mg/kg IM) initial dose</a:t>
            </a:r>
          </a:p>
          <a:p>
            <a:pPr algn="l"/>
            <a:r>
              <a:rPr lang="en-US" b="0" i="0" dirty="0">
                <a:solidFill>
                  <a:srgbClr val="212529"/>
                </a:solidFill>
                <a:effectLst/>
                <a:highlight>
                  <a:srgbClr val="FFFFFF"/>
                </a:highlight>
                <a:latin typeface="-apple-system"/>
              </a:rPr>
              <a:t>If continued dissociation is required, the Prolonged Casualty Care (PCC) analgesia and sedation guidelines provide additional guidance (Appendix D), recommending a drip of 1 mg/kg/h, or 1-2 mg/kg/h if intubated.</a:t>
            </a:r>
            <a:r>
              <a:rPr lang="en-US" b="0" i="0" baseline="30000" dirty="0">
                <a:solidFill>
                  <a:srgbClr val="212529"/>
                </a:solidFill>
                <a:effectLst/>
                <a:highlight>
                  <a:srgbClr val="FFFFFF"/>
                </a:highlight>
                <a:latin typeface="-apple-system"/>
              </a:rPr>
              <a:t>82</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The end-point, regardless of route of administration, is the achievement of dissociative sedation.</a:t>
            </a:r>
          </a:p>
          <a:p>
            <a:pPr algn="l"/>
            <a:r>
              <a:rPr lang="en-US" b="0" i="0" dirty="0">
                <a:solidFill>
                  <a:srgbClr val="212529"/>
                </a:solidFill>
                <a:effectLst/>
                <a:highlight>
                  <a:srgbClr val="FFFFFF"/>
                </a:highlight>
                <a:latin typeface="-apple-system"/>
              </a:rPr>
              <a:t>Although the routine use of benzodiazepines should be avoided, if an emergence phenomenon (hallucinations, delirium and out of body experiences) occurs, consider giving 0.5-2 mg midazolam (IV, IO or IM).</a:t>
            </a:r>
            <a:r>
              <a:rPr lang="en-US" b="0" i="0" baseline="30000" dirty="0">
                <a:solidFill>
                  <a:srgbClr val="212529"/>
                </a:solidFill>
                <a:effectLst/>
                <a:highlight>
                  <a:srgbClr val="FFFFFF"/>
                </a:highlight>
                <a:latin typeface="-apple-system"/>
              </a:rPr>
              <a:t>83</a:t>
            </a:r>
            <a:endParaRPr lang="en-US" b="0" i="0" dirty="0">
              <a:solidFill>
                <a:srgbClr val="212529"/>
              </a:solidFill>
              <a:effectLst/>
              <a:highlight>
                <a:srgbClr val="FFFFFF"/>
              </a:highlight>
              <a:latin typeface="-apple-system"/>
            </a:endParaRPr>
          </a:p>
          <a:p>
            <a:pPr algn="l"/>
            <a:r>
              <a:rPr lang="en-US" b="0" i="0" dirty="0">
                <a:solidFill>
                  <a:srgbClr val="212529"/>
                </a:solidFill>
                <a:effectLst/>
                <a:highlight>
                  <a:srgbClr val="FFFFFF"/>
                </a:highlight>
                <a:latin typeface="-apple-system"/>
              </a:rPr>
              <a:t>Sedation is very well studied within the civilian community, but less so in the prehospital setting or the tactical field environment, where prolonged evacuations and analgesic requirements are not common outside of military or wilderness medicine settings. Many of the principles of sedation in a more controlled environment can be extrapolated to the TFC setting, so despite the paucity of randomized studies. The level of evidence supporting sedation and its use in the tactical environment, is based on Meta-analysis from Multiple Randomized Controlled Trials.</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37</a:t>
            </a:fld>
            <a:endParaRPr lang="en-US"/>
          </a:p>
        </p:txBody>
      </p:sp>
    </p:spTree>
    <p:extLst>
      <p:ext uri="{BB962C8B-B14F-4D97-AF65-F5344CB8AC3E}">
        <p14:creationId xmlns:p14="http://schemas.microsoft.com/office/powerpoint/2010/main" val="39859303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As already noted, the evidence for the current guidelines and recommendations ranges from moderate to high, with most of the evidence reaching the level of high quality.</a:t>
            </a:r>
          </a:p>
          <a:p>
            <a:pPr algn="l"/>
            <a:r>
              <a:rPr lang="en-US" b="0" i="0" dirty="0">
                <a:solidFill>
                  <a:srgbClr val="212529"/>
                </a:solidFill>
                <a:effectLst/>
                <a:highlight>
                  <a:srgbClr val="FFFFFF"/>
                </a:highlight>
                <a:latin typeface="-apple-system"/>
              </a:rPr>
              <a:t>In particular, there is moderate evidence supporting the use of the CWMP, but high-quality evidence supporting the medications used in the CWMP.  Fentanyl has been very well studied and is the subject of many randomized, controlled studies, resulting in a high level of evidence quality. Likewise, there is a high level of evidence to support the use of ondansetron in TFC. Randomized prospective studies and extensive retrospective reviews provide a high level of evidence supporting the current TCCC Guidelines for the use of ketamine in TFC. And naloxone has been the subject of many detailed reviews and randomized, controlled studies. Although sedation has been well studied within the civilian community, the evidence to support the current tactical field environment guidelines and recommendations would be characterized as moderate.</a:t>
            </a:r>
          </a:p>
          <a:p>
            <a:pPr algn="l"/>
            <a:r>
              <a:rPr lang="en-US" b="0" i="0" dirty="0">
                <a:solidFill>
                  <a:srgbClr val="212529"/>
                </a:solidFill>
                <a:effectLst/>
                <a:highlight>
                  <a:srgbClr val="FFFFFF"/>
                </a:highlight>
                <a:latin typeface="-apple-system"/>
              </a:rPr>
              <a:t>Overall, there is quite a bit of evidence to support current guidance, and the 2014 and 2020 TCCC guideline change recommendation papers highlight much of that evidence.</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38</a:t>
            </a:fld>
            <a:endParaRPr lang="en-US"/>
          </a:p>
        </p:txBody>
      </p:sp>
    </p:spTree>
    <p:extLst>
      <p:ext uri="{BB962C8B-B14F-4D97-AF65-F5344CB8AC3E}">
        <p14:creationId xmlns:p14="http://schemas.microsoft.com/office/powerpoint/2010/main" val="40634124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Evidence-based recommendations and guidance are the result of a careful review of studies and discussion by a panel of subject matter experts. For TCCC, the subject matter expert panels include both Committee on TCCC members and select invited subject matter experts from within both the military and civilian community, based on the specific interest area.</a:t>
            </a:r>
          </a:p>
          <a:p>
            <a:pPr algn="l"/>
            <a:r>
              <a:rPr lang="en-US" b="1" i="0" dirty="0">
                <a:solidFill>
                  <a:srgbClr val="197278"/>
                </a:solidFill>
                <a:effectLst/>
                <a:highlight>
                  <a:srgbClr val="FFFFFF"/>
                </a:highlight>
                <a:latin typeface="-apple-system"/>
              </a:rPr>
              <a:t>Why the AHA Classification System?</a:t>
            </a:r>
          </a:p>
          <a:p>
            <a:pPr algn="l"/>
            <a:r>
              <a:rPr lang="en-US" b="0" i="0" dirty="0">
                <a:solidFill>
                  <a:srgbClr val="212529"/>
                </a:solidFill>
                <a:effectLst/>
                <a:highlight>
                  <a:srgbClr val="FFFFFF"/>
                </a:highlight>
                <a:latin typeface="-apple-system"/>
              </a:rPr>
              <a:t>The level of evidence classification combines an objective description of the existence and the types of studies supporting the recommendation and expert consensus, according to 1 of the following 3 categories:133 </a:t>
            </a:r>
          </a:p>
          <a:p>
            <a:pPr algn="l">
              <a:buFont typeface="Arial" panose="020B0604020202020204" pitchFamily="34" charset="0"/>
              <a:buChar char="•"/>
            </a:pPr>
            <a:r>
              <a:rPr lang="en-US" b="1" i="0" dirty="0">
                <a:solidFill>
                  <a:srgbClr val="212529"/>
                </a:solidFill>
                <a:effectLst/>
                <a:highlight>
                  <a:srgbClr val="FFFFFF"/>
                </a:highlight>
                <a:latin typeface="-apple-system"/>
              </a:rPr>
              <a:t>Level of evidence A:</a:t>
            </a:r>
            <a:r>
              <a:rPr lang="en-US" b="0" i="0" dirty="0">
                <a:solidFill>
                  <a:srgbClr val="212529"/>
                </a:solidFill>
                <a:effectLst/>
                <a:highlight>
                  <a:srgbClr val="FFFFFF"/>
                </a:highlight>
                <a:latin typeface="-apple-system"/>
              </a:rPr>
              <a:t> recommendation based on evidence from multiple randomized trials or meta-analyses</a:t>
            </a:r>
          </a:p>
          <a:p>
            <a:pPr algn="l">
              <a:buFont typeface="Arial" panose="020B0604020202020204" pitchFamily="34" charset="0"/>
              <a:buChar char="•"/>
            </a:pPr>
            <a:r>
              <a:rPr lang="en-US" b="1" i="0" dirty="0">
                <a:solidFill>
                  <a:srgbClr val="212529"/>
                </a:solidFill>
                <a:effectLst/>
                <a:highlight>
                  <a:srgbClr val="FFFFFF"/>
                </a:highlight>
                <a:latin typeface="-apple-system"/>
              </a:rPr>
              <a:t>Level of evidence B:</a:t>
            </a:r>
            <a:r>
              <a:rPr lang="en-US" b="0" i="0" dirty="0">
                <a:solidFill>
                  <a:srgbClr val="212529"/>
                </a:solidFill>
                <a:effectLst/>
                <a:highlight>
                  <a:srgbClr val="FFFFFF"/>
                </a:highlight>
                <a:latin typeface="-apple-system"/>
              </a:rPr>
              <a:t> recommendation based on evidence from a single randomized trial or nonrandomized studies</a:t>
            </a:r>
          </a:p>
          <a:p>
            <a:pPr algn="l">
              <a:buFont typeface="Arial" panose="020B0604020202020204" pitchFamily="34" charset="0"/>
              <a:buChar char="•"/>
            </a:pPr>
            <a:r>
              <a:rPr lang="en-US" b="1" i="0" dirty="0">
                <a:solidFill>
                  <a:srgbClr val="212529"/>
                </a:solidFill>
                <a:effectLst/>
                <a:highlight>
                  <a:srgbClr val="FFFFFF"/>
                </a:highlight>
                <a:latin typeface="-apple-system"/>
              </a:rPr>
              <a:t>Level of evidence C:</a:t>
            </a:r>
            <a:r>
              <a:rPr lang="en-US" b="0" i="0" dirty="0">
                <a:solidFill>
                  <a:srgbClr val="212529"/>
                </a:solidFill>
                <a:effectLst/>
                <a:highlight>
                  <a:srgbClr val="FFFFFF"/>
                </a:highlight>
                <a:latin typeface="-apple-system"/>
              </a:rPr>
              <a:t> recommendation based on expert opinion, case studies, or standards of care.</a:t>
            </a:r>
          </a:p>
          <a:p>
            <a:pPr algn="l"/>
            <a:r>
              <a:rPr lang="en-US" b="0" i="0" dirty="0">
                <a:solidFill>
                  <a:srgbClr val="212529"/>
                </a:solidFill>
                <a:effectLst/>
                <a:highlight>
                  <a:srgbClr val="FFFFFF"/>
                </a:highlight>
                <a:latin typeface="-apple-system"/>
              </a:rPr>
              <a:t>The level of evidence recommendations allows readers to quickly glean information on the strength, certainty, and quality of evidence supporting each recommendation. The Level of Evidence (LOE) denotes the confidence in or certainty of the evidence supporting the recommendation, based on the type, size, quality, and consistency of pertinent research findings.133</a:t>
            </a:r>
          </a:p>
          <a:p>
            <a:pPr algn="l"/>
            <a:r>
              <a:rPr lang="en-US" b="0" i="0" dirty="0">
                <a:solidFill>
                  <a:srgbClr val="212529"/>
                </a:solidFill>
                <a:effectLst/>
                <a:highlight>
                  <a:srgbClr val="FFFFFF"/>
                </a:highlight>
                <a:latin typeface="-apple-system"/>
              </a:rPr>
              <a:t>A recommendation with level of evidence C does not imply that the recommendation is weak. Many important clinical questions addressed in guidelines do not lend themselves to clinical trials. Although, Randomized Clinical Trials are unavailable, there may be a very clear clinical consensus that a particular test or therapy is useful or effective.</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39</a:t>
            </a:fld>
            <a:endParaRPr lang="en-US"/>
          </a:p>
        </p:txBody>
      </p:sp>
    </p:spTree>
    <p:extLst>
      <p:ext uri="{BB962C8B-B14F-4D97-AF65-F5344CB8AC3E}">
        <p14:creationId xmlns:p14="http://schemas.microsoft.com/office/powerpoint/2010/main" val="36678261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12529"/>
                </a:solidFill>
                <a:effectLst/>
                <a:highlight>
                  <a:srgbClr val="FFFFFF"/>
                </a:highlight>
                <a:latin typeface="-apple-system"/>
              </a:rPr>
              <a:t>This module should have provided you a good overview of pain management in Tactical Field Care. </a:t>
            </a:r>
          </a:p>
          <a:p>
            <a:pPr algn="l"/>
            <a:r>
              <a:rPr lang="en-US" b="0" i="0" dirty="0">
                <a:solidFill>
                  <a:srgbClr val="212529"/>
                </a:solidFill>
                <a:effectLst/>
                <a:highlight>
                  <a:srgbClr val="FFFFFF"/>
                </a:highlight>
                <a:latin typeface="-apple-system"/>
              </a:rPr>
              <a:t>In addition to understanding some of the history of pain management on the battlefield, we discussed the current TCCC approach to analgesia and reviewed the TCCC Guidelines.</a:t>
            </a:r>
          </a:p>
          <a:p>
            <a:pPr algn="l"/>
            <a:r>
              <a:rPr lang="en-US" b="0" i="0" dirty="0">
                <a:solidFill>
                  <a:srgbClr val="212529"/>
                </a:solidFill>
                <a:effectLst/>
                <a:highlight>
                  <a:srgbClr val="FFFFFF"/>
                </a:highlight>
                <a:latin typeface="-apple-system"/>
              </a:rPr>
              <a:t>Although each casualty should self-administer the medications from the CWMP, the Combat Medic/Corpsman may need to remind the casualty if they need them on the battlefield, and train them in advance, so that they take them appropriately.</a:t>
            </a:r>
          </a:p>
          <a:p>
            <a:pPr algn="l"/>
            <a:r>
              <a:rPr lang="en-US" b="0" i="0" dirty="0">
                <a:solidFill>
                  <a:srgbClr val="212529"/>
                </a:solidFill>
                <a:effectLst/>
                <a:highlight>
                  <a:srgbClr val="FFFFFF"/>
                </a:highlight>
                <a:latin typeface="-apple-system"/>
              </a:rPr>
              <a:t>We reviewed the indications and methods of administering pain medications transmucosally, including oral transmucosal fentanyl citrate (OTFC) lozenges and ondansetron, as well as the parenteral uses of fentanyl.</a:t>
            </a:r>
          </a:p>
          <a:p>
            <a:pPr algn="l"/>
            <a:r>
              <a:rPr lang="en-US" b="0" i="0" dirty="0">
                <a:solidFill>
                  <a:srgbClr val="212529"/>
                </a:solidFill>
                <a:effectLst/>
                <a:highlight>
                  <a:srgbClr val="FFFFFF"/>
                </a:highlight>
                <a:latin typeface="-apple-system"/>
              </a:rPr>
              <a:t>The indications and considerations for administering ketamine and naloxone were also discussed.</a:t>
            </a:r>
          </a:p>
          <a:p>
            <a:pPr algn="l"/>
            <a:r>
              <a:rPr lang="en-US" b="0" i="0" dirty="0">
                <a:solidFill>
                  <a:srgbClr val="212529"/>
                </a:solidFill>
                <a:effectLst/>
                <a:highlight>
                  <a:srgbClr val="FFFFFF"/>
                </a:highlight>
                <a:latin typeface="-apple-system"/>
              </a:rPr>
              <a:t>Considerations, indications and approaches to procedural and prolonged analgesic sedation were also reviewed.</a:t>
            </a:r>
          </a:p>
          <a:p>
            <a:pPr algn="l"/>
            <a:r>
              <a:rPr lang="en-US" b="0" i="0" dirty="0">
                <a:solidFill>
                  <a:srgbClr val="212529"/>
                </a:solidFill>
                <a:effectLst/>
                <a:highlight>
                  <a:srgbClr val="FFFFFF"/>
                </a:highlight>
                <a:latin typeface="-apple-system"/>
              </a:rPr>
              <a:t>And in addition to reviewing intranasal, intramuscular and intravenous/intraosseous medication administration methods, and the administration and management of medical sedation, those skills were demonstrated in breakout sessions. </a:t>
            </a:r>
            <a:r>
              <a:rPr lang="en-US" b="1" i="0" dirty="0">
                <a:solidFill>
                  <a:srgbClr val="212529"/>
                </a:solidFill>
                <a:effectLst/>
                <a:highlight>
                  <a:srgbClr val="FFFFFF"/>
                </a:highlight>
                <a:latin typeface="-apple-system"/>
              </a:rPr>
              <a:t> </a:t>
            </a:r>
            <a:endParaRPr lang="en-US" b="0" i="0" dirty="0">
              <a:solidFill>
                <a:srgbClr val="212529"/>
              </a:solidFill>
              <a:effectLst/>
              <a:highlight>
                <a:srgbClr val="FFFFFF"/>
              </a:highlight>
              <a:latin typeface="-apple-system"/>
            </a:endParaRP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41</a:t>
            </a:fld>
            <a:endParaRPr lang="en-US"/>
          </a:p>
        </p:txBody>
      </p:sp>
    </p:spTree>
    <p:extLst>
      <p:ext uri="{BB962C8B-B14F-4D97-AF65-F5344CB8AC3E}">
        <p14:creationId xmlns:p14="http://schemas.microsoft.com/office/powerpoint/2010/main" val="42062920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529"/>
                </a:solidFill>
                <a:effectLst/>
                <a:highlight>
                  <a:srgbClr val="FFFFFF"/>
                </a:highlight>
                <a:latin typeface="-apple-system"/>
              </a:rPr>
              <a:t>To close out this module, check your learning with the questions below (answers under the image). </a:t>
            </a:r>
          </a:p>
          <a:p>
            <a:endParaRPr lang="en-US" b="0" i="0" dirty="0">
              <a:solidFill>
                <a:srgbClr val="212529"/>
              </a:solidFill>
              <a:effectLst/>
              <a:highlight>
                <a:srgbClr val="FFFFFF"/>
              </a:highlight>
              <a:latin typeface="-apple-system"/>
            </a:endParaRPr>
          </a:p>
          <a:p>
            <a:pPr algn="l"/>
            <a:r>
              <a:rPr lang="en-US" b="1" i="0" dirty="0">
                <a:solidFill>
                  <a:srgbClr val="197278"/>
                </a:solidFill>
                <a:effectLst/>
                <a:highlight>
                  <a:srgbClr val="FFFFFF"/>
                </a:highlight>
                <a:latin typeface="-apple-system"/>
              </a:rPr>
              <a:t>Answers</a:t>
            </a:r>
          </a:p>
          <a:p>
            <a:pPr algn="l"/>
            <a:r>
              <a:rPr lang="en-US" b="1" i="0" dirty="0">
                <a:solidFill>
                  <a:srgbClr val="197278"/>
                </a:solidFill>
                <a:effectLst/>
                <a:highlight>
                  <a:srgbClr val="FFFFFF"/>
                </a:highlight>
                <a:latin typeface="-apple-system"/>
              </a:rPr>
              <a:t>What are the contraindications of using the oral transmucosal fentanyl citrate (OTFC) lozenges for moderate to severe pain?</a:t>
            </a:r>
          </a:p>
          <a:p>
            <a:pPr algn="l">
              <a:buFont typeface="Arial" panose="020B0604020202020204" pitchFamily="34" charset="0"/>
              <a:buChar char="•"/>
            </a:pPr>
            <a:r>
              <a:rPr lang="en-US" b="0" i="0" dirty="0">
                <a:solidFill>
                  <a:srgbClr val="212529"/>
                </a:solidFill>
                <a:effectLst/>
                <a:highlight>
                  <a:srgbClr val="FFFFFF"/>
                </a:highlight>
                <a:latin typeface="-apple-system"/>
              </a:rPr>
              <a:t>The contraindications for opioids, including fentanyl, are hypovolemic shock, respiratory distress, unconsciousness, or severe head injury.</a:t>
            </a:r>
          </a:p>
          <a:p>
            <a:pPr algn="l"/>
            <a:r>
              <a:rPr lang="en-US" b="1" i="0" dirty="0">
                <a:solidFill>
                  <a:srgbClr val="197278"/>
                </a:solidFill>
                <a:effectLst/>
                <a:highlight>
                  <a:srgbClr val="FFFFFF"/>
                </a:highlight>
                <a:latin typeface="-apple-system"/>
              </a:rPr>
              <a:t>Which CoTCCC-recommended analgesia medications can be given by the intranasal route?</a:t>
            </a:r>
          </a:p>
          <a:p>
            <a:pPr algn="l">
              <a:buFont typeface="Arial" panose="020B0604020202020204" pitchFamily="34" charset="0"/>
              <a:buChar char="•"/>
            </a:pPr>
            <a:r>
              <a:rPr lang="en-US" b="0" i="0" dirty="0">
                <a:solidFill>
                  <a:srgbClr val="212529"/>
                </a:solidFill>
                <a:effectLst/>
                <a:highlight>
                  <a:srgbClr val="FFFFFF"/>
                </a:highlight>
                <a:latin typeface="-apple-system"/>
              </a:rPr>
              <a:t>In the TFC setting, the three medications that are potentially delivered intranasally include: ketamine, naloxone, and fentanyl (with current recommendations that Combat Paramedic and provider level medics administer IN fentanyl).</a:t>
            </a:r>
          </a:p>
          <a:p>
            <a:pPr algn="l"/>
            <a:r>
              <a:rPr lang="en-US" b="1" i="0" dirty="0">
                <a:solidFill>
                  <a:srgbClr val="197278"/>
                </a:solidFill>
                <a:effectLst/>
                <a:highlight>
                  <a:srgbClr val="FFFFFF"/>
                </a:highlight>
                <a:latin typeface="-apple-system"/>
              </a:rPr>
              <a:t>Why is it okay to take the meloxicam in the CWMP but not Motrin?</a:t>
            </a:r>
          </a:p>
          <a:p>
            <a:pPr algn="l">
              <a:buFont typeface="Arial" panose="020B0604020202020204" pitchFamily="34" charset="0"/>
              <a:buChar char="•"/>
            </a:pPr>
            <a:r>
              <a:rPr lang="en-US" b="0" i="0" dirty="0">
                <a:solidFill>
                  <a:srgbClr val="212529"/>
                </a:solidFill>
                <a:effectLst/>
                <a:highlight>
                  <a:srgbClr val="FFFFFF"/>
                </a:highlight>
                <a:latin typeface="-apple-system"/>
              </a:rPr>
              <a:t>Unlike the other NSAID medications that inhibit platelet function and can lead to increased bleeding risk, meloxicam is a preferential COX-2 inhibitor that spares platelet function so it does not interfere with hemostasis.</a:t>
            </a:r>
          </a:p>
          <a:p>
            <a:pPr algn="l"/>
            <a:r>
              <a:rPr lang="en-US" b="1" i="0" dirty="0">
                <a:solidFill>
                  <a:srgbClr val="197278"/>
                </a:solidFill>
                <a:effectLst/>
                <a:highlight>
                  <a:srgbClr val="FFFFFF"/>
                </a:highlight>
                <a:latin typeface="-apple-system"/>
              </a:rPr>
              <a:t>What are the advantages of using ketamine instead of fentanyl for moderate to severe pain control in the face of shock or respiratory compromise?</a:t>
            </a:r>
          </a:p>
          <a:p>
            <a:pPr algn="l">
              <a:buFont typeface="Arial" panose="020B0604020202020204" pitchFamily="34" charset="0"/>
              <a:buChar char="•"/>
            </a:pPr>
            <a:r>
              <a:rPr lang="en-US" b="0" i="0" dirty="0">
                <a:solidFill>
                  <a:srgbClr val="212529"/>
                </a:solidFill>
                <a:effectLst/>
                <a:highlight>
                  <a:srgbClr val="FFFFFF"/>
                </a:highlight>
                <a:latin typeface="-apple-system"/>
              </a:rPr>
              <a:t>Ketamine offers prehospital providers the ability to relieve pain without the potential adverse effects of opioids.</a:t>
            </a:r>
          </a:p>
          <a:p>
            <a:pPr algn="l">
              <a:buFont typeface="Arial" panose="020B0604020202020204" pitchFamily="34" charset="0"/>
              <a:buChar char="•"/>
            </a:pPr>
            <a:r>
              <a:rPr lang="en-US" b="0" i="0" dirty="0">
                <a:solidFill>
                  <a:srgbClr val="212529"/>
                </a:solidFill>
                <a:effectLst/>
                <a:highlight>
                  <a:srgbClr val="FFFFFF"/>
                </a:highlight>
                <a:latin typeface="-apple-system"/>
              </a:rPr>
              <a:t>Unlike the opioid agents, ketamine causes a mild increase in heart rate and perhaps a slight rise in blood pressure, which makes its use in trauma settings advantageous for casualties in hemorrhagic shock.</a:t>
            </a:r>
          </a:p>
          <a:p>
            <a:pPr algn="l">
              <a:buFont typeface="Arial" panose="020B0604020202020204" pitchFamily="34" charset="0"/>
              <a:buChar char="•"/>
            </a:pPr>
            <a:r>
              <a:rPr lang="en-US" b="0" i="0" dirty="0">
                <a:solidFill>
                  <a:srgbClr val="212529"/>
                </a:solidFill>
                <a:effectLst/>
                <a:highlight>
                  <a:srgbClr val="FFFFFF"/>
                </a:highlight>
                <a:latin typeface="-apple-system"/>
              </a:rPr>
              <a:t>Additionally, respirations are not normally affected and it is unique among anesthetics because the pharyngeal-laryngeal reflexes are maintained.</a:t>
            </a:r>
          </a:p>
          <a:p>
            <a:pPr algn="l"/>
            <a:r>
              <a:rPr lang="en-US" b="1" i="0" dirty="0">
                <a:solidFill>
                  <a:srgbClr val="197278"/>
                </a:solidFill>
                <a:effectLst/>
                <a:highlight>
                  <a:srgbClr val="FFFFFF"/>
                </a:highlight>
                <a:latin typeface="-apple-system"/>
              </a:rPr>
              <a:t>Name the three intramuscular injection sites and their landmarks.</a:t>
            </a:r>
          </a:p>
          <a:p>
            <a:pPr algn="l"/>
            <a:r>
              <a:rPr lang="en-US" b="0" i="0" dirty="0">
                <a:solidFill>
                  <a:srgbClr val="212529"/>
                </a:solidFill>
                <a:effectLst/>
                <a:highlight>
                  <a:srgbClr val="FFFFFF"/>
                </a:highlight>
                <a:latin typeface="-apple-system"/>
              </a:rPr>
              <a:t>The three potential sites are:</a:t>
            </a:r>
          </a:p>
          <a:p>
            <a:pPr algn="l">
              <a:buFont typeface="Arial" panose="020B0604020202020204" pitchFamily="34" charset="0"/>
              <a:buChar char="•"/>
            </a:pPr>
            <a:r>
              <a:rPr lang="en-US" b="0" i="0" dirty="0">
                <a:solidFill>
                  <a:srgbClr val="212529"/>
                </a:solidFill>
                <a:effectLst/>
                <a:highlight>
                  <a:srgbClr val="FFFFFF"/>
                </a:highlight>
                <a:latin typeface="-apple-system"/>
              </a:rPr>
              <a:t>Upper arm in the deltoid muscle; the landmark for the deltoid site is the center of the muscle.</a:t>
            </a:r>
          </a:p>
          <a:p>
            <a:pPr algn="l">
              <a:buFont typeface="Arial" panose="020B0604020202020204" pitchFamily="34" charset="0"/>
              <a:buChar char="•"/>
            </a:pPr>
            <a:r>
              <a:rPr lang="en-US" b="0" i="0" dirty="0">
                <a:solidFill>
                  <a:srgbClr val="212529"/>
                </a:solidFill>
                <a:effectLst/>
                <a:highlight>
                  <a:srgbClr val="FFFFFF"/>
                </a:highlight>
                <a:latin typeface="-apple-system"/>
              </a:rPr>
              <a:t>Buttock (gluteus maximus); the landmark for the buttocks is the upper, outer quadrant.</a:t>
            </a:r>
          </a:p>
          <a:p>
            <a:pPr algn="l">
              <a:buFont typeface="Arial" panose="020B0604020202020204" pitchFamily="34" charset="0"/>
              <a:buChar char="•"/>
            </a:pPr>
            <a:r>
              <a:rPr lang="en-US" b="0" i="0" dirty="0">
                <a:solidFill>
                  <a:srgbClr val="212529"/>
                </a:solidFill>
                <a:effectLst/>
                <a:highlight>
                  <a:srgbClr val="FFFFFF"/>
                </a:highlight>
                <a:latin typeface="-apple-system"/>
              </a:rPr>
              <a:t>Lateral thigh; the landmark for the thigh is halfway between the knee and the hip, on the lateral side of the midline.</a:t>
            </a:r>
          </a:p>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42</a:t>
            </a:fld>
            <a:endParaRPr lang="en-US"/>
          </a:p>
        </p:txBody>
      </p:sp>
    </p:spTree>
    <p:extLst>
      <p:ext uri="{BB962C8B-B14F-4D97-AF65-F5344CB8AC3E}">
        <p14:creationId xmlns:p14="http://schemas.microsoft.com/office/powerpoint/2010/main" val="14209003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09638B-58BF-47F6-93BA-8DE74E4E0599}" type="slidenum">
              <a:rPr lang="en-US" smtClean="0"/>
              <a:t>43</a:t>
            </a:fld>
            <a:endParaRPr lang="en-US"/>
          </a:p>
        </p:txBody>
      </p:sp>
    </p:spTree>
    <p:extLst>
      <p:ext uri="{BB962C8B-B14F-4D97-AF65-F5344CB8AC3E}">
        <p14:creationId xmlns:p14="http://schemas.microsoft.com/office/powerpoint/2010/main" val="12787660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baseline="30000" dirty="0">
                <a:solidFill>
                  <a:srgbClr val="212529"/>
                </a:solidFill>
                <a:effectLst/>
                <a:highlight>
                  <a:srgbClr val="FFFFFF"/>
                </a:highlight>
                <a:latin typeface="-apple-system"/>
              </a:rPr>
              <a:t>1</a:t>
            </a:r>
            <a:r>
              <a:rPr lang="en-US" b="0" i="0" dirty="0">
                <a:solidFill>
                  <a:srgbClr val="212529"/>
                </a:solidFill>
                <a:effectLst/>
                <a:highlight>
                  <a:srgbClr val="FFFFFF"/>
                </a:highlight>
                <a:latin typeface="-apple-system"/>
              </a:rPr>
              <a:t> Bandyopadhyay S. An 8,000-year History of Use and Abuse of Opium and Opioids, Neurology. April 9, 2019; 92 (15 Supplement), p 4-55.</a:t>
            </a:r>
          </a:p>
          <a:p>
            <a:pPr algn="l"/>
            <a:r>
              <a:rPr lang="en-US" b="0" i="0" baseline="30000" dirty="0">
                <a:solidFill>
                  <a:srgbClr val="212529"/>
                </a:solidFill>
                <a:effectLst/>
                <a:highlight>
                  <a:srgbClr val="FFFFFF"/>
                </a:highlight>
                <a:latin typeface="-apple-system"/>
              </a:rPr>
              <a:t>2 </a:t>
            </a:r>
            <a:r>
              <a:rPr lang="en-US" b="0" i="0" dirty="0">
                <a:solidFill>
                  <a:srgbClr val="212529"/>
                </a:solidFill>
                <a:effectLst/>
                <a:highlight>
                  <a:srgbClr val="FFFFFF"/>
                </a:highlight>
                <a:latin typeface="-apple-system"/>
              </a:rPr>
              <a:t>Prehospital Trauma Life Support, 9th Military Edition, Chapter 25. P 821.</a:t>
            </a:r>
          </a:p>
          <a:p>
            <a:pPr algn="l"/>
            <a:r>
              <a:rPr lang="en-US" b="0" i="0" baseline="30000" dirty="0">
                <a:solidFill>
                  <a:srgbClr val="212529"/>
                </a:solidFill>
                <a:effectLst/>
                <a:highlight>
                  <a:srgbClr val="FFFFFF"/>
                </a:highlight>
                <a:latin typeface="-apple-system"/>
              </a:rPr>
              <a:t>3 </a:t>
            </a:r>
            <a:r>
              <a:rPr lang="en-US" b="0" i="0" dirty="0">
                <a:solidFill>
                  <a:srgbClr val="212529"/>
                </a:solidFill>
                <a:effectLst/>
                <a:highlight>
                  <a:srgbClr val="FFFFFF"/>
                </a:highlight>
                <a:latin typeface="-apple-system"/>
              </a:rPr>
              <a:t>Stanski DR, Greenblatt DJ, Lowenstein E. Kinetics of intravenous and intramuscular morphine. Clinical Pharmacology &amp; Therapeutics. 1978;24(1):52-9.</a:t>
            </a:r>
          </a:p>
          <a:p>
            <a:pPr algn="l"/>
            <a:r>
              <a:rPr lang="en-US" b="0" i="0" baseline="30000" dirty="0">
                <a:solidFill>
                  <a:srgbClr val="212529"/>
                </a:solidFill>
                <a:effectLst/>
                <a:highlight>
                  <a:srgbClr val="FFFFFF"/>
                </a:highlight>
                <a:latin typeface="-apple-system"/>
              </a:rPr>
              <a:t>4 </a:t>
            </a:r>
            <a:r>
              <a:rPr lang="en-US" b="0" i="0" dirty="0">
                <a:solidFill>
                  <a:srgbClr val="212529"/>
                </a:solidFill>
                <a:effectLst/>
                <a:highlight>
                  <a:srgbClr val="FFFFFF"/>
                </a:highlight>
                <a:latin typeface="-apple-system"/>
              </a:rPr>
              <a:t>Kotwal R, O’Connor K, Johnson T, et al. A novel pain management strategy for combat casualty care. Ann Emerg Med. 2004; 44:121–127.</a:t>
            </a:r>
          </a:p>
          <a:p>
            <a:pPr algn="l"/>
            <a:r>
              <a:rPr lang="en-US" b="0" i="0" baseline="30000" dirty="0">
                <a:solidFill>
                  <a:srgbClr val="212529"/>
                </a:solidFill>
                <a:effectLst/>
                <a:highlight>
                  <a:srgbClr val="FFFFFF"/>
                </a:highlight>
                <a:latin typeface="-apple-system"/>
              </a:rPr>
              <a:t>5 </a:t>
            </a:r>
            <a:r>
              <a:rPr lang="en-US" b="0" i="0" dirty="0">
                <a:solidFill>
                  <a:srgbClr val="212529"/>
                </a:solidFill>
                <a:effectLst/>
                <a:highlight>
                  <a:srgbClr val="FFFFFF"/>
                </a:highlight>
                <a:latin typeface="-apple-system"/>
              </a:rPr>
              <a:t>Dickey N. Prehospital use of ketamine in battlefield analgesia. Defense Health Board Memorandum. 8 March 2012.</a:t>
            </a:r>
          </a:p>
          <a:p>
            <a:pPr algn="l"/>
            <a:r>
              <a:rPr lang="en-US" b="0" i="0" baseline="30000" dirty="0">
                <a:solidFill>
                  <a:srgbClr val="212529"/>
                </a:solidFill>
                <a:effectLst/>
                <a:highlight>
                  <a:srgbClr val="FFFFFF"/>
                </a:highlight>
                <a:latin typeface="-apple-system"/>
              </a:rPr>
              <a:t>6 </a:t>
            </a:r>
            <a:r>
              <a:rPr lang="en-US" b="0" i="0" dirty="0">
                <a:solidFill>
                  <a:srgbClr val="212529"/>
                </a:solidFill>
                <a:effectLst/>
                <a:highlight>
                  <a:srgbClr val="FFFFFF"/>
                </a:highlight>
                <a:latin typeface="-apple-system"/>
              </a:rPr>
              <a:t>Butler FK, Kotwal RS, Buckenmaier III CC, Edgar EP, O’Connor KC, Montgomery HR, et al. A Triple-Option Analgesia Plan for Tactical Combat Casualty Care: TCCC Guidelines Change 13-04. J Spec Ops Med. 2014;14(1):13-25.</a:t>
            </a:r>
          </a:p>
          <a:p>
            <a:pPr algn="l"/>
            <a:r>
              <a:rPr lang="en-US" b="0" i="0" baseline="30000" dirty="0">
                <a:solidFill>
                  <a:srgbClr val="212529"/>
                </a:solidFill>
                <a:effectLst/>
                <a:highlight>
                  <a:srgbClr val="FFFFFF"/>
                </a:highlight>
                <a:latin typeface="-apple-system"/>
              </a:rPr>
              <a:t>7 </a:t>
            </a:r>
            <a:r>
              <a:rPr lang="en-US" b="0" i="0" dirty="0">
                <a:solidFill>
                  <a:srgbClr val="212529"/>
                </a:solidFill>
                <a:effectLst/>
                <a:highlight>
                  <a:srgbClr val="FFFFFF"/>
                </a:highlight>
                <a:latin typeface="-apple-system"/>
              </a:rPr>
              <a:t>Tactical Combat Casualty Care Guidelines, 15 December 2021,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07 Jan 2022.</a:t>
            </a:r>
          </a:p>
          <a:p>
            <a:pPr algn="l"/>
            <a:r>
              <a:rPr lang="en-US" b="0" i="0" baseline="30000" dirty="0">
                <a:solidFill>
                  <a:srgbClr val="212529"/>
                </a:solidFill>
                <a:effectLst/>
                <a:highlight>
                  <a:srgbClr val="FFFFFF"/>
                </a:highlight>
                <a:latin typeface="-apple-system"/>
              </a:rPr>
              <a:t>8 </a:t>
            </a:r>
            <a:r>
              <a:rPr lang="en-US" b="0" i="0" dirty="0">
                <a:solidFill>
                  <a:srgbClr val="212529"/>
                </a:solidFill>
                <a:effectLst/>
                <a:highlight>
                  <a:srgbClr val="FFFFFF"/>
                </a:highlight>
                <a:latin typeface="-apple-system"/>
              </a:rPr>
              <a:t>Fisher A. TCCC Proposed Change 20-XX; Analgesia and Sedation for Tactical Combat Casualty Care. Preprint publication accessed 7 Nov 21.</a:t>
            </a:r>
          </a:p>
          <a:p>
            <a:pPr algn="l"/>
            <a:r>
              <a:rPr lang="en-US" b="0" i="0" baseline="30000" dirty="0">
                <a:solidFill>
                  <a:srgbClr val="212529"/>
                </a:solidFill>
                <a:effectLst/>
                <a:highlight>
                  <a:srgbClr val="FFFFFF"/>
                </a:highlight>
                <a:latin typeface="-apple-system"/>
              </a:rPr>
              <a:t>9 </a:t>
            </a:r>
            <a:r>
              <a:rPr lang="en-US" b="0" i="0" dirty="0">
                <a:solidFill>
                  <a:srgbClr val="212529"/>
                </a:solidFill>
                <a:effectLst/>
                <a:highlight>
                  <a:srgbClr val="FFFFFF"/>
                </a:highlight>
                <a:latin typeface="-apple-system"/>
              </a:rPr>
              <a:t>Tactical Combat Casualty Care Guidelines, 15 December 2021,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10 </a:t>
            </a:r>
            <a:r>
              <a:rPr lang="en-US" b="0" i="0" dirty="0">
                <a:solidFill>
                  <a:srgbClr val="212529"/>
                </a:solidFill>
                <a:effectLst/>
                <a:highlight>
                  <a:srgbClr val="FFFFFF"/>
                </a:highlight>
                <a:latin typeface="-apple-system"/>
              </a:rPr>
              <a:t>Schauer SG, Naylor JF, Ahmed YM, Maddry JK, April MD. Prehospital Combat Wound Medication Pack Administration in Iraq and Afghanistan: A Department of Defense Trauma Registry Analysis. J Spec Oper Med. 2020;20(3):76-80.</a:t>
            </a:r>
          </a:p>
          <a:p>
            <a:pPr algn="l"/>
            <a:r>
              <a:rPr lang="en-US" b="0" i="0" baseline="30000" dirty="0">
                <a:solidFill>
                  <a:srgbClr val="212529"/>
                </a:solidFill>
                <a:effectLst/>
                <a:highlight>
                  <a:srgbClr val="FFFFFF"/>
                </a:highlight>
                <a:latin typeface="-apple-system"/>
              </a:rPr>
              <a:t>11 </a:t>
            </a:r>
            <a:r>
              <a:rPr lang="en-US" b="0" i="0" dirty="0">
                <a:solidFill>
                  <a:srgbClr val="212529"/>
                </a:solidFill>
                <a:effectLst/>
                <a:highlight>
                  <a:srgbClr val="FFFFFF"/>
                </a:highlight>
                <a:latin typeface="-apple-system"/>
              </a:rPr>
              <a:t>Fisher A. TCCC Proposed Change 20-XX; Analgesia and Sedation for Tactical Combat Casualty Care. Preprint publication accessed 7 Nov 21.</a:t>
            </a:r>
          </a:p>
          <a:p>
            <a:pPr algn="l"/>
            <a:r>
              <a:rPr lang="en-US" b="0" i="0" baseline="30000" dirty="0">
                <a:solidFill>
                  <a:srgbClr val="212529"/>
                </a:solidFill>
                <a:effectLst/>
                <a:highlight>
                  <a:srgbClr val="FFFFFF"/>
                </a:highlight>
                <a:latin typeface="-apple-system"/>
              </a:rPr>
              <a:t>12 </a:t>
            </a:r>
            <a:r>
              <a:rPr lang="en-US" b="0" i="0" dirty="0">
                <a:solidFill>
                  <a:srgbClr val="212529"/>
                </a:solidFill>
                <a:effectLst/>
                <a:highlight>
                  <a:srgbClr val="FFFFFF"/>
                </a:highlight>
                <a:latin typeface="-apple-system"/>
              </a:rPr>
              <a:t>Tactical Combat Casualty Care Guidelines, 5 November 2020,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Nov 21.</a:t>
            </a:r>
          </a:p>
          <a:p>
            <a:pPr algn="l"/>
            <a:r>
              <a:rPr lang="en-US" b="0" i="0" baseline="30000" dirty="0">
                <a:solidFill>
                  <a:srgbClr val="212529"/>
                </a:solidFill>
                <a:effectLst/>
                <a:highlight>
                  <a:srgbClr val="FFFFFF"/>
                </a:highlight>
                <a:latin typeface="-apple-system"/>
              </a:rPr>
              <a:t>13 </a:t>
            </a:r>
            <a:r>
              <a:rPr lang="en-US" b="0" i="0" dirty="0">
                <a:solidFill>
                  <a:srgbClr val="212529"/>
                </a:solidFill>
                <a:effectLst/>
                <a:highlight>
                  <a:srgbClr val="FFFFFF"/>
                </a:highlight>
                <a:latin typeface="-apple-system"/>
              </a:rPr>
              <a:t>CADTH Rapid Response Reports.  1000 mg versus 600/650 mg Acetaminophen for Pain or Fever: A Review of the Clinical Efficacy. Ottawa (ON): Canadian Agency for Drugs and Technologies in Health</a:t>
            </a:r>
          </a:p>
          <a:p>
            <a:pPr algn="l"/>
            <a:r>
              <a:rPr lang="en-US" b="0" i="0" dirty="0">
                <a:solidFill>
                  <a:srgbClr val="212529"/>
                </a:solidFill>
                <a:effectLst/>
                <a:highlight>
                  <a:srgbClr val="FFFFFF"/>
                </a:highlight>
                <a:latin typeface="-apple-system"/>
              </a:rPr>
              <a:t>Copyright (c) 2016 Canadian Agency for Drugs and Technologies in Health.; 2016.</a:t>
            </a:r>
          </a:p>
          <a:p>
            <a:pPr algn="l"/>
            <a:r>
              <a:rPr lang="en-US" b="0" i="0" baseline="30000" dirty="0">
                <a:solidFill>
                  <a:srgbClr val="212529"/>
                </a:solidFill>
                <a:effectLst/>
                <a:highlight>
                  <a:srgbClr val="FFFFFF"/>
                </a:highlight>
                <a:latin typeface="-apple-system"/>
              </a:rPr>
              <a:t>14 </a:t>
            </a:r>
            <a:r>
              <a:rPr lang="en-US" b="0" i="0" dirty="0">
                <a:solidFill>
                  <a:srgbClr val="212529"/>
                </a:solidFill>
                <a:effectLst/>
                <a:highlight>
                  <a:srgbClr val="FFFFFF"/>
                </a:highlight>
                <a:latin typeface="-apple-system"/>
              </a:rPr>
              <a:t>Prehospital Trauma Life Support, 9th Military Edition, Chapter 25. P 826.</a:t>
            </a:r>
          </a:p>
          <a:p>
            <a:pPr algn="l"/>
            <a:r>
              <a:rPr lang="en-US" b="0" i="0" baseline="30000" dirty="0">
                <a:solidFill>
                  <a:srgbClr val="212529"/>
                </a:solidFill>
                <a:effectLst/>
                <a:highlight>
                  <a:srgbClr val="FFFFFF"/>
                </a:highlight>
                <a:latin typeface="-apple-system"/>
              </a:rPr>
              <a:t>15 </a:t>
            </a:r>
            <a:r>
              <a:rPr lang="en-US" b="0" i="0" dirty="0">
                <a:solidFill>
                  <a:srgbClr val="212529"/>
                </a:solidFill>
                <a:effectLst/>
                <a:highlight>
                  <a:srgbClr val="FFFFFF"/>
                </a:highlight>
                <a:latin typeface="-apple-system"/>
              </a:rPr>
              <a:t>Pooja Abhang, Munira Momin, Mayur Inamdar and Swapan Kar, “Transmucosal Drug Delivery- An Overview”, Drug Delivery Letters 2014; 4(1).</a:t>
            </a:r>
          </a:p>
          <a:p>
            <a:pPr algn="l"/>
            <a:r>
              <a:rPr lang="en-US" b="0" i="0" baseline="30000" dirty="0">
                <a:solidFill>
                  <a:srgbClr val="212529"/>
                </a:solidFill>
                <a:effectLst/>
                <a:highlight>
                  <a:srgbClr val="FFFFFF"/>
                </a:highlight>
                <a:latin typeface="-apple-system"/>
              </a:rPr>
              <a:t>16 </a:t>
            </a:r>
            <a:r>
              <a:rPr lang="en-US" b="0" i="0" dirty="0">
                <a:solidFill>
                  <a:srgbClr val="212529"/>
                </a:solidFill>
                <a:effectLst/>
                <a:highlight>
                  <a:srgbClr val="FFFFFF"/>
                </a:highlight>
                <a:latin typeface="-apple-system"/>
              </a:rPr>
              <a:t>Easton R, Bendinelli C, Sisak K, et al. Prehospital nausea and vomiting after trauma: prevalence, risk factors, and development of a predictive scoring system. J Trauma Acute Care Surg. 2012;72: 1249–1253.</a:t>
            </a:r>
          </a:p>
          <a:p>
            <a:pPr algn="l"/>
            <a:r>
              <a:rPr lang="en-US" b="0" i="0" baseline="30000" dirty="0">
                <a:solidFill>
                  <a:srgbClr val="212529"/>
                </a:solidFill>
                <a:effectLst/>
                <a:highlight>
                  <a:srgbClr val="FFFFFF"/>
                </a:highlight>
                <a:latin typeface="-apple-system"/>
              </a:rPr>
              <a:t>17 </a:t>
            </a:r>
            <a:r>
              <a:rPr lang="en-US" b="0" i="0" dirty="0">
                <a:solidFill>
                  <a:srgbClr val="212529"/>
                </a:solidFill>
                <a:effectLst/>
                <a:highlight>
                  <a:srgbClr val="FFFFFF"/>
                </a:highlight>
                <a:latin typeface="-apple-system"/>
              </a:rPr>
              <a:t>Moser J, Caldwell J, Rhule F. No more than necessary: safety and efficacy of low-dose promethazine. Ann Pharmacother. 2006;40: 45–48.</a:t>
            </a:r>
          </a:p>
          <a:p>
            <a:pPr algn="l"/>
            <a:r>
              <a:rPr lang="en-US" b="0" i="0" baseline="30000" dirty="0">
                <a:solidFill>
                  <a:srgbClr val="212529"/>
                </a:solidFill>
                <a:effectLst/>
                <a:highlight>
                  <a:srgbClr val="FFFFFF"/>
                </a:highlight>
                <a:latin typeface="-apple-system"/>
              </a:rPr>
              <a:t>18 </a:t>
            </a:r>
            <a:r>
              <a:rPr lang="en-US" b="0" i="0" dirty="0">
                <a:solidFill>
                  <a:srgbClr val="212529"/>
                </a:solidFill>
                <a:effectLst/>
                <a:highlight>
                  <a:srgbClr val="FFFFFF"/>
                </a:highlight>
                <a:latin typeface="-apple-system"/>
              </a:rPr>
              <a:t>Onifer DJ, Butler FK, Gross KR, Otten EJ, Patton R, Russell RJ, Stockinger Z, Burrell E. Replacement of Promethazine With Ondansetron for Treatment of Opioid- and Trauma-Related Nausea and Vomiting in Tactical Combat Casualty Care. J Spec Oper Med. 2015 Summer;15(2):17-24. PMID: 26125161.</a:t>
            </a:r>
          </a:p>
          <a:p>
            <a:pPr algn="l"/>
            <a:r>
              <a:rPr lang="en-US" b="0" i="0" baseline="30000" dirty="0">
                <a:solidFill>
                  <a:srgbClr val="212529"/>
                </a:solidFill>
                <a:effectLst/>
                <a:highlight>
                  <a:srgbClr val="FFFFFF"/>
                </a:highlight>
                <a:latin typeface="-apple-system"/>
              </a:rPr>
              <a:t>19 </a:t>
            </a:r>
            <a:r>
              <a:rPr lang="en-US" b="0" i="0" dirty="0">
                <a:solidFill>
                  <a:srgbClr val="212529"/>
                </a:solidFill>
                <a:effectLst/>
                <a:highlight>
                  <a:srgbClr val="FFFFFF"/>
                </a:highlight>
                <a:latin typeface="-apple-system"/>
              </a:rPr>
              <a:t>Barrett T, DiPersio D, Jenkins C, et al. A randomized, placebo-controlled trial of ondansetron, metoclopramide, and promethazine in adults. Am J Emerg Med. 2011;29: 247–255.</a:t>
            </a:r>
          </a:p>
          <a:p>
            <a:pPr algn="l"/>
            <a:r>
              <a:rPr lang="en-US" b="0" i="0" baseline="30000" dirty="0">
                <a:solidFill>
                  <a:srgbClr val="212529"/>
                </a:solidFill>
                <a:effectLst/>
                <a:highlight>
                  <a:srgbClr val="FFFFFF"/>
                </a:highlight>
                <a:latin typeface="-apple-system"/>
              </a:rPr>
              <a:t>20 </a:t>
            </a:r>
            <a:r>
              <a:rPr lang="en-US" b="0" i="0" dirty="0">
                <a:solidFill>
                  <a:srgbClr val="212529"/>
                </a:solidFill>
                <a:effectLst/>
                <a:highlight>
                  <a:srgbClr val="FFFFFF"/>
                </a:highlight>
                <a:latin typeface="-apple-system"/>
              </a:rPr>
              <a:t>Patka J, Wu D, Abraham P, Sobel R. Randomized controlled trial of ondansetron vs. prochlorperazine in adults in the emergency department. West J Emerg Med. 2011;12: 1–5.</a:t>
            </a:r>
          </a:p>
          <a:p>
            <a:pPr algn="l"/>
            <a:r>
              <a:rPr lang="en-US" b="0" i="0" baseline="30000" dirty="0">
                <a:solidFill>
                  <a:srgbClr val="212529"/>
                </a:solidFill>
                <a:effectLst/>
                <a:highlight>
                  <a:srgbClr val="FFFFFF"/>
                </a:highlight>
                <a:latin typeface="-apple-system"/>
              </a:rPr>
              <a:t>21 </a:t>
            </a:r>
            <a:r>
              <a:rPr lang="en-US" b="0" i="0" dirty="0">
                <a:solidFill>
                  <a:srgbClr val="212529"/>
                </a:solidFill>
                <a:effectLst/>
                <a:highlight>
                  <a:srgbClr val="FFFFFF"/>
                </a:highlight>
                <a:latin typeface="-apple-system"/>
              </a:rPr>
              <a:t>Egerton-Warburton D, Meek R, Mee M, et al. Antiemetic use for nausea and vomiting in adult emergency department patients: randomized controlled trial comparing ondansetron, metoclopramide, and placebo. Ann Emerg Med. 2014;64: 526–532.e1.</a:t>
            </a:r>
          </a:p>
          <a:p>
            <a:pPr algn="l"/>
            <a:r>
              <a:rPr lang="en-US" b="0" i="0" baseline="30000" dirty="0">
                <a:solidFill>
                  <a:srgbClr val="212529"/>
                </a:solidFill>
                <a:effectLst/>
                <a:highlight>
                  <a:srgbClr val="FFFFFF"/>
                </a:highlight>
                <a:latin typeface="-apple-system"/>
              </a:rPr>
              <a:t>22 </a:t>
            </a:r>
            <a:r>
              <a:rPr lang="en-US" b="0" i="0" dirty="0">
                <a:solidFill>
                  <a:srgbClr val="212529"/>
                </a:solidFill>
                <a:effectLst/>
                <a:highlight>
                  <a:srgbClr val="FFFFFF"/>
                </a:highlight>
                <a:latin typeface="-apple-system"/>
              </a:rPr>
              <a:t>Domino K, Anderson E, Polissar N, et al. Comparative efficacy and safety of ondansetron, droperidol, and metoclopramide for preventing postoperative nausea and vomiting: a meta-analysis. Anesth Analg. 1999;88: 1370–1379.</a:t>
            </a:r>
          </a:p>
          <a:p>
            <a:pPr algn="l"/>
            <a:r>
              <a:rPr lang="en-US" b="0" i="0" baseline="30000" dirty="0">
                <a:solidFill>
                  <a:srgbClr val="212529"/>
                </a:solidFill>
                <a:effectLst/>
                <a:highlight>
                  <a:srgbClr val="FFFFFF"/>
                </a:highlight>
                <a:latin typeface="-apple-system"/>
              </a:rPr>
              <a:t>23 </a:t>
            </a:r>
            <a:r>
              <a:rPr lang="en-US" b="0" i="0" dirty="0">
                <a:solidFill>
                  <a:srgbClr val="212529"/>
                </a:solidFill>
                <a:effectLst/>
                <a:highlight>
                  <a:srgbClr val="FFFFFF"/>
                </a:highlight>
                <a:latin typeface="-apple-system"/>
              </a:rPr>
              <a:t>Onifer DJ, Butler FK, Gross KR, Otten EJ, Patton R, Russell RJ, Stockinger Z, Burrell E. Replacement of Promethazine With Ondansetron for Treatment of Opioid- and Trauma-Related Nausea and Vomiting in Tactical Combat Casualty Care. J Spec Oper Med. 2015 Summer;15(2):17-24. PMID: 26125161.</a:t>
            </a:r>
          </a:p>
          <a:p>
            <a:pPr algn="l"/>
            <a:r>
              <a:rPr lang="en-US" b="0" i="0" baseline="30000" dirty="0">
                <a:solidFill>
                  <a:srgbClr val="212529"/>
                </a:solidFill>
                <a:effectLst/>
                <a:highlight>
                  <a:srgbClr val="FFFFFF"/>
                </a:highlight>
                <a:latin typeface="-apple-system"/>
              </a:rPr>
              <a:t>24 </a:t>
            </a:r>
            <a:r>
              <a:rPr lang="en-US" b="0" i="0" dirty="0">
                <a:solidFill>
                  <a:srgbClr val="212529"/>
                </a:solidFill>
                <a:effectLst/>
                <a:highlight>
                  <a:srgbClr val="FFFFFF"/>
                </a:highlight>
                <a:latin typeface="-apple-system"/>
              </a:rPr>
              <a:t>Grover V, Mathew P, Hegde H. Efficacy of orally disintegrating ondansetron in preventing postoperative nausea and vomiting after laparoscopic cholecystectomy: a randomized, double-blind placebo-controlled study. Anaesthesia. 2009;64: 595–600.</a:t>
            </a:r>
          </a:p>
          <a:p>
            <a:pPr algn="l"/>
            <a:r>
              <a:rPr lang="en-US" b="0" i="0" baseline="30000" dirty="0">
                <a:solidFill>
                  <a:srgbClr val="212529"/>
                </a:solidFill>
                <a:effectLst/>
                <a:highlight>
                  <a:srgbClr val="FFFFFF"/>
                </a:highlight>
                <a:latin typeface="-apple-system"/>
              </a:rPr>
              <a:t>25 </a:t>
            </a:r>
            <a:r>
              <a:rPr lang="en-US" b="0" i="0" dirty="0">
                <a:solidFill>
                  <a:srgbClr val="212529"/>
                </a:solidFill>
                <a:effectLst/>
                <a:highlight>
                  <a:srgbClr val="FFFFFF"/>
                </a:highlight>
                <a:latin typeface="-apple-system"/>
              </a:rPr>
              <a:t>VanDenBerg CM, Kazmi Y, Stewart J, et al. Pharmacokinetics of three formulations of ondansetron hydrochloride in healthy volunteers: 24-mg oral tablet, rectal suppository, and I.V. infusion. Am J Health Syst Pharm. 2000;57: 1046–1050.</a:t>
            </a:r>
          </a:p>
          <a:p>
            <a:pPr algn="l"/>
            <a:r>
              <a:rPr lang="en-US" b="0" i="0" baseline="30000" dirty="0">
                <a:solidFill>
                  <a:srgbClr val="212529"/>
                </a:solidFill>
                <a:effectLst/>
                <a:highlight>
                  <a:srgbClr val="FFFFFF"/>
                </a:highlight>
                <a:latin typeface="-apple-system"/>
              </a:rPr>
              <a:t>26 </a:t>
            </a:r>
            <a:r>
              <a:rPr lang="en-US" b="0" i="0" dirty="0">
                <a:solidFill>
                  <a:srgbClr val="212529"/>
                </a:solidFill>
                <a:effectLst/>
                <a:highlight>
                  <a:srgbClr val="FFFFFF"/>
                </a:highlight>
                <a:latin typeface="-apple-system"/>
              </a:rPr>
              <a:t>Wedmore IS, Kotwal RS, McManus JG, Pennardt A, Talbot TS, Fowler M, et al. Safety and efficacy of oral transmucosal fentanyl citrate for prehospital pain control on the battlefield. J Trauma Acute Care Surg. 2012;73(6 Suppl 5):S490-5.</a:t>
            </a:r>
          </a:p>
          <a:p>
            <a:pPr algn="l"/>
            <a:r>
              <a:rPr lang="en-US" b="0" i="0" baseline="30000" dirty="0">
                <a:solidFill>
                  <a:srgbClr val="212529"/>
                </a:solidFill>
                <a:effectLst/>
                <a:highlight>
                  <a:srgbClr val="FFFFFF"/>
                </a:highlight>
                <a:latin typeface="-apple-system"/>
              </a:rPr>
              <a:t>27 </a:t>
            </a:r>
            <a:r>
              <a:rPr lang="en-US" b="0" i="0" dirty="0">
                <a:solidFill>
                  <a:srgbClr val="212529"/>
                </a:solidFill>
                <a:effectLst/>
                <a:highlight>
                  <a:srgbClr val="FFFFFF"/>
                </a:highlight>
                <a:latin typeface="-apple-system"/>
              </a:rPr>
              <a:t>Prescriber’s Digital Reference. Fentanyl – Drug Summary. Access at </a:t>
            </a:r>
            <a:r>
              <a:rPr lang="en-US" b="0" i="0" u="none" strike="noStrike" dirty="0">
                <a:solidFill>
                  <a:srgbClr val="007BFF"/>
                </a:solidFill>
                <a:effectLst/>
                <a:highlight>
                  <a:srgbClr val="FFFFFF"/>
                </a:highlight>
                <a:latin typeface="-apple-system"/>
                <a:hlinkClick r:id="rId4"/>
              </a:rPr>
              <a:t>https://www.pdr.net/drug-summary/Duragesic-fentanyl-268</a:t>
            </a:r>
            <a:r>
              <a:rPr lang="en-US" b="0" i="0" dirty="0">
                <a:solidFill>
                  <a:srgbClr val="212529"/>
                </a:solidFill>
                <a:effectLst/>
                <a:highlight>
                  <a:srgbClr val="FFFFFF"/>
                </a:highlight>
                <a:latin typeface="-apple-system"/>
              </a:rPr>
              <a:t> on 7 Nov 21.</a:t>
            </a:r>
          </a:p>
          <a:p>
            <a:pPr algn="l"/>
            <a:r>
              <a:rPr lang="en-US" b="0" i="0" baseline="30000" dirty="0">
                <a:solidFill>
                  <a:srgbClr val="212529"/>
                </a:solidFill>
                <a:effectLst/>
                <a:highlight>
                  <a:srgbClr val="FFFFFF"/>
                </a:highlight>
                <a:latin typeface="-apple-system"/>
              </a:rPr>
              <a:t>28 </a:t>
            </a:r>
            <a:r>
              <a:rPr lang="en-US" b="0" i="0" dirty="0">
                <a:solidFill>
                  <a:srgbClr val="212529"/>
                </a:solidFill>
                <a:effectLst/>
                <a:highlight>
                  <a:srgbClr val="FFFFFF"/>
                </a:highlight>
                <a:latin typeface="-apple-system"/>
              </a:rPr>
              <a:t>Tactical Combat Casualty Care Guidelines, 15 December 2021,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29 </a:t>
            </a:r>
            <a:r>
              <a:rPr lang="en-US" b="0" i="0" dirty="0">
                <a:solidFill>
                  <a:srgbClr val="212529"/>
                </a:solidFill>
                <a:effectLst/>
                <a:highlight>
                  <a:srgbClr val="FFFFFF"/>
                </a:highlight>
                <a:latin typeface="-apple-system"/>
              </a:rPr>
              <a:t>Tactical Combat Casualty Care Guidelines, 15 December 2021, paragraph 10.c.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30 </a:t>
            </a:r>
            <a:r>
              <a:rPr lang="en-US" b="0" i="0" dirty="0">
                <a:solidFill>
                  <a:srgbClr val="212529"/>
                </a:solidFill>
                <a:effectLst/>
                <a:highlight>
                  <a:srgbClr val="FFFFFF"/>
                </a:highlight>
                <a:latin typeface="-apple-system"/>
              </a:rPr>
              <a:t>Prescriber’s Digital Reference. Fentanyl – Drug Summary. Access at </a:t>
            </a:r>
            <a:r>
              <a:rPr lang="en-US" b="0" i="0" u="none" strike="noStrike" dirty="0">
                <a:solidFill>
                  <a:srgbClr val="007BFF"/>
                </a:solidFill>
                <a:effectLst/>
                <a:highlight>
                  <a:srgbClr val="FFFFFF"/>
                </a:highlight>
                <a:latin typeface="-apple-system"/>
                <a:hlinkClick r:id="rId4"/>
              </a:rPr>
              <a:t>https://www.pdr.net/drug-summary/Duragesic-fentanyl-268</a:t>
            </a:r>
            <a:r>
              <a:rPr lang="en-US" b="0" i="0" dirty="0">
                <a:solidFill>
                  <a:srgbClr val="212529"/>
                </a:solidFill>
                <a:effectLst/>
                <a:highlight>
                  <a:srgbClr val="FFFFFF"/>
                </a:highlight>
                <a:latin typeface="-apple-system"/>
              </a:rPr>
              <a:t> on 7 Nov 21.</a:t>
            </a:r>
          </a:p>
          <a:p>
            <a:pPr algn="l"/>
            <a:r>
              <a:rPr lang="en-US" b="0" i="0" baseline="30000" dirty="0">
                <a:solidFill>
                  <a:srgbClr val="212529"/>
                </a:solidFill>
                <a:effectLst/>
                <a:highlight>
                  <a:srgbClr val="FFFFFF"/>
                </a:highlight>
                <a:latin typeface="-apple-system"/>
              </a:rPr>
              <a:t>31 </a:t>
            </a:r>
            <a:r>
              <a:rPr lang="en-US" b="0" i="0" dirty="0">
                <a:solidFill>
                  <a:srgbClr val="212529"/>
                </a:solidFill>
                <a:effectLst/>
                <a:highlight>
                  <a:srgbClr val="FFFFFF"/>
                </a:highlight>
                <a:latin typeface="-apple-system"/>
              </a:rPr>
              <a:t>Tactical Combat Casualty Care Guidelines, 15 December 2021, paragraph 10.c.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32 </a:t>
            </a:r>
            <a:r>
              <a:rPr lang="en-US" b="0" i="0" dirty="0">
                <a:solidFill>
                  <a:srgbClr val="212529"/>
                </a:solidFill>
                <a:effectLst/>
                <a:highlight>
                  <a:srgbClr val="FFFFFF"/>
                </a:highlight>
                <a:latin typeface="-apple-system"/>
              </a:rPr>
              <a:t>Tactical Combat Casualty Care Guidelines, 5 November 2020 paragraph 10.b,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Nov 21.</a:t>
            </a:r>
          </a:p>
          <a:p>
            <a:pPr algn="l"/>
            <a:r>
              <a:rPr lang="en-US" b="0" i="0" baseline="30000" dirty="0">
                <a:solidFill>
                  <a:srgbClr val="212529"/>
                </a:solidFill>
                <a:effectLst/>
                <a:highlight>
                  <a:srgbClr val="FFFFFF"/>
                </a:highlight>
                <a:latin typeface="-apple-system"/>
              </a:rPr>
              <a:t>33 </a:t>
            </a:r>
            <a:r>
              <a:rPr lang="en-US" b="0" i="0" dirty="0">
                <a:solidFill>
                  <a:srgbClr val="212529"/>
                </a:solidFill>
                <a:effectLst/>
                <a:highlight>
                  <a:srgbClr val="FFFFFF"/>
                </a:highlight>
                <a:latin typeface="-apple-system"/>
              </a:rPr>
              <a:t>Aronoff G, Brennan M, Pritchard D, Ginsberg B. Evidence-based oral transmucosal citrate (OTFC) dosing guidelines. Pain Med. 2005;6: 305–314.</a:t>
            </a:r>
          </a:p>
          <a:p>
            <a:pPr algn="l"/>
            <a:r>
              <a:rPr lang="en-US" b="0" i="0" baseline="30000" dirty="0">
                <a:solidFill>
                  <a:srgbClr val="212529"/>
                </a:solidFill>
                <a:effectLst/>
                <a:highlight>
                  <a:srgbClr val="FFFFFF"/>
                </a:highlight>
                <a:latin typeface="-apple-system"/>
              </a:rPr>
              <a:t>34 </a:t>
            </a:r>
            <a:r>
              <a:rPr lang="en-US" b="0" i="0" dirty="0">
                <a:solidFill>
                  <a:srgbClr val="212529"/>
                </a:solidFill>
                <a:effectLst/>
                <a:highlight>
                  <a:srgbClr val="FFFFFF"/>
                </a:highlight>
                <a:latin typeface="-apple-system"/>
              </a:rPr>
              <a:t>Wedmore IS, Kotwal RS, McManus JG, Pennardt A, Talbot TS, Fowler M, et al. Safety and efficacy of oral transmucosal fentanyl citrate for prehospital pain control on the battlefield. J Trauma Acute Care Surg. 2012;73(6 Suppl 5): S490-5.</a:t>
            </a:r>
          </a:p>
          <a:p>
            <a:pPr algn="l"/>
            <a:r>
              <a:rPr lang="en-US" b="0" i="0" baseline="30000" dirty="0">
                <a:solidFill>
                  <a:srgbClr val="212529"/>
                </a:solidFill>
                <a:effectLst/>
                <a:highlight>
                  <a:srgbClr val="FFFFFF"/>
                </a:highlight>
                <a:latin typeface="-apple-system"/>
              </a:rPr>
              <a:t>35 </a:t>
            </a:r>
            <a:r>
              <a:rPr lang="en-US" b="0" i="0" dirty="0">
                <a:solidFill>
                  <a:srgbClr val="212529"/>
                </a:solidFill>
                <a:effectLst/>
                <a:highlight>
                  <a:srgbClr val="FFFFFF"/>
                </a:highlight>
                <a:latin typeface="-apple-system"/>
              </a:rPr>
              <a:t>Russell KW, et al. Wilderness Medical Society Practice Guidelines for the Treatment of Acute Pain in Remote Environments: 2014 Update. Wilderness Environmental Journal. 214; 25: s96-S104.</a:t>
            </a:r>
          </a:p>
          <a:p>
            <a:pPr algn="l"/>
            <a:r>
              <a:rPr lang="en-US" b="0" i="0" baseline="30000" dirty="0">
                <a:solidFill>
                  <a:srgbClr val="212529"/>
                </a:solidFill>
                <a:effectLst/>
                <a:highlight>
                  <a:srgbClr val="FFFFFF"/>
                </a:highlight>
                <a:latin typeface="-apple-system"/>
              </a:rPr>
              <a:t>36 </a:t>
            </a:r>
            <a:r>
              <a:rPr lang="en-US" b="0" i="0" dirty="0">
                <a:solidFill>
                  <a:srgbClr val="212529"/>
                </a:solidFill>
                <a:effectLst/>
                <a:highlight>
                  <a:srgbClr val="FFFFFF"/>
                </a:highlight>
                <a:latin typeface="-apple-system"/>
              </a:rPr>
              <a:t>Prehospital Trauma Life Support, 9th Military Edition, Chapter 25. P 823.</a:t>
            </a:r>
          </a:p>
          <a:p>
            <a:pPr algn="l"/>
            <a:r>
              <a:rPr lang="en-US" b="0" i="0" baseline="30000" dirty="0">
                <a:solidFill>
                  <a:srgbClr val="212529"/>
                </a:solidFill>
                <a:effectLst/>
                <a:highlight>
                  <a:srgbClr val="FFFFFF"/>
                </a:highlight>
                <a:latin typeface="-apple-system"/>
              </a:rPr>
              <a:t>37 </a:t>
            </a:r>
            <a:r>
              <a:rPr lang="en-US" b="0" i="0" dirty="0">
                <a:solidFill>
                  <a:srgbClr val="212529"/>
                </a:solidFill>
                <a:effectLst/>
                <a:highlight>
                  <a:srgbClr val="FFFFFF"/>
                </a:highlight>
                <a:latin typeface="-apple-system"/>
              </a:rPr>
              <a:t>Tactical Combat Casualty Care Guidelines, 15 December 2021, paragraph 10.c.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38 </a:t>
            </a:r>
            <a:r>
              <a:rPr lang="en-US" b="0" i="0" dirty="0">
                <a:solidFill>
                  <a:srgbClr val="212529"/>
                </a:solidFill>
                <a:effectLst/>
                <a:highlight>
                  <a:srgbClr val="FFFFFF"/>
                </a:highlight>
                <a:latin typeface="-apple-system"/>
              </a:rPr>
              <a:t>Prescriber’s Digital Reference. Fentanyl – Drug Summary. Access at </a:t>
            </a:r>
            <a:r>
              <a:rPr lang="en-US" b="0" i="0" u="none" strike="noStrike" dirty="0">
                <a:solidFill>
                  <a:srgbClr val="007BFF"/>
                </a:solidFill>
                <a:effectLst/>
                <a:highlight>
                  <a:srgbClr val="FFFFFF"/>
                </a:highlight>
                <a:latin typeface="-apple-system"/>
                <a:hlinkClick r:id="rId4"/>
              </a:rPr>
              <a:t>https://www.pdr.net/drug-summary/Duragesic-fentanyl-268</a:t>
            </a:r>
            <a:r>
              <a:rPr lang="en-US" b="0" i="0" dirty="0">
                <a:solidFill>
                  <a:srgbClr val="212529"/>
                </a:solidFill>
                <a:effectLst/>
                <a:highlight>
                  <a:srgbClr val="FFFFFF"/>
                </a:highlight>
                <a:latin typeface="-apple-system"/>
              </a:rPr>
              <a:t> on 7 Nov 21.</a:t>
            </a:r>
          </a:p>
          <a:p>
            <a:pPr algn="l"/>
            <a:r>
              <a:rPr lang="en-US" b="0" i="0" baseline="30000" dirty="0">
                <a:solidFill>
                  <a:srgbClr val="212529"/>
                </a:solidFill>
                <a:effectLst/>
                <a:highlight>
                  <a:srgbClr val="FFFFFF"/>
                </a:highlight>
                <a:latin typeface="-apple-system"/>
              </a:rPr>
              <a:t>39</a:t>
            </a:r>
            <a:r>
              <a:rPr lang="en-US" b="0" i="0" dirty="0">
                <a:solidFill>
                  <a:srgbClr val="212529"/>
                </a:solidFill>
                <a:effectLst/>
                <a:highlight>
                  <a:srgbClr val="FFFFFF"/>
                </a:highlight>
                <a:latin typeface="-apple-system"/>
              </a:rPr>
              <a:t> Tactical Combat Casualty Care Guidelines, 5 November 2020 paragraph 10.b,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Nov 21.</a:t>
            </a:r>
          </a:p>
          <a:p>
            <a:pPr algn="l"/>
            <a:r>
              <a:rPr lang="en-US" b="0" i="0" baseline="30000" dirty="0">
                <a:solidFill>
                  <a:srgbClr val="212529"/>
                </a:solidFill>
                <a:effectLst/>
                <a:highlight>
                  <a:srgbClr val="FFFFFF"/>
                </a:highlight>
                <a:latin typeface="-apple-system"/>
              </a:rPr>
              <a:t>40 </a:t>
            </a:r>
            <a:r>
              <a:rPr lang="en-US" b="0" i="0" dirty="0">
                <a:solidFill>
                  <a:srgbClr val="212529"/>
                </a:solidFill>
                <a:effectLst/>
                <a:highlight>
                  <a:srgbClr val="FFFFFF"/>
                </a:highlight>
                <a:latin typeface="-apple-system"/>
              </a:rPr>
              <a:t>Galinski M, Dolveck F, Combes X, et al. Management of severe acute pain in emergency settings: ketamine reduces morphine consumption. Am J Emerg Med. 2007;25: 385–390.</a:t>
            </a:r>
          </a:p>
          <a:p>
            <a:pPr algn="l"/>
            <a:r>
              <a:rPr lang="en-US" b="0" i="0" baseline="30000" dirty="0">
                <a:solidFill>
                  <a:srgbClr val="212529"/>
                </a:solidFill>
                <a:effectLst/>
                <a:highlight>
                  <a:srgbClr val="FFFFFF"/>
                </a:highlight>
                <a:latin typeface="-apple-system"/>
              </a:rPr>
              <a:t>41</a:t>
            </a:r>
            <a:r>
              <a:rPr lang="en-US" b="0" i="0" dirty="0">
                <a:solidFill>
                  <a:srgbClr val="212529"/>
                </a:solidFill>
                <a:effectLst/>
                <a:highlight>
                  <a:srgbClr val="FFFFFF"/>
                </a:highlight>
                <a:latin typeface="-apple-system"/>
              </a:rPr>
              <a:t> Dickey N. Prehospital use of ketamine in battlefield analgesia. Defense Health Board Memorandum. 8 March 2012.</a:t>
            </a:r>
          </a:p>
          <a:p>
            <a:pPr algn="l"/>
            <a:r>
              <a:rPr lang="en-US" b="0" i="0" baseline="30000" dirty="0">
                <a:solidFill>
                  <a:srgbClr val="212529"/>
                </a:solidFill>
                <a:effectLst/>
                <a:highlight>
                  <a:srgbClr val="FFFFFF"/>
                </a:highlight>
                <a:latin typeface="-apple-system"/>
              </a:rPr>
              <a:t>42 </a:t>
            </a:r>
            <a:r>
              <a:rPr lang="en-US" b="0" i="0" dirty="0">
                <a:solidFill>
                  <a:srgbClr val="212529"/>
                </a:solidFill>
                <a:effectLst/>
                <a:highlight>
                  <a:srgbClr val="FFFFFF"/>
                </a:highlight>
                <a:latin typeface="-apple-system"/>
              </a:rPr>
              <a:t>Schmid R, Sandler A, Katz J. Use and efficacy of low-dose ketamine in the management of acute postoperative pain: a review of current techniques and outcomes. Pain. 1999;82:111–125.</a:t>
            </a:r>
          </a:p>
          <a:p>
            <a:pPr algn="l"/>
            <a:r>
              <a:rPr lang="en-US" b="0" i="0" baseline="30000" dirty="0">
                <a:solidFill>
                  <a:srgbClr val="212529"/>
                </a:solidFill>
                <a:effectLst/>
                <a:highlight>
                  <a:srgbClr val="FFFFFF"/>
                </a:highlight>
                <a:latin typeface="-apple-system"/>
              </a:rPr>
              <a:t>43 </a:t>
            </a:r>
            <a:r>
              <a:rPr lang="en-US" b="0" i="0" dirty="0">
                <a:solidFill>
                  <a:srgbClr val="212529"/>
                </a:solidFill>
                <a:effectLst/>
                <a:highlight>
                  <a:srgbClr val="FFFFFF"/>
                </a:highlight>
                <a:latin typeface="-apple-system"/>
              </a:rPr>
              <a:t>Alonso-Serra H, Wesley K, National Association of EMS Physicians Standards and Clinic Practices Committee. Prehospital pain management. Prehosp Emerg Care. 2003;7: 482–488.</a:t>
            </a:r>
          </a:p>
          <a:p>
            <a:pPr algn="l"/>
            <a:r>
              <a:rPr lang="en-US" b="0" i="0" baseline="30000" dirty="0">
                <a:solidFill>
                  <a:srgbClr val="212529"/>
                </a:solidFill>
                <a:effectLst/>
                <a:highlight>
                  <a:srgbClr val="FFFFFF"/>
                </a:highlight>
                <a:latin typeface="-apple-system"/>
              </a:rPr>
              <a:t>44 </a:t>
            </a:r>
            <a:r>
              <a:rPr lang="en-US" b="0" i="0" dirty="0">
                <a:solidFill>
                  <a:srgbClr val="212529"/>
                </a:solidFill>
                <a:effectLst/>
                <a:highlight>
                  <a:srgbClr val="FFFFFF"/>
                </a:highlight>
                <a:latin typeface="-apple-system"/>
              </a:rPr>
              <a:t>Jennings P, Cameron P, Bernard S. Ketamine as an analgesic in the pre-hospital setting: a systematic review. Acta Anaesth Scand. 2011;55: 638–643.</a:t>
            </a:r>
          </a:p>
          <a:p>
            <a:pPr algn="l"/>
            <a:r>
              <a:rPr lang="en-US" b="0" i="0" baseline="30000" dirty="0">
                <a:solidFill>
                  <a:srgbClr val="212529"/>
                </a:solidFill>
                <a:effectLst/>
                <a:highlight>
                  <a:srgbClr val="FFFFFF"/>
                </a:highlight>
                <a:latin typeface="-apple-system"/>
              </a:rPr>
              <a:t>45 </a:t>
            </a:r>
            <a:r>
              <a:rPr lang="en-US" b="0" i="0" dirty="0">
                <a:solidFill>
                  <a:srgbClr val="212529"/>
                </a:solidFill>
                <a:effectLst/>
                <a:highlight>
                  <a:srgbClr val="FFFFFF"/>
                </a:highlight>
                <a:latin typeface="-apple-system"/>
              </a:rPr>
              <a:t>Naval Operational Medical Lessons Learned Center. Combat Medical Personnel Evaluation of Battlefield Trauma Care Equipment Initial Report. November 2011.</a:t>
            </a:r>
          </a:p>
          <a:p>
            <a:pPr algn="l"/>
            <a:r>
              <a:rPr lang="en-US" b="0" i="0" baseline="30000" dirty="0">
                <a:solidFill>
                  <a:srgbClr val="212529"/>
                </a:solidFill>
                <a:effectLst/>
                <a:highlight>
                  <a:srgbClr val="FFFFFF"/>
                </a:highlight>
                <a:latin typeface="-apple-system"/>
              </a:rPr>
              <a:t>46 </a:t>
            </a:r>
            <a:r>
              <a:rPr lang="en-US" b="0" i="0" dirty="0">
                <a:solidFill>
                  <a:srgbClr val="212529"/>
                </a:solidFill>
                <a:effectLst/>
                <a:highlight>
                  <a:srgbClr val="FFFFFF"/>
                </a:highlight>
                <a:latin typeface="-apple-system"/>
              </a:rPr>
              <a:t>Beaudoin FL, Lin C, Guan W, Merchant RC. Low-dose ketamine improves pain relief in patients receiving intravenous opioids for acute pain in the emergency department: results of a randomized, double-blind, clinical trial. Acad Emerg Med. 2014;21(11): 1193-202.</a:t>
            </a:r>
          </a:p>
          <a:p>
            <a:pPr algn="l"/>
            <a:r>
              <a:rPr lang="en-US" b="0" i="0" baseline="30000" dirty="0">
                <a:solidFill>
                  <a:srgbClr val="212529"/>
                </a:solidFill>
                <a:effectLst/>
                <a:highlight>
                  <a:srgbClr val="FFFFFF"/>
                </a:highlight>
                <a:latin typeface="-apple-system"/>
              </a:rPr>
              <a:t>47 </a:t>
            </a:r>
            <a:r>
              <a:rPr lang="en-US" b="0" i="0" dirty="0">
                <a:solidFill>
                  <a:srgbClr val="212529"/>
                </a:solidFill>
                <a:effectLst/>
                <a:highlight>
                  <a:srgbClr val="FFFFFF"/>
                </a:highlight>
                <a:latin typeface="-apple-system"/>
              </a:rPr>
              <a:t>Carr D, Goudas L, Denman W, et al. Safety and efficacy of intranasal ketamine for the treatment of breakthrough pain in patients with chronic pain: a randomized, double-blind, placebo-controlled, crossover study. Pain. 2004;108:17–27.</a:t>
            </a:r>
          </a:p>
          <a:p>
            <a:pPr algn="l"/>
            <a:r>
              <a:rPr lang="en-US" b="0" i="0" baseline="30000" dirty="0">
                <a:solidFill>
                  <a:srgbClr val="212529"/>
                </a:solidFill>
                <a:effectLst/>
                <a:highlight>
                  <a:srgbClr val="FFFFFF"/>
                </a:highlight>
                <a:latin typeface="-apple-system"/>
              </a:rPr>
              <a:t>48 </a:t>
            </a:r>
            <a:r>
              <a:rPr lang="en-US" b="0" i="0" dirty="0">
                <a:solidFill>
                  <a:srgbClr val="212529"/>
                </a:solidFill>
                <a:effectLst/>
                <a:highlight>
                  <a:srgbClr val="FFFFFF"/>
                </a:highlight>
                <a:latin typeface="-apple-system"/>
              </a:rPr>
              <a:t>Black I, McManus J. Pain management in current combat operations. Prehosp Emerg Care. 2009;13: 223–227.</a:t>
            </a:r>
          </a:p>
          <a:p>
            <a:pPr algn="l"/>
            <a:r>
              <a:rPr lang="en-US" b="0" i="0" baseline="30000" dirty="0">
                <a:solidFill>
                  <a:srgbClr val="212529"/>
                </a:solidFill>
                <a:effectLst/>
                <a:highlight>
                  <a:srgbClr val="FFFFFF"/>
                </a:highlight>
                <a:latin typeface="-apple-system"/>
              </a:rPr>
              <a:t>49 </a:t>
            </a:r>
            <a:r>
              <a:rPr lang="en-US" b="0" i="0" dirty="0">
                <a:solidFill>
                  <a:srgbClr val="212529"/>
                </a:solidFill>
                <a:effectLst/>
                <a:highlight>
                  <a:srgbClr val="FFFFFF"/>
                </a:highlight>
                <a:latin typeface="-apple-system"/>
              </a:rPr>
              <a:t>Porter K. Ketamine in prehospital care. Emerg Med J. 2004;21: 351–354.</a:t>
            </a:r>
          </a:p>
          <a:p>
            <a:pPr algn="l"/>
            <a:r>
              <a:rPr lang="en-US" b="0" i="0" baseline="30000" dirty="0">
                <a:solidFill>
                  <a:srgbClr val="212529"/>
                </a:solidFill>
                <a:effectLst/>
                <a:highlight>
                  <a:srgbClr val="FFFFFF"/>
                </a:highlight>
                <a:latin typeface="-apple-system"/>
              </a:rPr>
              <a:t>50 </a:t>
            </a:r>
            <a:r>
              <a:rPr lang="en-US" b="0" i="0" dirty="0">
                <a:solidFill>
                  <a:srgbClr val="212529"/>
                </a:solidFill>
                <a:effectLst/>
                <a:highlight>
                  <a:srgbClr val="FFFFFF"/>
                </a:highlight>
                <a:latin typeface="-apple-system"/>
              </a:rPr>
              <a:t>Alonso-Serra H, Wesley K, National Association of EMS Physicians Standards and Clinic Practices Committee. Prehospital pain management. Prehosp Emerg Care. 2003;7: 482–488.</a:t>
            </a:r>
          </a:p>
          <a:p>
            <a:pPr algn="l"/>
            <a:r>
              <a:rPr lang="en-US" b="0" i="0" baseline="30000" dirty="0">
                <a:solidFill>
                  <a:srgbClr val="212529"/>
                </a:solidFill>
                <a:effectLst/>
                <a:highlight>
                  <a:srgbClr val="FFFFFF"/>
                </a:highlight>
                <a:latin typeface="-apple-system"/>
              </a:rPr>
              <a:t>51 </a:t>
            </a:r>
            <a:r>
              <a:rPr lang="en-US" b="0" i="0" dirty="0">
                <a:solidFill>
                  <a:srgbClr val="212529"/>
                </a:solidFill>
                <a:effectLst/>
                <a:highlight>
                  <a:srgbClr val="FFFFFF"/>
                </a:highlight>
                <a:latin typeface="-apple-system"/>
              </a:rPr>
              <a:t>Green S, Roback M, Kennedy R, Krauss B. Clinical practice guideline for emergency department dissociative sedation: 2011 update. Ann Emerg Med. 2011;57: 449–461.</a:t>
            </a:r>
          </a:p>
          <a:p>
            <a:pPr algn="l"/>
            <a:r>
              <a:rPr lang="en-US" b="0" i="0" baseline="30000" dirty="0">
                <a:solidFill>
                  <a:srgbClr val="212529"/>
                </a:solidFill>
                <a:effectLst/>
                <a:highlight>
                  <a:srgbClr val="FFFFFF"/>
                </a:highlight>
                <a:latin typeface="-apple-system"/>
              </a:rPr>
              <a:t>52 </a:t>
            </a:r>
            <a:r>
              <a:rPr lang="en-US" b="0" i="0" dirty="0">
                <a:solidFill>
                  <a:srgbClr val="212529"/>
                </a:solidFill>
                <a:effectLst/>
                <a:highlight>
                  <a:srgbClr val="FFFFFF"/>
                </a:highlight>
                <a:latin typeface="-apple-system"/>
              </a:rPr>
              <a:t>Mayberg T, Lam A, Matta B, et al. Ketamine does not increase cerebral blood flow velocity or intracranial pressure during isoflurane/nitrous oxide anesthesia in patients undergoing craniotomy. Anesth Analg. 1995;81: 84–89.</a:t>
            </a:r>
          </a:p>
          <a:p>
            <a:pPr algn="l"/>
            <a:r>
              <a:rPr lang="en-US" b="0" i="0" baseline="30000" dirty="0">
                <a:solidFill>
                  <a:srgbClr val="212529"/>
                </a:solidFill>
                <a:effectLst/>
                <a:highlight>
                  <a:srgbClr val="FFFFFF"/>
                </a:highlight>
                <a:latin typeface="-apple-system"/>
              </a:rPr>
              <a:t>53 </a:t>
            </a:r>
            <a:r>
              <a:rPr lang="en-US" b="0" i="0" dirty="0">
                <a:solidFill>
                  <a:srgbClr val="212529"/>
                </a:solidFill>
                <a:effectLst/>
                <a:highlight>
                  <a:srgbClr val="FFFFFF"/>
                </a:highlight>
                <a:latin typeface="-apple-system"/>
              </a:rPr>
              <a:t>Bourgoin A, Albanese J, Leone M, et al. Effects of sufentanil or ketamine administered in target-controlled infusion on the cerebral hemodynamics of severely brain-injured patients. Crit Care Med. 2005;33: 1109–13.</a:t>
            </a:r>
          </a:p>
          <a:p>
            <a:pPr algn="l"/>
            <a:r>
              <a:rPr lang="en-US" b="0" i="0" baseline="30000" dirty="0">
                <a:solidFill>
                  <a:srgbClr val="212529"/>
                </a:solidFill>
                <a:effectLst/>
                <a:highlight>
                  <a:srgbClr val="FFFFFF"/>
                </a:highlight>
                <a:latin typeface="-apple-system"/>
              </a:rPr>
              <a:t>54 </a:t>
            </a:r>
            <a:r>
              <a:rPr lang="en-US" b="0" i="0" dirty="0">
                <a:solidFill>
                  <a:srgbClr val="212529"/>
                </a:solidFill>
                <a:effectLst/>
                <a:highlight>
                  <a:srgbClr val="FFFFFF"/>
                </a:highlight>
                <a:latin typeface="-apple-system"/>
              </a:rPr>
              <a:t>Bourgoin A, Albanèse J, Wereszczynski N, et al. Safety of sedation with ketamine in severe head injury patients: comparison with sufentanil. Crit Care Med. 2003;31: 711–7.</a:t>
            </a:r>
          </a:p>
          <a:p>
            <a:pPr algn="l"/>
            <a:r>
              <a:rPr lang="en-US" b="0" i="0" baseline="30000" dirty="0">
                <a:solidFill>
                  <a:srgbClr val="212529"/>
                </a:solidFill>
                <a:effectLst/>
                <a:highlight>
                  <a:srgbClr val="FFFFFF"/>
                </a:highlight>
                <a:latin typeface="-apple-system"/>
              </a:rPr>
              <a:t>55 </a:t>
            </a:r>
            <a:r>
              <a:rPr lang="en-US" b="0" i="0" dirty="0">
                <a:solidFill>
                  <a:srgbClr val="212529"/>
                </a:solidFill>
                <a:effectLst/>
                <a:highlight>
                  <a:srgbClr val="FFFFFF"/>
                </a:highlight>
                <a:latin typeface="-apple-system"/>
              </a:rPr>
              <a:t>Luckenbaugh DA, Niciu MJ, Ionescu DF, Nolan NM, Richards EM, Brutsche NE, et al. Do the dissociative side effects of ketamine mediate its antidepressant effects? J Affect Disord. 2014;159: 56-61.</a:t>
            </a:r>
          </a:p>
          <a:p>
            <a:pPr algn="l"/>
            <a:r>
              <a:rPr lang="en-US" b="0" i="0" baseline="30000" dirty="0">
                <a:solidFill>
                  <a:srgbClr val="212529"/>
                </a:solidFill>
                <a:effectLst/>
                <a:highlight>
                  <a:srgbClr val="FFFFFF"/>
                </a:highlight>
                <a:latin typeface="-apple-system"/>
              </a:rPr>
              <a:t>56 </a:t>
            </a:r>
            <a:r>
              <a:rPr lang="en-US" b="0" i="0" dirty="0">
                <a:solidFill>
                  <a:srgbClr val="212529"/>
                </a:solidFill>
                <a:effectLst/>
                <a:highlight>
                  <a:srgbClr val="FFFFFF"/>
                </a:highlight>
                <a:latin typeface="-apple-system"/>
              </a:rPr>
              <a:t>Ahern TL, Herring AA, Anderson ES, Madia VA, Fahimi J, Frazee BW. The first 500: initial experience with widespread use of low-dose ketamine for acute pain management in the ED. Am J Emerg Med. 2015;33(2): 197-201.</a:t>
            </a:r>
          </a:p>
          <a:p>
            <a:pPr algn="l"/>
            <a:r>
              <a:rPr lang="en-US" b="0" i="0" baseline="30000" dirty="0">
                <a:solidFill>
                  <a:srgbClr val="212529"/>
                </a:solidFill>
                <a:effectLst/>
                <a:highlight>
                  <a:srgbClr val="FFFFFF"/>
                </a:highlight>
                <a:latin typeface="-apple-system"/>
              </a:rPr>
              <a:t>57 </a:t>
            </a:r>
            <a:r>
              <a:rPr lang="en-US" b="0" i="0" dirty="0">
                <a:solidFill>
                  <a:srgbClr val="212529"/>
                </a:solidFill>
                <a:effectLst/>
                <a:highlight>
                  <a:srgbClr val="FFFFFF"/>
                </a:highlight>
                <a:latin typeface="-apple-system"/>
              </a:rPr>
              <a:t>Sin B, Ternas T, Motov SM. The use of subdissociative-dose ketamine for acute pain in the emergency department. Acad Emerg Med. 2015;22(3): 251-7.</a:t>
            </a:r>
          </a:p>
          <a:p>
            <a:pPr algn="l"/>
            <a:r>
              <a:rPr lang="en-US" b="0" i="0" baseline="30000" dirty="0">
                <a:solidFill>
                  <a:srgbClr val="212529"/>
                </a:solidFill>
                <a:effectLst/>
                <a:highlight>
                  <a:srgbClr val="FFFFFF"/>
                </a:highlight>
                <a:latin typeface="-apple-system"/>
              </a:rPr>
              <a:t>58 </a:t>
            </a:r>
            <a:r>
              <a:rPr lang="en-US" b="0" i="0" dirty="0">
                <a:solidFill>
                  <a:srgbClr val="212529"/>
                </a:solidFill>
                <a:effectLst/>
                <a:highlight>
                  <a:srgbClr val="FFFFFF"/>
                </a:highlight>
                <a:latin typeface="-apple-system"/>
              </a:rPr>
              <a:t>Aroke EN, Crawford SL, Dungan JR. Pharmacogenetics of Ketamine-Induced Emergence Phenomena: A Pilot Study. Nurs Res. 2017;66(2): 105-114.</a:t>
            </a:r>
          </a:p>
          <a:p>
            <a:pPr algn="l"/>
            <a:r>
              <a:rPr lang="en-US" b="0" i="0" baseline="30000" dirty="0">
                <a:solidFill>
                  <a:srgbClr val="212529"/>
                </a:solidFill>
                <a:effectLst/>
                <a:highlight>
                  <a:srgbClr val="FFFFFF"/>
                </a:highlight>
                <a:latin typeface="-apple-system"/>
              </a:rPr>
              <a:t>59 </a:t>
            </a:r>
            <a:r>
              <a:rPr lang="en-US" b="0" i="0" dirty="0">
                <a:solidFill>
                  <a:srgbClr val="212529"/>
                </a:solidFill>
                <a:effectLst/>
                <a:highlight>
                  <a:srgbClr val="FFFFFF"/>
                </a:highlight>
                <a:latin typeface="-apple-system"/>
              </a:rPr>
              <a:t>Abu-Shahwan I, Chowdary K. Ketamine is effective in decreasing the incidence of emergence agitation in children undergoing dental repair under sevoflurane general anesthesia. Paediatr Anaesth. 2007;17(9):846-50.</a:t>
            </a:r>
          </a:p>
          <a:p>
            <a:pPr algn="l"/>
            <a:r>
              <a:rPr lang="en-US" b="0" i="0" baseline="30000" dirty="0">
                <a:solidFill>
                  <a:srgbClr val="212529"/>
                </a:solidFill>
                <a:effectLst/>
                <a:highlight>
                  <a:srgbClr val="FFFFFF"/>
                </a:highlight>
                <a:latin typeface="-apple-system"/>
              </a:rPr>
              <a:t>60 </a:t>
            </a:r>
            <a:r>
              <a:rPr lang="en-US" b="0" i="0" dirty="0">
                <a:solidFill>
                  <a:srgbClr val="212529"/>
                </a:solidFill>
                <a:effectLst/>
                <a:highlight>
                  <a:srgbClr val="FFFFFF"/>
                </a:highlight>
                <a:latin typeface="-apple-system"/>
              </a:rPr>
              <a:t>Somaini M, Sahillioglu E, Marzorati C, Lovisari F, Engelhardt T, Ingelmo PM. Emergence delirium, pain or both? A challenge for clinicians. Paediatr Anaesth. 2015;25(5):524-9.</a:t>
            </a:r>
          </a:p>
          <a:p>
            <a:pPr algn="l"/>
            <a:r>
              <a:rPr lang="en-US" b="0" i="0" baseline="30000" dirty="0">
                <a:solidFill>
                  <a:srgbClr val="212529"/>
                </a:solidFill>
                <a:effectLst/>
                <a:highlight>
                  <a:srgbClr val="FFFFFF"/>
                </a:highlight>
                <a:latin typeface="-apple-system"/>
              </a:rPr>
              <a:t>61 </a:t>
            </a:r>
            <a:r>
              <a:rPr lang="en-US" b="0" i="0" dirty="0">
                <a:solidFill>
                  <a:srgbClr val="212529"/>
                </a:solidFill>
                <a:effectLst/>
                <a:highlight>
                  <a:srgbClr val="FFFFFF"/>
                </a:highlight>
                <a:latin typeface="-apple-system"/>
              </a:rPr>
              <a:t>Kulkarni CS. A Clinical Evaluation of the Effects of Administration of Midazolam on Ketamine- Induced Emergence Phenomenon. J Clin of Diagn Res.2011; 5(2):320-323.</a:t>
            </a:r>
          </a:p>
          <a:p>
            <a:pPr algn="l"/>
            <a:r>
              <a:rPr lang="en-US" b="0" i="0" baseline="30000" dirty="0">
                <a:solidFill>
                  <a:srgbClr val="212529"/>
                </a:solidFill>
                <a:effectLst/>
                <a:highlight>
                  <a:srgbClr val="FFFFFF"/>
                </a:highlight>
                <a:latin typeface="-apple-system"/>
              </a:rPr>
              <a:t>62 </a:t>
            </a:r>
            <a:r>
              <a:rPr lang="en-US" b="0" i="0" dirty="0">
                <a:solidFill>
                  <a:srgbClr val="212529"/>
                </a:solidFill>
                <a:effectLst/>
                <a:highlight>
                  <a:srgbClr val="FFFFFF"/>
                </a:highlight>
                <a:latin typeface="-apple-system"/>
              </a:rPr>
              <a:t>Tactical Combat Casualty Care Guidelines, 15 December 2021 paragraph 10.b,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63 </a:t>
            </a:r>
            <a:r>
              <a:rPr lang="en-US" b="0" i="0" dirty="0">
                <a:solidFill>
                  <a:srgbClr val="212529"/>
                </a:solidFill>
                <a:effectLst/>
                <a:highlight>
                  <a:srgbClr val="FFFFFF"/>
                </a:highlight>
                <a:latin typeface="-apple-system"/>
              </a:rPr>
              <a:t>Tactical Combat Casualty Care Guidelines, 15 December 2021 paragraph 10.b,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64 </a:t>
            </a:r>
            <a:r>
              <a:rPr lang="en-US" b="0" i="0" dirty="0">
                <a:solidFill>
                  <a:srgbClr val="212529"/>
                </a:solidFill>
                <a:effectLst/>
                <a:highlight>
                  <a:srgbClr val="FFFFFF"/>
                </a:highlight>
                <a:latin typeface="-apple-system"/>
              </a:rPr>
              <a:t>Clattenburg EJ, Hailozian C, Haro D, Yoo T, Flores S, Louie D, et al. Slow Infusion of Low-dose Ketamine Reduces Bothersome Side Effects Compared to Intravenous Push: A Double-blind, Double-dummy, Randomized Controlled Trial. Acad Emerg Med. 2018;25(9): 1048-52.</a:t>
            </a:r>
          </a:p>
          <a:p>
            <a:pPr algn="l"/>
            <a:r>
              <a:rPr lang="en-US" b="0" i="0" baseline="30000" dirty="0">
                <a:solidFill>
                  <a:srgbClr val="212529"/>
                </a:solidFill>
                <a:effectLst/>
                <a:highlight>
                  <a:srgbClr val="FFFFFF"/>
                </a:highlight>
                <a:latin typeface="-apple-system"/>
              </a:rPr>
              <a:t>65 </a:t>
            </a:r>
            <a:r>
              <a:rPr lang="en-US" b="0" i="0" dirty="0">
                <a:solidFill>
                  <a:srgbClr val="212529"/>
                </a:solidFill>
                <a:effectLst/>
                <a:highlight>
                  <a:srgbClr val="FFFFFF"/>
                </a:highlight>
                <a:latin typeface="-apple-system"/>
              </a:rPr>
              <a:t>Motov S, Drapkin J, Likourezos A, Doros J, Monfort R, Marshall J. Sub-dissociative dose ketamine administration for managing pain in the emergency department. World J Emerg Med. 2018;9(4): 249-55.</a:t>
            </a:r>
          </a:p>
          <a:p>
            <a:pPr algn="l"/>
            <a:r>
              <a:rPr lang="en-US" b="0" i="0" baseline="30000" dirty="0">
                <a:solidFill>
                  <a:srgbClr val="212529"/>
                </a:solidFill>
                <a:effectLst/>
                <a:highlight>
                  <a:srgbClr val="FFFFFF"/>
                </a:highlight>
                <a:latin typeface="-apple-system"/>
              </a:rPr>
              <a:t>66 </a:t>
            </a:r>
            <a:r>
              <a:rPr lang="en-US" b="0" i="0" dirty="0">
                <a:solidFill>
                  <a:srgbClr val="212529"/>
                </a:solidFill>
                <a:effectLst/>
                <a:highlight>
                  <a:srgbClr val="FFFFFF"/>
                </a:highlight>
                <a:latin typeface="-apple-system"/>
              </a:rPr>
              <a:t>Kung J, et al. Ketamine: A Review of an Established Yet Often Underappreciated Medication. Anesthesia Patient Safety Foundation Newsletter. 2020; Vol 35 (2): 64-66.</a:t>
            </a:r>
          </a:p>
          <a:p>
            <a:pPr algn="l"/>
            <a:r>
              <a:rPr lang="en-US" b="0" i="0" baseline="30000" dirty="0">
                <a:solidFill>
                  <a:srgbClr val="212529"/>
                </a:solidFill>
                <a:effectLst/>
                <a:highlight>
                  <a:srgbClr val="FFFFFF"/>
                </a:highlight>
                <a:latin typeface="-apple-system"/>
              </a:rPr>
              <a:t>67 </a:t>
            </a:r>
            <a:r>
              <a:rPr lang="en-US" b="0" i="0" dirty="0">
                <a:solidFill>
                  <a:srgbClr val="212529"/>
                </a:solidFill>
                <a:effectLst/>
                <a:highlight>
                  <a:srgbClr val="FFFFFF"/>
                </a:highlight>
                <a:latin typeface="-apple-system"/>
              </a:rPr>
              <a:t>Tactical Combat Casualty Care Guidelines, 15 December 2021 paragraph 10.b,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68 </a:t>
            </a:r>
            <a:r>
              <a:rPr lang="en-US" b="0" i="0" dirty="0">
                <a:solidFill>
                  <a:srgbClr val="212529"/>
                </a:solidFill>
                <a:effectLst/>
                <a:highlight>
                  <a:srgbClr val="FFFFFF"/>
                </a:highlight>
                <a:latin typeface="-apple-system"/>
              </a:rPr>
              <a:t>Gaydos SJ, Kelley AM, Grandizio CM, Athy JR, Walters PL. Comparison of the effects of ketamine and morphine on performance of representative military tasks. J Emerg Med. 2015;48(3): 313-24.</a:t>
            </a:r>
          </a:p>
          <a:p>
            <a:pPr algn="l"/>
            <a:r>
              <a:rPr lang="en-US" b="0" i="0" baseline="30000" dirty="0">
                <a:solidFill>
                  <a:srgbClr val="212529"/>
                </a:solidFill>
                <a:effectLst/>
                <a:highlight>
                  <a:srgbClr val="FFFFFF"/>
                </a:highlight>
                <a:latin typeface="-apple-system"/>
              </a:rPr>
              <a:t>69 </a:t>
            </a:r>
            <a:r>
              <a:rPr lang="en-US" b="0" i="0" dirty="0">
                <a:solidFill>
                  <a:srgbClr val="212529"/>
                </a:solidFill>
                <a:effectLst/>
                <a:highlight>
                  <a:srgbClr val="FFFFFF"/>
                </a:highlight>
                <a:latin typeface="-apple-system"/>
              </a:rPr>
              <a:t>Wermeling DP. Review of naloxone safety for opioid overdose: practical considerations for new technology and expanded public access. Ther Adv Drug Saf. 2015;6(1):20-31.</a:t>
            </a:r>
          </a:p>
          <a:p>
            <a:pPr algn="l"/>
            <a:r>
              <a:rPr lang="en-US" b="0" i="0" baseline="30000" dirty="0">
                <a:solidFill>
                  <a:srgbClr val="212529"/>
                </a:solidFill>
                <a:effectLst/>
                <a:highlight>
                  <a:srgbClr val="FFFFFF"/>
                </a:highlight>
                <a:latin typeface="-apple-system"/>
              </a:rPr>
              <a:t>70 </a:t>
            </a:r>
            <a:r>
              <a:rPr lang="en-US" b="0" i="0" dirty="0">
                <a:solidFill>
                  <a:srgbClr val="212529"/>
                </a:solidFill>
                <a:effectLst/>
                <a:highlight>
                  <a:srgbClr val="FFFFFF"/>
                </a:highlight>
                <a:latin typeface="-apple-system"/>
              </a:rPr>
              <a:t>Jordan MR, Morrisonponce D. Naloxone. [Updated 2021 Jul 13]. In: StatPearls [Internet]. Treasure Island (FL): StatPearls Publishing; 2021 Jan-. Available from: </a:t>
            </a:r>
            <a:r>
              <a:rPr lang="en-US" b="0" i="0" u="none" strike="noStrike" dirty="0">
                <a:solidFill>
                  <a:srgbClr val="007BFF"/>
                </a:solidFill>
                <a:effectLst/>
                <a:highlight>
                  <a:srgbClr val="FFFFFF"/>
                </a:highlight>
                <a:latin typeface="-apple-system"/>
                <a:hlinkClick r:id="rId5"/>
              </a:rPr>
              <a:t>https://www.ncbi.nlm.nih.gov/books/NBK441910/</a:t>
            </a:r>
            <a:r>
              <a:rPr lang="en-US" b="0" i="0" dirty="0">
                <a:solidFill>
                  <a:srgbClr val="212529"/>
                </a:solidFill>
                <a:effectLst/>
                <a:highlight>
                  <a:srgbClr val="FFFFFF"/>
                </a:highlight>
                <a:latin typeface="-apple-system"/>
              </a:rPr>
              <a:t>, accessed 7 Nov 21.</a:t>
            </a:r>
          </a:p>
          <a:p>
            <a:pPr algn="l"/>
            <a:r>
              <a:rPr lang="en-US" b="0" i="0" baseline="30000" dirty="0">
                <a:solidFill>
                  <a:srgbClr val="212529"/>
                </a:solidFill>
                <a:effectLst/>
                <a:highlight>
                  <a:srgbClr val="FFFFFF"/>
                </a:highlight>
                <a:latin typeface="-apple-system"/>
              </a:rPr>
              <a:t>71 </a:t>
            </a:r>
            <a:r>
              <a:rPr lang="en-US" b="0" i="0" dirty="0">
                <a:solidFill>
                  <a:srgbClr val="212529"/>
                </a:solidFill>
                <a:effectLst/>
                <a:highlight>
                  <a:srgbClr val="FFFFFF"/>
                </a:highlight>
                <a:latin typeface="-apple-system"/>
              </a:rPr>
              <a:t>FDA Advisory Committee. Naloxone for Treatment of Opioid Overdose. </a:t>
            </a:r>
            <a:r>
              <a:rPr lang="en-US" b="0" i="0" u="none" strike="noStrike" dirty="0">
                <a:solidFill>
                  <a:srgbClr val="007BFF"/>
                </a:solidFill>
                <a:effectLst/>
                <a:highlight>
                  <a:srgbClr val="FFFFFF"/>
                </a:highlight>
                <a:latin typeface="-apple-system"/>
                <a:hlinkClick r:id="rId6"/>
              </a:rPr>
              <a:t>https://www.fda.gov/media/100429/download#:~:text=Naloxone%20is%20absorbed%20not%20only,is%20within%201%2D2%20minutes</a:t>
            </a:r>
            <a:r>
              <a:rPr lang="en-US" b="0" i="0" dirty="0">
                <a:solidFill>
                  <a:srgbClr val="212529"/>
                </a:solidFill>
                <a:effectLst/>
                <a:highlight>
                  <a:srgbClr val="FFFFFF"/>
                </a:highlight>
                <a:latin typeface="-apple-system"/>
              </a:rPr>
              <a:t>, accessed 7 Nov 21.</a:t>
            </a:r>
          </a:p>
          <a:p>
            <a:pPr algn="l"/>
            <a:r>
              <a:rPr lang="en-US" b="0" i="0" baseline="30000" dirty="0">
                <a:solidFill>
                  <a:srgbClr val="212529"/>
                </a:solidFill>
                <a:effectLst/>
                <a:highlight>
                  <a:srgbClr val="FFFFFF"/>
                </a:highlight>
                <a:latin typeface="-apple-system"/>
              </a:rPr>
              <a:t>72 </a:t>
            </a:r>
            <a:r>
              <a:rPr lang="en-US" b="0" i="0" dirty="0">
                <a:solidFill>
                  <a:srgbClr val="212529"/>
                </a:solidFill>
                <a:effectLst/>
                <a:highlight>
                  <a:srgbClr val="FFFFFF"/>
                </a:highlight>
                <a:latin typeface="-apple-system"/>
              </a:rPr>
              <a:t>Sacco, Alden York MPH; LaMonda, Chris MPH; O'Keefe, Michael; Wolfson, Daniel MD; and Trabulsy, Mario MD, "Naloxone Administration Route in Opioid Overdose: A Review of Vermont EMS Data" (2017). Master of Public Health Culminating Projects. 8. </a:t>
            </a:r>
            <a:r>
              <a:rPr lang="en-US" b="0" i="0" u="none" strike="noStrike" dirty="0">
                <a:solidFill>
                  <a:srgbClr val="007BFF"/>
                </a:solidFill>
                <a:effectLst/>
                <a:highlight>
                  <a:srgbClr val="FFFFFF"/>
                </a:highlight>
                <a:latin typeface="-apple-system"/>
                <a:hlinkClick r:id="rId7"/>
              </a:rPr>
              <a:t>https://scholarworks.uvm.edu/mphcp/8</a:t>
            </a:r>
            <a:r>
              <a:rPr lang="en-US" b="0" i="0" dirty="0">
                <a:solidFill>
                  <a:srgbClr val="212529"/>
                </a:solidFill>
                <a:effectLst/>
                <a:highlight>
                  <a:srgbClr val="FFFFFF"/>
                </a:highlight>
                <a:latin typeface="-apple-system"/>
              </a:rPr>
              <a:t>.</a:t>
            </a:r>
          </a:p>
          <a:p>
            <a:pPr algn="l"/>
            <a:r>
              <a:rPr lang="en-US" b="0" i="0" baseline="30000" dirty="0">
                <a:solidFill>
                  <a:srgbClr val="212529"/>
                </a:solidFill>
                <a:effectLst/>
                <a:highlight>
                  <a:srgbClr val="FFFFFF"/>
                </a:highlight>
                <a:latin typeface="-apple-system"/>
              </a:rPr>
              <a:t>73 </a:t>
            </a:r>
            <a:r>
              <a:rPr lang="en-US" b="0" i="0" dirty="0">
                <a:solidFill>
                  <a:srgbClr val="212529"/>
                </a:solidFill>
                <a:effectLst/>
                <a:highlight>
                  <a:srgbClr val="FFFFFF"/>
                </a:highlight>
                <a:latin typeface="-apple-system"/>
              </a:rPr>
              <a:t>Tactical Combat Casualty Care Guidelines, 5 November 2020 paragraph 10.c,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Nov 21.</a:t>
            </a:r>
          </a:p>
          <a:p>
            <a:pPr algn="l"/>
            <a:r>
              <a:rPr lang="en-US" b="0" i="0" baseline="30000" dirty="0">
                <a:solidFill>
                  <a:srgbClr val="212529"/>
                </a:solidFill>
                <a:effectLst/>
                <a:highlight>
                  <a:srgbClr val="FFFFFF"/>
                </a:highlight>
                <a:latin typeface="-apple-system"/>
              </a:rPr>
              <a:t>74 </a:t>
            </a:r>
            <a:r>
              <a:rPr lang="en-US" b="0" i="0" dirty="0">
                <a:solidFill>
                  <a:srgbClr val="212529"/>
                </a:solidFill>
                <a:effectLst/>
                <a:highlight>
                  <a:srgbClr val="FFFFFF"/>
                </a:highlight>
                <a:latin typeface="-apple-system"/>
              </a:rPr>
              <a:t>Prescriber’s Digital Reference. Naloxone – Drug Summary. </a:t>
            </a:r>
            <a:r>
              <a:rPr lang="en-US" b="0" i="0" u="none" strike="noStrike" dirty="0">
                <a:solidFill>
                  <a:srgbClr val="007BFF"/>
                </a:solidFill>
                <a:effectLst/>
                <a:highlight>
                  <a:srgbClr val="FFFFFF"/>
                </a:highlight>
                <a:latin typeface="-apple-system"/>
                <a:hlinkClick r:id="rId8"/>
              </a:rPr>
              <a:t>https://www.pdr.net/drug-summary/Naloxone-Hydrochloride-Injection--0-4-mg-mL--naloxone-hydrochloride-777</a:t>
            </a:r>
            <a:r>
              <a:rPr lang="en-US" b="0" i="0" dirty="0">
                <a:solidFill>
                  <a:srgbClr val="212529"/>
                </a:solidFill>
                <a:effectLst/>
                <a:highlight>
                  <a:srgbClr val="FFFFFF"/>
                </a:highlight>
                <a:latin typeface="-apple-system"/>
              </a:rPr>
              <a:t>, last accessed 7 Nov 21.</a:t>
            </a:r>
          </a:p>
          <a:p>
            <a:pPr algn="l"/>
            <a:r>
              <a:rPr lang="en-US" b="0" i="0" baseline="30000" dirty="0">
                <a:solidFill>
                  <a:srgbClr val="212529"/>
                </a:solidFill>
                <a:effectLst/>
                <a:highlight>
                  <a:srgbClr val="FFFFFF"/>
                </a:highlight>
                <a:latin typeface="-apple-system"/>
              </a:rPr>
              <a:t>75 </a:t>
            </a:r>
            <a:r>
              <a:rPr lang="en-US" b="0" i="0" dirty="0">
                <a:solidFill>
                  <a:srgbClr val="212529"/>
                </a:solidFill>
                <a:effectLst/>
                <a:highlight>
                  <a:srgbClr val="FFFFFF"/>
                </a:highlight>
                <a:latin typeface="-apple-system"/>
              </a:rPr>
              <a:t>Bailey AM, Baum RA, Horn K, Lewis T, Morizio K, Schultz A, Weant K, Justice SN. Review of Intranasally Administered Medications for Use in the Emergency Department. J Emerg Med. 2017 Jul;53(1): 38-48.</a:t>
            </a:r>
          </a:p>
          <a:p>
            <a:pPr algn="l"/>
            <a:r>
              <a:rPr lang="en-US" b="0" i="0" baseline="30000" dirty="0">
                <a:solidFill>
                  <a:srgbClr val="212529"/>
                </a:solidFill>
                <a:effectLst/>
                <a:highlight>
                  <a:srgbClr val="FFFFFF"/>
                </a:highlight>
                <a:latin typeface="-apple-system"/>
              </a:rPr>
              <a:t>76 </a:t>
            </a:r>
            <a:r>
              <a:rPr lang="en-US" b="0" i="0" dirty="0">
                <a:solidFill>
                  <a:srgbClr val="212529"/>
                </a:solidFill>
                <a:effectLst/>
                <a:highlight>
                  <a:srgbClr val="FFFFFF"/>
                </a:highlight>
                <a:latin typeface="-apple-system"/>
              </a:rPr>
              <a:t>Tucker C, Tucker L, Brown K. The Intranasal Route as an Alternative Method of Medication Administration. Crit Care Nurse. 2018 Oct;38(5):26-31.</a:t>
            </a:r>
          </a:p>
          <a:p>
            <a:pPr algn="l"/>
            <a:r>
              <a:rPr lang="en-US" b="0" i="0" baseline="30000" dirty="0">
                <a:solidFill>
                  <a:srgbClr val="212529"/>
                </a:solidFill>
                <a:effectLst/>
                <a:highlight>
                  <a:srgbClr val="FFFFFF"/>
                </a:highlight>
                <a:latin typeface="-apple-system"/>
              </a:rPr>
              <a:t>77 </a:t>
            </a:r>
            <a:r>
              <a:rPr lang="en-US" b="0" i="0" dirty="0">
                <a:solidFill>
                  <a:srgbClr val="212529"/>
                </a:solidFill>
                <a:effectLst/>
                <a:highlight>
                  <a:srgbClr val="FFFFFF"/>
                </a:highlight>
                <a:latin typeface="-apple-system"/>
              </a:rPr>
              <a:t>Vijayaraghavan R. Autoinjector device for rapid administration of drugs and antidotes in emergency situations and in mass casualty management. J Int Med Res. 2020;48 (5).</a:t>
            </a:r>
          </a:p>
          <a:p>
            <a:pPr algn="l"/>
            <a:r>
              <a:rPr lang="en-US" b="0" i="0" baseline="30000" dirty="0">
                <a:solidFill>
                  <a:srgbClr val="212529"/>
                </a:solidFill>
                <a:effectLst/>
                <a:highlight>
                  <a:srgbClr val="FFFFFF"/>
                </a:highlight>
                <a:latin typeface="-apple-system"/>
              </a:rPr>
              <a:t>78 </a:t>
            </a:r>
            <a:r>
              <a:rPr lang="en-US" b="0" i="0" dirty="0">
                <a:solidFill>
                  <a:srgbClr val="212529"/>
                </a:solidFill>
                <a:effectLst/>
                <a:highlight>
                  <a:srgbClr val="FFFFFF"/>
                </a:highlight>
                <a:latin typeface="-apple-system"/>
              </a:rPr>
              <a:t>Barends CRM, Absalom AR, Struys M. Drug selection for ambulatory procedural sedation. Curr Opin Anaesthesiol. 2018;31(6): 673-8.</a:t>
            </a:r>
          </a:p>
          <a:p>
            <a:pPr algn="l"/>
            <a:r>
              <a:rPr lang="en-US" b="0" i="0" baseline="30000" dirty="0">
                <a:solidFill>
                  <a:srgbClr val="212529"/>
                </a:solidFill>
                <a:effectLst/>
                <a:highlight>
                  <a:srgbClr val="FFFFFF"/>
                </a:highlight>
                <a:latin typeface="-apple-system"/>
              </a:rPr>
              <a:t>79 </a:t>
            </a:r>
            <a:r>
              <a:rPr lang="en-US" b="0" i="0" dirty="0">
                <a:solidFill>
                  <a:srgbClr val="212529"/>
                </a:solidFill>
                <a:effectLst/>
                <a:highlight>
                  <a:srgbClr val="FFFFFF"/>
                </a:highlight>
                <a:latin typeface="-apple-system"/>
              </a:rPr>
              <a:t>Continuum of Depth of Sedation: Definition of General Anesthesia and Levels of Sedation/Analgesia. American Society of Anesthesiologists. 2019. Available from: </a:t>
            </a:r>
            <a:r>
              <a:rPr lang="en-US" b="0" i="0" u="none" strike="noStrike" dirty="0">
                <a:solidFill>
                  <a:srgbClr val="007BFF"/>
                </a:solidFill>
                <a:effectLst/>
                <a:highlight>
                  <a:srgbClr val="FFFFFF"/>
                </a:highlight>
                <a:latin typeface="-apple-system"/>
                <a:hlinkClick r:id="rId9"/>
              </a:rPr>
              <a:t>https://www.asahq.org/standards-and-guidelines/continuum-of-depth-of-sedation-definition-of-general-anesthesia-and-levels-of-sedationanalgesia</a:t>
            </a:r>
            <a:r>
              <a:rPr lang="en-US" b="0" i="0" dirty="0">
                <a:solidFill>
                  <a:srgbClr val="212529"/>
                </a:solidFill>
                <a:effectLst/>
                <a:highlight>
                  <a:srgbClr val="FFFFFF"/>
                </a:highlight>
                <a:latin typeface="-apple-system"/>
              </a:rPr>
              <a:t>, accessed 7 Nov 21.</a:t>
            </a:r>
          </a:p>
          <a:p>
            <a:pPr algn="l"/>
            <a:r>
              <a:rPr lang="en-US" b="0" i="0" baseline="30000" dirty="0">
                <a:solidFill>
                  <a:srgbClr val="212529"/>
                </a:solidFill>
                <a:effectLst/>
                <a:highlight>
                  <a:srgbClr val="FFFFFF"/>
                </a:highlight>
                <a:latin typeface="-apple-system"/>
              </a:rPr>
              <a:t>80 </a:t>
            </a:r>
            <a:r>
              <a:rPr lang="en-US" b="0" i="0" dirty="0">
                <a:solidFill>
                  <a:srgbClr val="212529"/>
                </a:solidFill>
                <a:effectLst/>
                <a:highlight>
                  <a:srgbClr val="FFFFFF"/>
                </a:highlight>
                <a:latin typeface="-apple-system"/>
              </a:rPr>
              <a:t>Fisher A. TCCC Proposed Change 20-XX; Analgesia and Sedation for Tactical Combat Casualty Care. Preprint publication accessed 7 Nov 21.</a:t>
            </a:r>
          </a:p>
          <a:p>
            <a:pPr algn="l"/>
            <a:r>
              <a:rPr lang="en-US" b="0" i="0" baseline="30000" dirty="0">
                <a:solidFill>
                  <a:srgbClr val="212529"/>
                </a:solidFill>
                <a:effectLst/>
                <a:highlight>
                  <a:srgbClr val="FFFFFF"/>
                </a:highlight>
                <a:latin typeface="-apple-system"/>
              </a:rPr>
              <a:t>81 </a:t>
            </a:r>
            <a:r>
              <a:rPr lang="en-US" b="0" i="0" dirty="0">
                <a:solidFill>
                  <a:srgbClr val="212529"/>
                </a:solidFill>
                <a:effectLst/>
                <a:highlight>
                  <a:srgbClr val="FFFFFF"/>
                </a:highlight>
                <a:latin typeface="-apple-system"/>
              </a:rPr>
              <a:t>Tactical Combat Casualty Care Guidelines, 15 December 2021 paragraph 10.b, </a:t>
            </a:r>
            <a:r>
              <a:rPr lang="en-US" b="0" i="0" u="none" strike="noStrike" dirty="0">
                <a:solidFill>
                  <a:srgbClr val="007BFF"/>
                </a:solidFill>
                <a:effectLst/>
                <a:highlight>
                  <a:srgbClr val="FFFFFF"/>
                </a:highlight>
                <a:latin typeface="-apple-system"/>
                <a:hlinkClick r:id="rId3"/>
              </a:rPr>
              <a:t>https://deployedmedicine.com/market/31/content/40</a:t>
            </a:r>
            <a:r>
              <a:rPr lang="en-US" b="0" i="0" dirty="0">
                <a:solidFill>
                  <a:srgbClr val="212529"/>
                </a:solidFill>
                <a:effectLst/>
                <a:highlight>
                  <a:srgbClr val="FFFFFF"/>
                </a:highlight>
                <a:latin typeface="-apple-system"/>
              </a:rPr>
              <a:t>, accessed 7 Jan 22.</a:t>
            </a:r>
          </a:p>
          <a:p>
            <a:pPr algn="l"/>
            <a:r>
              <a:rPr lang="en-US" b="0" i="0" baseline="30000" dirty="0">
                <a:solidFill>
                  <a:srgbClr val="212529"/>
                </a:solidFill>
                <a:effectLst/>
                <a:highlight>
                  <a:srgbClr val="FFFFFF"/>
                </a:highlight>
                <a:latin typeface="-apple-system"/>
              </a:rPr>
              <a:t>82 </a:t>
            </a:r>
            <a:r>
              <a:rPr lang="en-US" b="0" i="0" dirty="0">
                <a:solidFill>
                  <a:srgbClr val="212529"/>
                </a:solidFill>
                <a:effectLst/>
                <a:highlight>
                  <a:srgbClr val="FFFFFF"/>
                </a:highlight>
                <a:latin typeface="-apple-system"/>
              </a:rPr>
              <a:t>Pamplin J, et al. Joint Trauma System. Analgesia and Sedation Management during Prolonged Field Care Clinical Practice Guideline. CPG ID:61, 11 May 2017. Accessed 7 Nov 21 at </a:t>
            </a:r>
            <a:r>
              <a:rPr lang="en-US" b="0" i="0" u="none" strike="noStrike" dirty="0">
                <a:solidFill>
                  <a:srgbClr val="007BFF"/>
                </a:solidFill>
                <a:effectLst/>
                <a:highlight>
                  <a:srgbClr val="FFFFFF"/>
                </a:highlight>
                <a:latin typeface="-apple-system"/>
                <a:hlinkClick r:id="rId10"/>
              </a:rPr>
              <a:t>https://jts.amedd.army.mil/assets/docs/cpgs/Analgesia_and_Sedation_Management_during_Prolonged_Field_Care_11_May_2017_ID61.pdf</a:t>
            </a:r>
            <a:r>
              <a:rPr lang="en-US" b="0" i="0" dirty="0">
                <a:solidFill>
                  <a:srgbClr val="212529"/>
                </a:solidFill>
                <a:effectLst/>
                <a:highlight>
                  <a:srgbClr val="FFFFFF"/>
                </a:highlight>
                <a:latin typeface="-apple-system"/>
              </a:rPr>
              <a:t>.</a:t>
            </a:r>
          </a:p>
          <a:p>
            <a:pPr algn="l"/>
            <a:r>
              <a:rPr lang="en-US" b="0" i="0" baseline="30000" dirty="0">
                <a:solidFill>
                  <a:srgbClr val="212529"/>
                </a:solidFill>
                <a:effectLst/>
                <a:highlight>
                  <a:srgbClr val="FFFFFF"/>
                </a:highlight>
                <a:latin typeface="-apple-system"/>
              </a:rPr>
              <a:t>83 </a:t>
            </a:r>
            <a:r>
              <a:rPr lang="en-US" b="0" i="0" dirty="0">
                <a:solidFill>
                  <a:srgbClr val="212529"/>
                </a:solidFill>
                <a:effectLst/>
                <a:highlight>
                  <a:srgbClr val="FFFFFF"/>
                </a:highlight>
                <a:latin typeface="-apple-system"/>
              </a:rPr>
              <a:t>Sener S, Eken C, Schultz CH, Serinken M, Ozsarac M. Ketamine with and without midazolam for emergency department sedation in adults: a randomized controlled trial. Ann Emerg Med. 011;57(2): 109-14 e2.</a:t>
            </a:r>
          </a:p>
          <a:p>
            <a:pPr algn="l"/>
            <a:r>
              <a:rPr lang="en-US" b="0" i="0" baseline="30000" dirty="0">
                <a:solidFill>
                  <a:srgbClr val="212529"/>
                </a:solidFill>
                <a:effectLst/>
                <a:highlight>
                  <a:srgbClr val="FFFFFF"/>
                </a:highlight>
                <a:latin typeface="-apple-system"/>
              </a:rPr>
              <a:t>84 </a:t>
            </a:r>
            <a:r>
              <a:rPr lang="en-US" b="0" i="0" dirty="0">
                <a:solidFill>
                  <a:srgbClr val="212529"/>
                </a:solidFill>
                <a:effectLst/>
                <a:highlight>
                  <a:srgbClr val="FFFFFF"/>
                </a:highlight>
                <a:latin typeface="-apple-system"/>
              </a:rPr>
              <a:t>Abu-Shahwan I, Chowdary K. Ketamine is effective in decreasing the incidence of emergence agitation in children undergoing dental repair under sevoflurane general anesthesia. Paediatr Anaesth. 2007;17(9):846-50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85 </a:t>
            </a:r>
            <a:r>
              <a:rPr lang="en-US" b="0" i="0" dirty="0">
                <a:solidFill>
                  <a:srgbClr val="212529"/>
                </a:solidFill>
                <a:effectLst/>
                <a:highlight>
                  <a:srgbClr val="FFFFFF"/>
                </a:highlight>
                <a:latin typeface="-apple-system"/>
              </a:rPr>
              <a:t>Ahern TL, Herring AA, Anderson ES, Madia VA, Fahimi J, Frazee BW. The first 500: initial experience with widespread use of low-dose ketamine for acute pain management in the ED. Am J Emerg Med. 2015;33(2): 197-201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86 </a:t>
            </a:r>
            <a:r>
              <a:rPr lang="en-US" b="0" i="0" dirty="0">
                <a:solidFill>
                  <a:srgbClr val="212529"/>
                </a:solidFill>
                <a:effectLst/>
                <a:highlight>
                  <a:srgbClr val="FFFFFF"/>
                </a:highlight>
                <a:latin typeface="-apple-system"/>
              </a:rPr>
              <a:t>Alonso-Serra H, Wesley K, National Association of EMS Physicians Standards and Clinic Practices Committee. Prehospital pain management. Prehosp Emerg Care. 2003;7: 482–488  </a:t>
            </a:r>
            <a:r>
              <a:rPr lang="en-US" b="1" i="0" dirty="0">
                <a:solidFill>
                  <a:srgbClr val="212529"/>
                </a:solidFill>
                <a:effectLst/>
                <a:highlight>
                  <a:srgbClr val="FFFFFF"/>
                </a:highlight>
                <a:latin typeface="-apple-system"/>
              </a:rPr>
              <a:t>C-EO</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87 </a:t>
            </a:r>
            <a:r>
              <a:rPr lang="en-US" b="0" i="0" dirty="0">
                <a:solidFill>
                  <a:srgbClr val="212529"/>
                </a:solidFill>
                <a:effectLst/>
                <a:highlight>
                  <a:srgbClr val="FFFFFF"/>
                </a:highlight>
                <a:latin typeface="-apple-system"/>
              </a:rPr>
              <a:t>Aroke EN, Crawford SL, Dungan JR. Pharmacogenetics of Ketamine-Induced Emergence Phenomena: A Pilot Study. Nurs Res. 2017;66(2): 105-114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88 </a:t>
            </a:r>
            <a:r>
              <a:rPr lang="en-US" b="0" i="0" dirty="0">
                <a:solidFill>
                  <a:srgbClr val="212529"/>
                </a:solidFill>
                <a:effectLst/>
                <a:highlight>
                  <a:srgbClr val="FFFFFF"/>
                </a:highlight>
                <a:latin typeface="-apple-system"/>
              </a:rPr>
              <a:t>Aronoff G, Brennan M, Pritchard D, Ginsberg B. Evidence-based oral transmucosal citrate (OTFC) dosing guidelines. Pain Med. 2005;6: 305–314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89 </a:t>
            </a:r>
            <a:r>
              <a:rPr lang="en-US" b="0" i="0" dirty="0">
                <a:solidFill>
                  <a:srgbClr val="212529"/>
                </a:solidFill>
                <a:effectLst/>
                <a:highlight>
                  <a:srgbClr val="FFFFFF"/>
                </a:highlight>
                <a:latin typeface="-apple-system"/>
              </a:rPr>
              <a:t>Bailey AM, Baum RA, Horn K, Lewis T, Morizio K, Schultz A, Weant K, Justice SN. Review of Intranasally Administered Medications for Use in the Emergency Department. J Emerg Med. 2017 Jul;53(1): 38-48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90 </a:t>
            </a:r>
            <a:r>
              <a:rPr lang="en-US" b="0" i="0" dirty="0">
                <a:solidFill>
                  <a:srgbClr val="212529"/>
                </a:solidFill>
                <a:effectLst/>
                <a:highlight>
                  <a:srgbClr val="FFFFFF"/>
                </a:highlight>
                <a:latin typeface="-apple-system"/>
              </a:rPr>
              <a:t>Bandyopadhyay S. An 8,000-year History of Use and Abuse of Opium and Opioids, Neurology. April 9, 2019; 92 (15 Supplement), p 4-55 </a:t>
            </a:r>
          </a:p>
          <a:p>
            <a:pPr algn="l"/>
            <a:r>
              <a:rPr lang="en-US" b="0" i="0" baseline="30000" dirty="0">
                <a:solidFill>
                  <a:srgbClr val="212529"/>
                </a:solidFill>
                <a:effectLst/>
                <a:highlight>
                  <a:srgbClr val="FFFFFF"/>
                </a:highlight>
                <a:latin typeface="-apple-system"/>
              </a:rPr>
              <a:t>91 </a:t>
            </a:r>
            <a:r>
              <a:rPr lang="en-US" b="0" i="0" dirty="0">
                <a:solidFill>
                  <a:srgbClr val="212529"/>
                </a:solidFill>
                <a:effectLst/>
                <a:highlight>
                  <a:srgbClr val="FFFFFF"/>
                </a:highlight>
                <a:latin typeface="-apple-system"/>
              </a:rPr>
              <a:t>Barends CRM, Absalom AR, Struys M. Drug selection for ambulatory procedural sedation. Curr Opin Anaesthesiol. 2018;31(6): 673-8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92 </a:t>
            </a:r>
            <a:r>
              <a:rPr lang="en-US" b="0" i="0" dirty="0">
                <a:solidFill>
                  <a:srgbClr val="212529"/>
                </a:solidFill>
                <a:effectLst/>
                <a:highlight>
                  <a:srgbClr val="FFFFFF"/>
                </a:highlight>
                <a:latin typeface="-apple-system"/>
              </a:rPr>
              <a:t>Barrett T, DiPersio D, Jenkins C, et al. A randomized, placebo-controlled trial of ondansetron, metoclopramide, and promethazine in adults. Am J Emerg Med. 2011;29: 247–255</a:t>
            </a:r>
            <a:r>
              <a:rPr lang="en-US" b="1" i="0" dirty="0">
                <a:solidFill>
                  <a:srgbClr val="212529"/>
                </a:solidFill>
                <a:effectLst/>
                <a:highlight>
                  <a:srgbClr val="FFFFFF"/>
                </a:highlight>
                <a:latin typeface="-apple-system"/>
              </a:rPr>
              <a:t>  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93 </a:t>
            </a:r>
            <a:r>
              <a:rPr lang="en-US" b="0" i="0" dirty="0">
                <a:solidFill>
                  <a:srgbClr val="212529"/>
                </a:solidFill>
                <a:effectLst/>
                <a:highlight>
                  <a:srgbClr val="FFFFFF"/>
                </a:highlight>
                <a:latin typeface="-apple-system"/>
              </a:rPr>
              <a:t>Beaudoin FL, Lin C, Guan W, Merchant RC. Low-dose ketamine improves pain relief in patients receiving intravenous opioids for acute pain in the emergency department: results of a randomized, double-blind, clinical trial. Acad Emerg Med. 2014;21(11): 1193-202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94 </a:t>
            </a:r>
            <a:r>
              <a:rPr lang="en-US" b="0" i="0" dirty="0">
                <a:solidFill>
                  <a:srgbClr val="212529"/>
                </a:solidFill>
                <a:effectLst/>
                <a:highlight>
                  <a:srgbClr val="FFFFFF"/>
                </a:highlight>
                <a:latin typeface="-apple-system"/>
              </a:rPr>
              <a:t>Black I, McManus J. Pain management in current combat operations. Prehosp Emerg Care. 2009;13: 223–227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95 </a:t>
            </a:r>
            <a:r>
              <a:rPr lang="en-US" b="0" i="0" dirty="0">
                <a:solidFill>
                  <a:srgbClr val="212529"/>
                </a:solidFill>
                <a:effectLst/>
                <a:highlight>
                  <a:srgbClr val="FFFFFF"/>
                </a:highlight>
                <a:latin typeface="-apple-system"/>
              </a:rPr>
              <a:t>Bourgoin A, Albanese J, Leone M, et al. Effects of sufentanil or ketamine administered in target-controlled infusion on the cerebral hemodynamics of severely brain-injured patients. Crit Care Med. 2005;33: 1109–13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96 </a:t>
            </a:r>
            <a:r>
              <a:rPr lang="en-US" b="0" i="0" dirty="0">
                <a:solidFill>
                  <a:srgbClr val="212529"/>
                </a:solidFill>
                <a:effectLst/>
                <a:highlight>
                  <a:srgbClr val="FFFFFF"/>
                </a:highlight>
                <a:latin typeface="-apple-system"/>
              </a:rPr>
              <a:t>Bourgoin A, Albanèse J, Wereszczynski N, et al. Safety of sedation with ketamine in severe head injury patients: comparison with sufentanil. Crit Care Med. 2003;31: 711–7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97 </a:t>
            </a:r>
            <a:r>
              <a:rPr lang="en-US" b="0" i="0" dirty="0">
                <a:solidFill>
                  <a:srgbClr val="212529"/>
                </a:solidFill>
                <a:effectLst/>
                <a:highlight>
                  <a:srgbClr val="FFFFFF"/>
                </a:highlight>
                <a:latin typeface="-apple-system"/>
              </a:rPr>
              <a:t>Butler FK, Kotwal RS, Buckenmaier III CC, Edgar EP, O’Connor KC, Montgomery HR, et al. A Triple-Option Analgesia Plan for Tactical Combat Casualty Care: TCCC Guidelines Change 13-04. J Spec Ops Med. 2014;14(1):13-25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98 </a:t>
            </a:r>
            <a:r>
              <a:rPr lang="en-US" b="0" i="0" dirty="0">
                <a:solidFill>
                  <a:srgbClr val="212529"/>
                </a:solidFill>
                <a:effectLst/>
                <a:highlight>
                  <a:srgbClr val="FFFFFF"/>
                </a:highlight>
                <a:latin typeface="-apple-system"/>
              </a:rPr>
              <a:t>CADTH Rapid Response Reports.  1000 mg versus 600/650 mg Acetaminophen for Pain or Fever: A Review of the Clinical Efficacy. Ottawa (ON): Canadian Agency for Drugs and Technologies in Health Copyright (c) 2016 Canadian Agency for Drugs and Technologies in Health.; 2016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99 </a:t>
            </a:r>
            <a:r>
              <a:rPr lang="en-US" b="0" i="0" dirty="0">
                <a:solidFill>
                  <a:srgbClr val="212529"/>
                </a:solidFill>
                <a:effectLst/>
                <a:highlight>
                  <a:srgbClr val="FFFFFF"/>
                </a:highlight>
                <a:latin typeface="-apple-system"/>
              </a:rPr>
              <a:t>Carr D, Goudas L, Denman W, et al. Safety and efficacy of intranasal ketamine for the treatment of breakthrough pain in patients with chronic pain: a randomized, double-blind, placebo-controlled, crossover study. Pain. 2004;108:17–27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100 </a:t>
            </a:r>
            <a:r>
              <a:rPr lang="en-US" b="0" i="0" dirty="0">
                <a:solidFill>
                  <a:srgbClr val="212529"/>
                </a:solidFill>
                <a:effectLst/>
                <a:highlight>
                  <a:srgbClr val="FFFFFF"/>
                </a:highlight>
                <a:latin typeface="-apple-system"/>
              </a:rPr>
              <a:t>Clattenburg EJ, Hailozian C, Haro D, Yoo T, Flores S, Louie D, et al. Slow Infusion of Low-dose Ketamine Reduces Bothersome Side Effects Compared to Intravenous Push: A Double-blind, Double-dummy, Randomized Controlled Trial. Acad Emerg Med. 2018;25(9): 1048-52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101 </a:t>
            </a:r>
            <a:r>
              <a:rPr lang="en-US" b="0" i="0" dirty="0">
                <a:solidFill>
                  <a:srgbClr val="212529"/>
                </a:solidFill>
                <a:effectLst/>
                <a:highlight>
                  <a:srgbClr val="FFFFFF"/>
                </a:highlight>
                <a:latin typeface="-apple-system"/>
              </a:rPr>
              <a:t>Easton R, Bendinelli C, Sisak K, et al. Prehospital nausea and vomiting after trauma: prevalence, risk factors, and development of a predictive scoring system. J Trauma Acute Care Surg. 2012;72: 1249–1253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102 </a:t>
            </a:r>
            <a:r>
              <a:rPr lang="en-US" b="0" i="0" dirty="0">
                <a:solidFill>
                  <a:srgbClr val="212529"/>
                </a:solidFill>
                <a:effectLst/>
                <a:highlight>
                  <a:srgbClr val="FFFFFF"/>
                </a:highlight>
                <a:latin typeface="-apple-system"/>
              </a:rPr>
              <a:t>Egerton-Warburton D, Meek R, Mee M, et al. Antiemetic use for nausea and vomiting in adult emergency department patients: randomized controlled trial comparing ondansetron, metoclopramide, and placebo. Ann Emerg Med. 2014;64: 526–532.e1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103 </a:t>
            </a:r>
            <a:r>
              <a:rPr lang="en-US" b="0" i="0" dirty="0">
                <a:solidFill>
                  <a:srgbClr val="212529"/>
                </a:solidFill>
                <a:effectLst/>
                <a:highlight>
                  <a:srgbClr val="FFFFFF"/>
                </a:highlight>
                <a:latin typeface="-apple-system"/>
              </a:rPr>
              <a:t>Fisher A. TCCC Proposed Change 20-XX; Analgesia and Sedation for Tactical Combat Casualty Care. Preprint publication accessed 7 Nov 21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104 </a:t>
            </a:r>
            <a:r>
              <a:rPr lang="en-US" b="0" i="0" dirty="0">
                <a:solidFill>
                  <a:srgbClr val="212529"/>
                </a:solidFill>
                <a:effectLst/>
                <a:highlight>
                  <a:srgbClr val="FFFFFF"/>
                </a:highlight>
                <a:latin typeface="-apple-system"/>
              </a:rPr>
              <a:t>Galinski M, Dolveck F, Combes X, et al. Management of severe acute pain in emergency settings: ketamine reduces morphine consumption. Am J Emerg Med. 2007;25: 385–390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105 </a:t>
            </a:r>
            <a:r>
              <a:rPr lang="en-US" b="0" i="0" dirty="0">
                <a:solidFill>
                  <a:srgbClr val="212529"/>
                </a:solidFill>
                <a:effectLst/>
                <a:highlight>
                  <a:srgbClr val="FFFFFF"/>
                </a:highlight>
                <a:latin typeface="-apple-system"/>
              </a:rPr>
              <a:t>Gaydos SJ, Kelley AM, Grandizio CM, Athy JR, Walters PL. Comparison of the effects of ketamine and morphine on performance of representative military tasks. J Emerg Med. 2015;48(3): 313-24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106 </a:t>
            </a:r>
            <a:r>
              <a:rPr lang="en-US" b="0" i="0" dirty="0">
                <a:solidFill>
                  <a:srgbClr val="212529"/>
                </a:solidFill>
                <a:effectLst/>
                <a:highlight>
                  <a:srgbClr val="FFFFFF"/>
                </a:highlight>
                <a:latin typeface="-apple-system"/>
              </a:rPr>
              <a:t>Green S, Roback M, Kennedy R, Krauss B. Clinical practice guideline for emergency department dissociative sedation: 2011 update. Ann Emerg Med. 2011;57: 449–461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107 </a:t>
            </a:r>
            <a:r>
              <a:rPr lang="en-US" b="0" i="0" dirty="0">
                <a:solidFill>
                  <a:srgbClr val="212529"/>
                </a:solidFill>
                <a:effectLst/>
                <a:highlight>
                  <a:srgbClr val="FFFFFF"/>
                </a:highlight>
                <a:latin typeface="-apple-system"/>
              </a:rPr>
              <a:t>Grover V, Mathew P, Hegde H. Efficacy of orally disintegrating ondansetron in preventing postoperative nausea and vomiting after laparoscopic cholecystectomy: a randomized, double-blind placebo-controlled study. Anaesthesia. 2009;64: 595–600  </a:t>
            </a:r>
            <a:r>
              <a:rPr lang="en-US" b="1" i="0" dirty="0">
                <a:solidFill>
                  <a:srgbClr val="212529"/>
                </a:solidFill>
                <a:effectLst/>
                <a:highlight>
                  <a:srgbClr val="FFFFFF"/>
                </a:highlight>
                <a:latin typeface="-apple-system"/>
              </a:rPr>
              <a:t>A</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108 </a:t>
            </a:r>
            <a:r>
              <a:rPr lang="en-US" b="0" i="0" dirty="0">
                <a:solidFill>
                  <a:srgbClr val="212529"/>
                </a:solidFill>
                <a:effectLst/>
                <a:highlight>
                  <a:srgbClr val="FFFFFF"/>
                </a:highlight>
                <a:latin typeface="-apple-system"/>
              </a:rPr>
              <a:t>Jennings P, Cameron P, Bernard S. Ketamine as an analgesic in the pre-hospital setting: a systematic review. Acta Anaesth Scand. 2011;55: 638–643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109 </a:t>
            </a:r>
            <a:r>
              <a:rPr lang="en-US" b="0" i="0" dirty="0">
                <a:solidFill>
                  <a:srgbClr val="212529"/>
                </a:solidFill>
                <a:effectLst/>
                <a:highlight>
                  <a:srgbClr val="FFFFFF"/>
                </a:highlight>
                <a:latin typeface="-apple-system"/>
              </a:rPr>
              <a:t>Kotwal R, O’Connor K, Johnson T, et al. A novel pain management strategy for combat casualty care. Ann Emerg Med. 2004; 44:121–127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110 </a:t>
            </a:r>
            <a:r>
              <a:rPr lang="en-US" b="0" i="0" dirty="0">
                <a:solidFill>
                  <a:srgbClr val="212529"/>
                </a:solidFill>
                <a:effectLst/>
                <a:highlight>
                  <a:srgbClr val="FFFFFF"/>
                </a:highlight>
                <a:latin typeface="-apple-system"/>
              </a:rPr>
              <a:t>Kulkarni CS. A Clinical Evaluation of the Effects of Administration of Midazolam on Ketamine- Induced Emergence Phenomenon. J Clin of Diagn Res.2011; 5(2):320-323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111 </a:t>
            </a:r>
            <a:r>
              <a:rPr lang="en-US" b="0" i="0" dirty="0">
                <a:solidFill>
                  <a:srgbClr val="212529"/>
                </a:solidFill>
                <a:effectLst/>
                <a:highlight>
                  <a:srgbClr val="FFFFFF"/>
                </a:highlight>
                <a:latin typeface="-apple-system"/>
              </a:rPr>
              <a:t>Kung J, et al. Ketamine: A Review of an Established Yet Often Underappreciated Medication. Anesthesia Patient Safety Foundation Newsletter. 2020; Vol 35 (2): 64-66 </a:t>
            </a:r>
          </a:p>
          <a:p>
            <a:pPr algn="l"/>
            <a:r>
              <a:rPr lang="en-US" b="0" i="0" baseline="30000" dirty="0">
                <a:solidFill>
                  <a:srgbClr val="212529"/>
                </a:solidFill>
                <a:effectLst/>
                <a:highlight>
                  <a:srgbClr val="FFFFFF"/>
                </a:highlight>
                <a:latin typeface="-apple-system"/>
              </a:rPr>
              <a:t>112 </a:t>
            </a:r>
            <a:r>
              <a:rPr lang="en-US" b="0" i="0" dirty="0">
                <a:solidFill>
                  <a:srgbClr val="212529"/>
                </a:solidFill>
                <a:effectLst/>
                <a:highlight>
                  <a:srgbClr val="FFFFFF"/>
                </a:highlight>
                <a:latin typeface="-apple-system"/>
              </a:rPr>
              <a:t>Luckenbaugh DA, Niciu MJ, Ionescu DF, Nolan NM, Richards EM, Brutsche NE, et al. Do the dissociative side effects of ketamine mediate its antidepressant effects? J Affect Disord. 2014;159: 56-61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113 </a:t>
            </a:r>
            <a:r>
              <a:rPr lang="en-US" b="0" i="0" dirty="0">
                <a:solidFill>
                  <a:srgbClr val="212529"/>
                </a:solidFill>
                <a:effectLst/>
                <a:highlight>
                  <a:srgbClr val="FFFFFF"/>
                </a:highlight>
                <a:latin typeface="-apple-system"/>
              </a:rPr>
              <a:t>Mayberg T, Lam A, Matta B, et al. Ketamine does not increase cerebral blood flow velocity or intracranial pressure during isoflurane/nitrous oxide anesthesia in patients undergoing craniotomy. Anesth Analg. 1995;81: 84–89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114 </a:t>
            </a:r>
            <a:r>
              <a:rPr lang="en-US" b="0" i="0" dirty="0">
                <a:solidFill>
                  <a:srgbClr val="212529"/>
                </a:solidFill>
                <a:effectLst/>
                <a:highlight>
                  <a:srgbClr val="FFFFFF"/>
                </a:highlight>
                <a:latin typeface="-apple-system"/>
              </a:rPr>
              <a:t>Moser J, Caldwell J, Rhule F. No more than necessary: safety and efficacy of low-dose promethazine. Ann Pharmacother. 2006;40: 45–48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115 </a:t>
            </a:r>
            <a:r>
              <a:rPr lang="en-US" b="0" i="0" dirty="0">
                <a:solidFill>
                  <a:srgbClr val="212529"/>
                </a:solidFill>
                <a:effectLst/>
                <a:highlight>
                  <a:srgbClr val="FFFFFF"/>
                </a:highlight>
                <a:latin typeface="-apple-system"/>
              </a:rPr>
              <a:t>Motov S, Drapkin J, Likourezos A, Doros J, Monfort R, Marshall J. Sub-dissociative dose ketamine administration for managing pain in the emergency department. World J Emerg Med. 2018;9(4): 249-55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116 </a:t>
            </a:r>
            <a:r>
              <a:rPr lang="en-US" b="0" i="0" dirty="0">
                <a:solidFill>
                  <a:srgbClr val="212529"/>
                </a:solidFill>
                <a:effectLst/>
                <a:highlight>
                  <a:srgbClr val="FFFFFF"/>
                </a:highlight>
                <a:latin typeface="-apple-system"/>
              </a:rPr>
              <a:t>Onifer DJ, Butler FK, Gross KR, Otten EJ, Patton R, Russell RJ, Stockinger Z, Burrell E. Replacement of Promethazine With Ondansetron for Treatment of Opioid- and Trauma-Related Nausea and Vomiting in Tactical Combat Casualty Care. J Spec Oper Med. 2015 Summer;15(2):17-24. PMID: 26125161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117 </a:t>
            </a:r>
            <a:r>
              <a:rPr lang="en-US" b="0" i="0" dirty="0">
                <a:solidFill>
                  <a:srgbClr val="212529"/>
                </a:solidFill>
                <a:effectLst/>
                <a:highlight>
                  <a:srgbClr val="FFFFFF"/>
                </a:highlight>
                <a:latin typeface="-apple-system"/>
              </a:rPr>
              <a:t>Patka J, Wu D, Abraham P, Sobel R. Randomized controlled trial of ondansetron vs. prochlorperazine in adults in the emergency department. West J Emerg Med. 2011;12: 1–5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118 </a:t>
            </a:r>
            <a:r>
              <a:rPr lang="en-US" b="0" i="0" dirty="0">
                <a:solidFill>
                  <a:srgbClr val="212529"/>
                </a:solidFill>
                <a:effectLst/>
                <a:highlight>
                  <a:srgbClr val="FFFFFF"/>
                </a:highlight>
                <a:latin typeface="-apple-system"/>
              </a:rPr>
              <a:t>Pooja Abhang, Munira Momin, Mayur Inamdar and Swapan Kar, “Transmucosal Drug Delivery- An Overview”, Drug Delivery Letters 2014; 4(1).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119 </a:t>
            </a:r>
            <a:r>
              <a:rPr lang="en-US" b="0" i="0" dirty="0">
                <a:solidFill>
                  <a:srgbClr val="212529"/>
                </a:solidFill>
                <a:effectLst/>
                <a:highlight>
                  <a:srgbClr val="FFFFFF"/>
                </a:highlight>
                <a:latin typeface="-apple-system"/>
              </a:rPr>
              <a:t>Porter K. Ketamine in prehospital care. Emerg Med J. 2004;21: 351–354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120 </a:t>
            </a:r>
            <a:r>
              <a:rPr lang="en-US" b="0" i="0" dirty="0">
                <a:solidFill>
                  <a:srgbClr val="212529"/>
                </a:solidFill>
                <a:effectLst/>
                <a:highlight>
                  <a:srgbClr val="FFFFFF"/>
                </a:highlight>
                <a:latin typeface="-apple-system"/>
              </a:rPr>
              <a:t>Russell KW, et al. Wilderness Medical Society Practice Guidelines for the Treatment of Acute Pain in Remote Environments: 2014 Update. Wilderness Environmental Journal. 214; 25: s96-S104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121 </a:t>
            </a:r>
            <a:r>
              <a:rPr lang="en-US" b="0" i="0" dirty="0">
                <a:solidFill>
                  <a:srgbClr val="212529"/>
                </a:solidFill>
                <a:effectLst/>
                <a:highlight>
                  <a:srgbClr val="FFFFFF"/>
                </a:highlight>
                <a:latin typeface="-apple-system"/>
              </a:rPr>
              <a:t>Sacco, Alden York MPH; LaMonda, Chris MPH; O'Keefe, Michael; Wolfson, Daniel MD; and Trabulsy, Mario MD, "Naloxone Administration Route in Opioid Overdose: A Review of Vermont EMS Data" (2017). Master of Public Health Culminating Projects. 8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122 </a:t>
            </a:r>
            <a:r>
              <a:rPr lang="en-US" b="0" i="0" dirty="0">
                <a:solidFill>
                  <a:srgbClr val="212529"/>
                </a:solidFill>
                <a:effectLst/>
                <a:highlight>
                  <a:srgbClr val="FFFFFF"/>
                </a:highlight>
                <a:latin typeface="-apple-system"/>
              </a:rPr>
              <a:t>Schauer SG, Naylor JF, Ahmed YM, Maddry JK, April MD. Prehospital Combat Wound Medication Pack Administration in Iraq and Afghanistan: A Department of Defense Trauma Registry Analysis. J Spec Oper Med. 2020;20(3):76-80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123 </a:t>
            </a:r>
            <a:r>
              <a:rPr lang="en-US" b="0" i="0" dirty="0">
                <a:solidFill>
                  <a:srgbClr val="212529"/>
                </a:solidFill>
                <a:effectLst/>
                <a:highlight>
                  <a:srgbClr val="FFFFFF"/>
                </a:highlight>
                <a:latin typeface="-apple-system"/>
              </a:rPr>
              <a:t>Schmid R, Sandler A, Katz J. Use and efficacy of low-dose ketamine in the management of acute postoperative pain: a review of current techniques and outcomes. Pain. 1999;82:111–125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124 </a:t>
            </a:r>
            <a:r>
              <a:rPr lang="en-US" b="0" i="0" dirty="0">
                <a:solidFill>
                  <a:srgbClr val="212529"/>
                </a:solidFill>
                <a:effectLst/>
                <a:highlight>
                  <a:srgbClr val="FFFFFF"/>
                </a:highlight>
                <a:latin typeface="-apple-system"/>
              </a:rPr>
              <a:t>Sener S, Eken C, Schultz CH, Serinken M, Ozsarac M. Ketamine with and without midazolam for emergency department sedation in adults: a randomized controlled trial. Ann Emerg Med. 011;57(2): 109-14 e2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125 </a:t>
            </a:r>
            <a:r>
              <a:rPr lang="en-US" b="0" i="0" dirty="0">
                <a:solidFill>
                  <a:srgbClr val="212529"/>
                </a:solidFill>
                <a:effectLst/>
                <a:highlight>
                  <a:srgbClr val="FFFFFF"/>
                </a:highlight>
                <a:latin typeface="-apple-system"/>
              </a:rPr>
              <a:t>Sin B, Ternas T, Motov SM. The use of subdissociative-dose ketamine for acute pain in the emergency department. Acad Emerg Med. 2015;22(3): 251-7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126 </a:t>
            </a:r>
            <a:r>
              <a:rPr lang="en-US" b="0" i="0" dirty="0">
                <a:solidFill>
                  <a:srgbClr val="212529"/>
                </a:solidFill>
                <a:effectLst/>
                <a:highlight>
                  <a:srgbClr val="FFFFFF"/>
                </a:highlight>
                <a:latin typeface="-apple-system"/>
              </a:rPr>
              <a:t>Somaini M, Sahillioglu E, Marzorati C, Lovisari F, Engelhardt T, Ingelmo PM. Emergence delirium, pain or both? A challenge for clinicians. Paediatr Anaesth. 2015;25(5):524-9  </a:t>
            </a:r>
            <a:r>
              <a:rPr lang="en-US" b="1" i="0" dirty="0">
                <a:solidFill>
                  <a:srgbClr val="212529"/>
                </a:solidFill>
                <a:effectLst/>
                <a:highlight>
                  <a:srgbClr val="FFFFFF"/>
                </a:highlight>
                <a:latin typeface="-apple-system"/>
              </a:rPr>
              <a:t>B-NR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127 </a:t>
            </a:r>
            <a:r>
              <a:rPr lang="en-US" b="0" i="0" dirty="0">
                <a:solidFill>
                  <a:srgbClr val="212529"/>
                </a:solidFill>
                <a:effectLst/>
                <a:highlight>
                  <a:srgbClr val="FFFFFF"/>
                </a:highlight>
                <a:latin typeface="-apple-system"/>
              </a:rPr>
              <a:t>Stanski DR, Greenblatt DJ, Lowenstein E. Kinetics of intravenous and intramuscular morphine. Clinical Pharmacology &amp; Therapeutics. 1978;24(1):52-9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128 </a:t>
            </a:r>
            <a:r>
              <a:rPr lang="en-US" b="0" i="0" dirty="0">
                <a:solidFill>
                  <a:srgbClr val="212529"/>
                </a:solidFill>
                <a:effectLst/>
                <a:highlight>
                  <a:srgbClr val="FFFFFF"/>
                </a:highlight>
                <a:latin typeface="-apple-system"/>
              </a:rPr>
              <a:t>Tucker C, Tucker L, Brown K. The Intranasal Route as an Alternative Method of Medication Administration. Crit Care Nurse. 2018 Oct;38(5):26-31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129 </a:t>
            </a:r>
            <a:r>
              <a:rPr lang="en-US" b="0" i="0" dirty="0">
                <a:solidFill>
                  <a:srgbClr val="212529"/>
                </a:solidFill>
                <a:effectLst/>
                <a:highlight>
                  <a:srgbClr val="FFFFFF"/>
                </a:highlight>
                <a:latin typeface="-apple-system"/>
              </a:rPr>
              <a:t>VanDenBerg CM, Kazmi Y, Stewart J, et al. Pharmacokinetics of three formulations of ondansetron hydrochloride in healthy volunteers: 24-mg oral tablet, rectal suppository, and I.V. infusion. Am J Health Syst Pharm. 2000;57: 1046–1050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130 </a:t>
            </a:r>
            <a:r>
              <a:rPr lang="en-US" b="0" i="0" dirty="0">
                <a:solidFill>
                  <a:srgbClr val="212529"/>
                </a:solidFill>
                <a:effectLst/>
                <a:highlight>
                  <a:srgbClr val="FFFFFF"/>
                </a:highlight>
                <a:latin typeface="-apple-system"/>
              </a:rPr>
              <a:t>Vijayaraghavan R. Autoinjector device for rapid administration of drugs and antidotes in emergency situations and in mass casualty management. J Int Med Res. 2020;48 (5).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131 </a:t>
            </a:r>
            <a:r>
              <a:rPr lang="en-US" b="0" i="0" dirty="0">
                <a:solidFill>
                  <a:srgbClr val="212529"/>
                </a:solidFill>
                <a:effectLst/>
                <a:highlight>
                  <a:srgbClr val="FFFFFF"/>
                </a:highlight>
                <a:latin typeface="-apple-system"/>
              </a:rPr>
              <a:t>Wedmore IS, Kotwal RS, McManus JG, Pennardt A, Talbot TS, Fowler M, et al. Safety and efficacy of oral transmucosal fentanyl citrate for prehospital pain control on the battlefield. J Trauma Acute Care Surg. 2012;73(6 Suppl 5):S490-5  </a:t>
            </a:r>
            <a:r>
              <a:rPr lang="en-US" b="1" i="0" dirty="0">
                <a:solidFill>
                  <a:srgbClr val="212529"/>
                </a:solidFill>
                <a:effectLst/>
                <a:highlight>
                  <a:srgbClr val="FFFFFF"/>
                </a:highlight>
                <a:latin typeface="-apple-system"/>
              </a:rPr>
              <a:t>C-LD</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132 </a:t>
            </a:r>
            <a:r>
              <a:rPr lang="en-US" b="0" i="0" dirty="0">
                <a:solidFill>
                  <a:srgbClr val="212529"/>
                </a:solidFill>
                <a:effectLst/>
                <a:highlight>
                  <a:srgbClr val="FFFFFF"/>
                </a:highlight>
                <a:latin typeface="-apple-system"/>
              </a:rPr>
              <a:t>Wermeling DP. Review of naloxone safety for opioid overdose: practical considerations for new technology and expanded public access. Ther Adv Drug Saf. 2015;6(1):20-31  </a:t>
            </a:r>
            <a:r>
              <a:rPr lang="en-US" b="1" i="0" dirty="0">
                <a:solidFill>
                  <a:srgbClr val="212529"/>
                </a:solidFill>
                <a:effectLst/>
                <a:highlight>
                  <a:srgbClr val="FFFFFF"/>
                </a:highlight>
                <a:latin typeface="-apple-system"/>
              </a:rPr>
              <a:t>B-R</a:t>
            </a:r>
            <a:endParaRPr lang="en-US" b="0" i="0" dirty="0">
              <a:solidFill>
                <a:srgbClr val="212529"/>
              </a:solidFill>
              <a:effectLst/>
              <a:highlight>
                <a:srgbClr val="FFFFFF"/>
              </a:highlight>
              <a:latin typeface="-apple-system"/>
            </a:endParaRPr>
          </a:p>
          <a:p>
            <a:pPr algn="l"/>
            <a:r>
              <a:rPr lang="en-US" b="0" i="0" baseline="30000" dirty="0">
                <a:solidFill>
                  <a:srgbClr val="212529"/>
                </a:solidFill>
                <a:effectLst/>
                <a:highlight>
                  <a:srgbClr val="FFFFFF"/>
                </a:highlight>
                <a:latin typeface="-apple-system"/>
              </a:rPr>
              <a:t>132 </a:t>
            </a:r>
            <a:r>
              <a:rPr lang="en-US" b="0" i="0" dirty="0">
                <a:solidFill>
                  <a:srgbClr val="212529"/>
                </a:solidFill>
                <a:effectLst/>
                <a:highlight>
                  <a:srgbClr val="FFFFFF"/>
                </a:highlight>
                <a:latin typeface="-apple-system"/>
              </a:rPr>
              <a:t>Tricoci P, Allen JM, Kramer JM, Califf RM, Smith Jr SC. Scientific Evidence Underlying the ACC/AHA Clinical Practice Guidelines. American Medical Association. 2009 Feb; Vol 301, No. 8.</a:t>
            </a:r>
          </a:p>
          <a:p>
            <a:pPr algn="l"/>
            <a:r>
              <a:rPr lang="en-US" b="0" i="0" baseline="30000" dirty="0">
                <a:solidFill>
                  <a:srgbClr val="212529"/>
                </a:solidFill>
                <a:effectLst/>
                <a:highlight>
                  <a:srgbClr val="FFFFFF"/>
                </a:highlight>
                <a:latin typeface="-apple-system"/>
              </a:rPr>
              <a:t>133 </a:t>
            </a:r>
            <a:r>
              <a:rPr lang="en-US" b="0" i="0" dirty="0">
                <a:solidFill>
                  <a:srgbClr val="212529"/>
                </a:solidFill>
                <a:effectLst/>
                <a:highlight>
                  <a:srgbClr val="FFFFFF"/>
                </a:highlight>
                <a:latin typeface="-apple-system"/>
              </a:rPr>
              <a:t>Halparin, JL. Further Evolution of the ACC/AHA Clinical Practice Guideline Recommendation Classification System. American College of Cardiology Foundation and the American Heart Association. </a:t>
            </a:r>
            <a:r>
              <a:rPr lang="en-US" b="0" i="0">
                <a:solidFill>
                  <a:srgbClr val="212529"/>
                </a:solidFill>
                <a:effectLst/>
                <a:highlight>
                  <a:srgbClr val="FFFFFF"/>
                </a:highlight>
                <a:latin typeface="-apple-system"/>
              </a:rPr>
              <a:t>2016 Apr; 133:1426-1428.</a:t>
            </a:r>
          </a:p>
          <a:p>
            <a:endParaRPr lang="en-US"/>
          </a:p>
        </p:txBody>
      </p:sp>
      <p:sp>
        <p:nvSpPr>
          <p:cNvPr id="4" name="Slide Number Placeholder 3"/>
          <p:cNvSpPr>
            <a:spLocks noGrp="1"/>
          </p:cNvSpPr>
          <p:nvPr>
            <p:ph type="sldNum" sz="quarter" idx="5"/>
          </p:nvPr>
        </p:nvSpPr>
        <p:spPr/>
        <p:txBody>
          <a:bodyPr/>
          <a:lstStyle/>
          <a:p>
            <a:fld id="{E709638B-58BF-47F6-93BA-8DE74E4E0599}" type="slidenum">
              <a:rPr lang="en-US" smtClean="0"/>
              <a:t>44</a:t>
            </a:fld>
            <a:endParaRPr lang="en-US"/>
          </a:p>
        </p:txBody>
      </p:sp>
    </p:spTree>
    <p:extLst>
      <p:ext uri="{BB962C8B-B14F-4D97-AF65-F5344CB8AC3E}">
        <p14:creationId xmlns:p14="http://schemas.microsoft.com/office/powerpoint/2010/main" val="2806463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1999" y="0"/>
                </a:moveTo>
                <a:lnTo>
                  <a:pt x="0" y="0"/>
                </a:lnTo>
                <a:lnTo>
                  <a:pt x="0" y="6857996"/>
                </a:lnTo>
                <a:lnTo>
                  <a:pt x="12191999" y="6857996"/>
                </a:lnTo>
                <a:lnTo>
                  <a:pt x="12191999" y="0"/>
                </a:lnTo>
                <a:close/>
              </a:path>
            </a:pathLst>
          </a:custGeom>
          <a:solidFill>
            <a:srgbClr val="2D3334"/>
          </a:solidFill>
        </p:spPr>
        <p:txBody>
          <a:bodyPr wrap="square" lIns="0" tIns="0" rIns="0" bIns="0" rtlCol="0"/>
          <a:lstStyle/>
          <a:p>
            <a:endParaRPr/>
          </a:p>
        </p:txBody>
      </p:sp>
      <p:sp>
        <p:nvSpPr>
          <p:cNvPr id="2" name="Holder 2"/>
          <p:cNvSpPr>
            <a:spLocks noGrp="1"/>
          </p:cNvSpPr>
          <p:nvPr>
            <p:ph type="ctrTitle"/>
          </p:nvPr>
        </p:nvSpPr>
        <p:spPr>
          <a:xfrm>
            <a:off x="3637279" y="290830"/>
            <a:ext cx="4917440" cy="329565"/>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6" name="Holder 6"/>
          <p:cNvSpPr>
            <a:spLocks noGrp="1"/>
          </p:cNvSpPr>
          <p:nvPr>
            <p:ph type="sldNum" sz="quarter" idx="7"/>
          </p:nvPr>
        </p:nvSpPr>
        <p:spPr/>
        <p:txBody>
          <a:bodyPr lIns="0" tIns="0" rIns="0" bIns="0"/>
          <a:lstStyle>
            <a:lvl1pPr>
              <a:defRPr sz="1050" b="0" i="0">
                <a:solidFill>
                  <a:srgbClr val="CD9146"/>
                </a:solidFill>
                <a:latin typeface="Arial MT"/>
                <a:cs typeface="Arial MT"/>
              </a:defRPr>
            </a:lvl1p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a:t>
            </a:fld>
            <a:endParaRPr sz="120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67070"/>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6" name="Holder 6"/>
          <p:cNvSpPr>
            <a:spLocks noGrp="1"/>
          </p:cNvSpPr>
          <p:nvPr>
            <p:ph type="sldNum" sz="quarter" idx="7"/>
          </p:nvPr>
        </p:nvSpPr>
        <p:spPr/>
        <p:txBody>
          <a:bodyPr lIns="0" tIns="0" rIns="0" bIns="0"/>
          <a:lstStyle>
            <a:lvl1pPr>
              <a:defRPr sz="1050" b="0" i="0">
                <a:solidFill>
                  <a:srgbClr val="CD9146"/>
                </a:solidFill>
                <a:latin typeface="Arial MT"/>
                <a:cs typeface="Arial MT"/>
              </a:defRPr>
            </a:lvl1p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a:t>
            </a:fld>
            <a:endParaRPr sz="120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67070"/>
                </a:solidFill>
                <a:latin typeface="Arial"/>
                <a:cs typeface="Arial"/>
              </a:defRPr>
            </a:lvl1pPr>
          </a:lstStyle>
          <a:p>
            <a:endParaRPr/>
          </a:p>
        </p:txBody>
      </p:sp>
      <p:sp>
        <p:nvSpPr>
          <p:cNvPr id="3" name="Holder 3"/>
          <p:cNvSpPr>
            <a:spLocks noGrp="1"/>
          </p:cNvSpPr>
          <p:nvPr>
            <p:ph sz="half" idx="2"/>
          </p:nvPr>
        </p:nvSpPr>
        <p:spPr>
          <a:xfrm>
            <a:off x="447852" y="1564134"/>
            <a:ext cx="4298950" cy="4478655"/>
          </a:xfrm>
          <a:prstGeom prst="rect">
            <a:avLst/>
          </a:prstGeom>
        </p:spPr>
        <p:txBody>
          <a:bodyPr wrap="square" lIns="0" tIns="0" rIns="0" bIns="0">
            <a:spAutoFit/>
          </a:bodyPr>
          <a:lstStyle>
            <a:lvl1pPr>
              <a:defRPr sz="1800" b="1" i="0">
                <a:solidFill>
                  <a:schemeClr val="tx1"/>
                </a:solidFill>
                <a:latin typeface="Arial"/>
                <a:cs typeface="Arial"/>
              </a:defRPr>
            </a:lvl1pPr>
          </a:lstStyle>
          <a:p>
            <a:endParaRPr/>
          </a:p>
        </p:txBody>
      </p:sp>
      <p:sp>
        <p:nvSpPr>
          <p:cNvPr id="4" name="Holder 4"/>
          <p:cNvSpPr>
            <a:spLocks noGrp="1"/>
          </p:cNvSpPr>
          <p:nvPr>
            <p:ph sz="half" idx="3"/>
          </p:nvPr>
        </p:nvSpPr>
        <p:spPr>
          <a:xfrm>
            <a:off x="7223886" y="1220216"/>
            <a:ext cx="4416425" cy="4773295"/>
          </a:xfrm>
          <a:prstGeom prst="rect">
            <a:avLst/>
          </a:prstGeom>
        </p:spPr>
        <p:txBody>
          <a:bodyPr wrap="square" lIns="0" tIns="0" rIns="0" bIns="0">
            <a:spAutoFit/>
          </a:bodyPr>
          <a:lstStyle>
            <a:lvl1pPr>
              <a:defRPr sz="1800" b="1" i="0">
                <a:solidFill>
                  <a:schemeClr val="tx1"/>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7" name="Holder 7"/>
          <p:cNvSpPr>
            <a:spLocks noGrp="1"/>
          </p:cNvSpPr>
          <p:nvPr>
            <p:ph type="sldNum" sz="quarter" idx="7"/>
          </p:nvPr>
        </p:nvSpPr>
        <p:spPr/>
        <p:txBody>
          <a:bodyPr lIns="0" tIns="0" rIns="0" bIns="0"/>
          <a:lstStyle>
            <a:lvl1pPr>
              <a:defRPr sz="1050" b="0" i="0">
                <a:solidFill>
                  <a:srgbClr val="CD9146"/>
                </a:solidFill>
                <a:latin typeface="Arial MT"/>
                <a:cs typeface="Arial MT"/>
              </a:defRPr>
            </a:lvl1p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a:t>
            </a:fld>
            <a:endParaRPr sz="120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rgbClr val="767070"/>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5" name="Holder 5"/>
          <p:cNvSpPr>
            <a:spLocks noGrp="1"/>
          </p:cNvSpPr>
          <p:nvPr>
            <p:ph type="sldNum" sz="quarter" idx="7"/>
          </p:nvPr>
        </p:nvSpPr>
        <p:spPr/>
        <p:txBody>
          <a:bodyPr lIns="0" tIns="0" rIns="0" bIns="0"/>
          <a:lstStyle>
            <a:lvl1pPr>
              <a:defRPr sz="1050" b="0" i="0">
                <a:solidFill>
                  <a:srgbClr val="CD9146"/>
                </a:solidFill>
                <a:latin typeface="Arial MT"/>
                <a:cs typeface="Arial MT"/>
              </a:defRPr>
            </a:lvl1p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a:t>
            </a:fld>
            <a:endParaRPr sz="120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6/9/2024</a:t>
            </a:fld>
            <a:endParaRPr lang="en-US"/>
          </a:p>
        </p:txBody>
      </p:sp>
      <p:sp>
        <p:nvSpPr>
          <p:cNvPr id="4" name="Holder 4"/>
          <p:cNvSpPr>
            <a:spLocks noGrp="1"/>
          </p:cNvSpPr>
          <p:nvPr>
            <p:ph type="sldNum" sz="quarter" idx="7"/>
          </p:nvPr>
        </p:nvSpPr>
        <p:spPr/>
        <p:txBody>
          <a:bodyPr lIns="0" tIns="0" rIns="0" bIns="0"/>
          <a:lstStyle>
            <a:lvl1pPr>
              <a:defRPr sz="1050" b="0" i="0">
                <a:solidFill>
                  <a:srgbClr val="CD9146"/>
                </a:solidFill>
                <a:latin typeface="Arial MT"/>
                <a:cs typeface="Arial MT"/>
              </a:defRPr>
            </a:lvl1p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a:t>
            </a:fld>
            <a:endParaRPr sz="120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637279" y="290830"/>
            <a:ext cx="4916170" cy="329565"/>
          </a:xfrm>
          <a:prstGeom prst="rect">
            <a:avLst/>
          </a:prstGeom>
        </p:spPr>
        <p:txBody>
          <a:bodyPr wrap="square" lIns="0" tIns="0" rIns="0" bIns="0">
            <a:spAutoFit/>
          </a:bodyPr>
          <a:lstStyle>
            <a:lvl1pPr>
              <a:defRPr sz="2000" b="1" i="0">
                <a:solidFill>
                  <a:srgbClr val="767070"/>
                </a:solidFill>
                <a:latin typeface="Arial"/>
                <a:cs typeface="Arial"/>
              </a:defRPr>
            </a:lvl1pPr>
          </a:lstStyle>
          <a:p>
            <a:endParaRPr/>
          </a:p>
        </p:txBody>
      </p:sp>
      <p:sp>
        <p:nvSpPr>
          <p:cNvPr id="3" name="Holder 3"/>
          <p:cNvSpPr>
            <a:spLocks noGrp="1"/>
          </p:cNvSpPr>
          <p:nvPr>
            <p:ph type="body" idx="1"/>
          </p:nvPr>
        </p:nvSpPr>
        <p:spPr>
          <a:xfrm>
            <a:off x="947419" y="1684080"/>
            <a:ext cx="5664834" cy="3959860"/>
          </a:xfrm>
          <a:prstGeom prst="rect">
            <a:avLst/>
          </a:prstGeom>
        </p:spPr>
        <p:txBody>
          <a:bodyPr wrap="square" lIns="0" tIns="0" rIns="0" bIns="0">
            <a:spAutoFit/>
          </a:bodyPr>
          <a:lstStyle>
            <a:lvl1pPr>
              <a:defRPr sz="1800" b="0" i="0">
                <a:solidFill>
                  <a:schemeClr val="tx1"/>
                </a:solidFill>
                <a:latin typeface="Arial MT"/>
                <a:cs typeface="Arial MT"/>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6/9/2024</a:t>
            </a:fld>
            <a:endParaRPr lang="en-US"/>
          </a:p>
        </p:txBody>
      </p:sp>
      <p:sp>
        <p:nvSpPr>
          <p:cNvPr id="6" name="Holder 6"/>
          <p:cNvSpPr>
            <a:spLocks noGrp="1"/>
          </p:cNvSpPr>
          <p:nvPr>
            <p:ph type="sldNum" sz="quarter" idx="7"/>
          </p:nvPr>
        </p:nvSpPr>
        <p:spPr>
          <a:xfrm>
            <a:off x="9409556" y="6567433"/>
            <a:ext cx="2454909" cy="196215"/>
          </a:xfrm>
          <a:prstGeom prst="rect">
            <a:avLst/>
          </a:prstGeom>
        </p:spPr>
        <p:txBody>
          <a:bodyPr wrap="square" lIns="0" tIns="0" rIns="0" bIns="0">
            <a:spAutoFit/>
          </a:bodyPr>
          <a:lstStyle>
            <a:lvl1pPr>
              <a:defRPr sz="1050" b="0" i="0">
                <a:solidFill>
                  <a:srgbClr val="CD9146"/>
                </a:solidFill>
                <a:latin typeface="Arial MT"/>
                <a:cs typeface="Arial MT"/>
              </a:defRPr>
            </a:lvl1p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a:t>
            </a:fld>
            <a:endParaRPr sz="120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1.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0.pn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12.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1.png"/><Relationship Id="rId9" Type="http://schemas.openxmlformats.org/officeDocument/2006/relationships/image" Target="../media/image24.png"/><Relationship Id="rId14" Type="http://schemas.openxmlformats.org/officeDocument/2006/relationships/image" Target="../media/image29.png"/></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jp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7.png"/><Relationship Id="rId5" Type="http://schemas.openxmlformats.org/officeDocument/2006/relationships/image" Target="../media/image31.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1.png"/><Relationship Id="rId7"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3.png"/><Relationship Id="rId9" Type="http://schemas.openxmlformats.org/officeDocument/2006/relationships/image" Target="../media/image4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7.png"/><Relationship Id="rId5" Type="http://schemas.openxmlformats.org/officeDocument/2006/relationships/image" Target="../media/image31.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33.png"/><Relationship Id="rId5" Type="http://schemas.openxmlformats.org/officeDocument/2006/relationships/image" Target="../media/image44.png"/><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47.png"/><Relationship Id="rId4" Type="http://schemas.openxmlformats.org/officeDocument/2006/relationships/image" Target="../media/image46.png"/></Relationships>
</file>

<file path=ppt/slides/_rels/slide18.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1.png"/><Relationship Id="rId7"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50.png"/><Relationship Id="rId5" Type="http://schemas.openxmlformats.org/officeDocument/2006/relationships/image" Target="../media/image49.png"/><Relationship Id="rId10" Type="http://schemas.openxmlformats.org/officeDocument/2006/relationships/image" Target="../media/image42.png"/><Relationship Id="rId4" Type="http://schemas.openxmlformats.org/officeDocument/2006/relationships/image" Target="../media/image48.png"/><Relationship Id="rId9" Type="http://schemas.openxmlformats.org/officeDocument/2006/relationships/image" Target="../media/image53.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5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5.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58.png"/><Relationship Id="rId4" Type="http://schemas.openxmlformats.org/officeDocument/2006/relationships/image" Target="../media/image57.png"/></Relationships>
</file>

<file path=ppt/slides/_rels/slide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3.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41.png"/><Relationship Id="rId5" Type="http://schemas.openxmlformats.org/officeDocument/2006/relationships/image" Target="../media/image65.png"/><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66.png"/></Relationships>
</file>

<file path=ppt/slides/_rels/slide26.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1.png"/><Relationship Id="rId7" Type="http://schemas.openxmlformats.org/officeDocument/2006/relationships/image" Target="../media/image70.pn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69.png"/><Relationship Id="rId11" Type="http://schemas.openxmlformats.org/officeDocument/2006/relationships/image" Target="../media/image42.png"/><Relationship Id="rId5" Type="http://schemas.openxmlformats.org/officeDocument/2006/relationships/image" Target="../media/image68.png"/><Relationship Id="rId10" Type="http://schemas.openxmlformats.org/officeDocument/2006/relationships/image" Target="../media/image73.png"/><Relationship Id="rId4" Type="http://schemas.openxmlformats.org/officeDocument/2006/relationships/image" Target="../media/image67.png"/><Relationship Id="rId9" Type="http://schemas.openxmlformats.org/officeDocument/2006/relationships/image" Target="../media/image72.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74.png"/><Relationship Id="rId4" Type="http://schemas.openxmlformats.org/officeDocument/2006/relationships/image" Target="../media/image66.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75.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image" Target="../media/image76.pn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1.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7.png"/><Relationship Id="rId5" Type="http://schemas.openxmlformats.org/officeDocument/2006/relationships/image" Target="../media/image31.png"/><Relationship Id="rId4" Type="http://schemas.openxmlformats.org/officeDocument/2006/relationships/notesSlide" Target="../notesSlides/notesSlide28.xml"/></Relationships>
</file>

<file path=ppt/slides/_rels/slide32.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1.png"/><Relationship Id="rId7" Type="http://schemas.openxmlformats.org/officeDocument/2006/relationships/image" Target="../media/image85.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10" Type="http://schemas.openxmlformats.org/officeDocument/2006/relationships/image" Target="../media/image88.png"/><Relationship Id="rId4" Type="http://schemas.openxmlformats.org/officeDocument/2006/relationships/image" Target="../media/image82.png"/><Relationship Id="rId9" Type="http://schemas.openxmlformats.org/officeDocument/2006/relationships/image" Target="../media/image87.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37.png"/><Relationship Id="rId5" Type="http://schemas.openxmlformats.org/officeDocument/2006/relationships/image" Target="../media/image31.png"/><Relationship Id="rId4" Type="http://schemas.openxmlformats.org/officeDocument/2006/relationships/notesSlide" Target="../notesSlides/notesSlide30.xml"/></Relationships>
</file>

<file path=ppt/slides/_rels/slide34.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1.png"/><Relationship Id="rId7" Type="http://schemas.openxmlformats.org/officeDocument/2006/relationships/image" Target="../media/image92.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 Id="rId9" Type="http://schemas.openxmlformats.org/officeDocument/2006/relationships/image" Target="../media/image94.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37.png"/><Relationship Id="rId5" Type="http://schemas.openxmlformats.org/officeDocument/2006/relationships/image" Target="../media/image31.png"/><Relationship Id="rId4" Type="http://schemas.openxmlformats.org/officeDocument/2006/relationships/notesSlide" Target="../notesSlides/notesSlide3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37.png"/><Relationship Id="rId5" Type="http://schemas.openxmlformats.org/officeDocument/2006/relationships/image" Target="../media/image31.png"/><Relationship Id="rId4" Type="http://schemas.openxmlformats.org/officeDocument/2006/relationships/notesSlide" Target="../notesSlides/notesSlide33.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96.png"/><Relationship Id="rId4" Type="http://schemas.openxmlformats.org/officeDocument/2006/relationships/image" Target="../media/image95.png"/></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43.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103.png"/><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105.png"/><Relationship Id="rId4" Type="http://schemas.openxmlformats.org/officeDocument/2006/relationships/image" Target="../media/image104.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49979" y="327494"/>
            <a:ext cx="7767320" cy="6421120"/>
          </a:xfrm>
          <a:prstGeom prst="rect">
            <a:avLst/>
          </a:prstGeom>
        </p:spPr>
        <p:txBody>
          <a:bodyPr vert="horz" wrap="square" lIns="0" tIns="0" rIns="0" bIns="0" rtlCol="0">
            <a:spAutoFit/>
          </a:bodyPr>
          <a:lstStyle/>
          <a:p>
            <a:pPr>
              <a:lnSpc>
                <a:spcPts val="2205"/>
              </a:lnSpc>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nSpc>
                <a:spcPct val="100000"/>
              </a:lnSpc>
            </a:pPr>
            <a:endParaRPr sz="2200">
              <a:latin typeface="Arial"/>
              <a:cs typeface="Arial"/>
            </a:endParaRPr>
          </a:p>
          <a:p>
            <a:pPr algn="r">
              <a:lnSpc>
                <a:spcPct val="100000"/>
              </a:lnSpc>
              <a:spcBef>
                <a:spcPts val="1540"/>
              </a:spcBef>
            </a:pPr>
            <a:r>
              <a:rPr sz="1050" spc="-5" dirty="0">
                <a:solidFill>
                  <a:srgbClr val="CD9146"/>
                </a:solidFill>
                <a:latin typeface="Arial MT"/>
                <a:cs typeface="Arial MT"/>
              </a:rPr>
              <a:t>#TCCC-CPP-PPT-15</a:t>
            </a:r>
            <a:r>
              <a:rPr sz="1050" spc="270"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0"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grpSp>
        <p:nvGrpSpPr>
          <p:cNvPr id="3" name="object 3"/>
          <p:cNvGrpSpPr/>
          <p:nvPr/>
        </p:nvGrpSpPr>
        <p:grpSpPr>
          <a:xfrm>
            <a:off x="3048" y="0"/>
            <a:ext cx="12189460" cy="6858000"/>
            <a:chOff x="3048" y="0"/>
            <a:chExt cx="12189460" cy="6858000"/>
          </a:xfrm>
        </p:grpSpPr>
        <p:pic>
          <p:nvPicPr>
            <p:cNvPr id="4" name="object 4"/>
            <p:cNvPicPr/>
            <p:nvPr/>
          </p:nvPicPr>
          <p:blipFill>
            <a:blip r:embed="rId2" cstate="print"/>
            <a:stretch>
              <a:fillRect/>
            </a:stretch>
          </p:blipFill>
          <p:spPr>
            <a:xfrm>
              <a:off x="307848" y="256031"/>
              <a:ext cx="1173480" cy="655320"/>
            </a:xfrm>
            <a:prstGeom prst="rect">
              <a:avLst/>
            </a:prstGeom>
          </p:spPr>
        </p:pic>
        <p:pic>
          <p:nvPicPr>
            <p:cNvPr id="5" name="object 5"/>
            <p:cNvPicPr/>
            <p:nvPr/>
          </p:nvPicPr>
          <p:blipFill>
            <a:blip r:embed="rId3" cstate="print"/>
            <a:stretch>
              <a:fillRect/>
            </a:stretch>
          </p:blipFill>
          <p:spPr>
            <a:xfrm>
              <a:off x="3048" y="0"/>
              <a:ext cx="12188951" cy="6857998"/>
            </a:xfrm>
            <a:prstGeom prst="rect">
              <a:avLst/>
            </a:prstGeom>
          </p:spPr>
        </p:pic>
        <p:sp>
          <p:nvSpPr>
            <p:cNvPr id="6" name="object 6"/>
            <p:cNvSpPr/>
            <p:nvPr/>
          </p:nvSpPr>
          <p:spPr>
            <a:xfrm>
              <a:off x="6156960" y="5910071"/>
              <a:ext cx="2383790" cy="573405"/>
            </a:xfrm>
            <a:custGeom>
              <a:avLst/>
              <a:gdLst/>
              <a:ahLst/>
              <a:cxnLst/>
              <a:rect l="l" t="t" r="r" b="b"/>
              <a:pathLst>
                <a:path w="2383790" h="573404">
                  <a:moveTo>
                    <a:pt x="2288032" y="0"/>
                  </a:moveTo>
                  <a:lnTo>
                    <a:pt x="95503" y="0"/>
                  </a:lnTo>
                  <a:lnTo>
                    <a:pt x="58346" y="7505"/>
                  </a:lnTo>
                  <a:lnTo>
                    <a:pt x="27987" y="27973"/>
                  </a:lnTo>
                  <a:lnTo>
                    <a:pt x="7510" y="58330"/>
                  </a:lnTo>
                  <a:lnTo>
                    <a:pt x="0" y="95503"/>
                  </a:lnTo>
                  <a:lnTo>
                    <a:pt x="0" y="477519"/>
                  </a:lnTo>
                  <a:lnTo>
                    <a:pt x="7510" y="514693"/>
                  </a:lnTo>
                  <a:lnTo>
                    <a:pt x="27987" y="545050"/>
                  </a:lnTo>
                  <a:lnTo>
                    <a:pt x="58346" y="565518"/>
                  </a:lnTo>
                  <a:lnTo>
                    <a:pt x="95503" y="573023"/>
                  </a:lnTo>
                  <a:lnTo>
                    <a:pt x="2288032" y="573023"/>
                  </a:lnTo>
                  <a:lnTo>
                    <a:pt x="2325189" y="565518"/>
                  </a:lnTo>
                  <a:lnTo>
                    <a:pt x="2355548" y="545050"/>
                  </a:lnTo>
                  <a:lnTo>
                    <a:pt x="2376025" y="514693"/>
                  </a:lnTo>
                  <a:lnTo>
                    <a:pt x="2383536" y="477519"/>
                  </a:lnTo>
                  <a:lnTo>
                    <a:pt x="2383536" y="95503"/>
                  </a:lnTo>
                  <a:lnTo>
                    <a:pt x="2376025" y="58330"/>
                  </a:lnTo>
                  <a:lnTo>
                    <a:pt x="2355548" y="27973"/>
                  </a:lnTo>
                  <a:lnTo>
                    <a:pt x="2325189" y="7505"/>
                  </a:lnTo>
                  <a:lnTo>
                    <a:pt x="2288032" y="0"/>
                  </a:lnTo>
                  <a:close/>
                </a:path>
              </a:pathLst>
            </a:custGeom>
            <a:solidFill>
              <a:srgbClr val="1A1B1B">
                <a:alpha val="30195"/>
              </a:srgbClr>
            </a:solidFill>
          </p:spPr>
          <p:txBody>
            <a:bodyPr wrap="square" lIns="0" tIns="0" rIns="0" bIns="0" rtlCol="0"/>
            <a:lstStyle/>
            <a:p>
              <a:endParaRPr/>
            </a:p>
          </p:txBody>
        </p:sp>
      </p:grpSp>
      <p:sp>
        <p:nvSpPr>
          <p:cNvPr id="7" name="object 7"/>
          <p:cNvSpPr txBox="1"/>
          <p:nvPr/>
        </p:nvSpPr>
        <p:spPr>
          <a:xfrm>
            <a:off x="6403085" y="5951016"/>
            <a:ext cx="1897380" cy="476250"/>
          </a:xfrm>
          <a:prstGeom prst="rect">
            <a:avLst/>
          </a:prstGeom>
        </p:spPr>
        <p:txBody>
          <a:bodyPr vert="horz" wrap="square" lIns="0" tIns="13335" rIns="0" bIns="0" rtlCol="0">
            <a:spAutoFit/>
          </a:bodyPr>
          <a:lstStyle/>
          <a:p>
            <a:pPr algn="ctr">
              <a:lnSpc>
                <a:spcPct val="100000"/>
              </a:lnSpc>
              <a:spcBef>
                <a:spcPts val="105"/>
              </a:spcBef>
            </a:pPr>
            <a:r>
              <a:rPr sz="1600" spc="-15" dirty="0">
                <a:solidFill>
                  <a:srgbClr val="D9D9D9"/>
                </a:solidFill>
                <a:latin typeface="Arial Black"/>
                <a:cs typeface="Arial Black"/>
              </a:rPr>
              <a:t>TCCC</a:t>
            </a:r>
            <a:r>
              <a:rPr sz="1600" spc="-40" dirty="0">
                <a:solidFill>
                  <a:srgbClr val="D9D9D9"/>
                </a:solidFill>
                <a:latin typeface="Arial Black"/>
                <a:cs typeface="Arial Black"/>
              </a:rPr>
              <a:t> </a:t>
            </a:r>
            <a:r>
              <a:rPr sz="1600" spc="5" dirty="0">
                <a:solidFill>
                  <a:srgbClr val="D9D9D9"/>
                </a:solidFill>
                <a:latin typeface="Arial MT"/>
                <a:cs typeface="Arial MT"/>
              </a:rPr>
              <a:t>TIER</a:t>
            </a:r>
            <a:r>
              <a:rPr sz="1600" spc="-45" dirty="0">
                <a:solidFill>
                  <a:srgbClr val="D9D9D9"/>
                </a:solidFill>
                <a:latin typeface="Arial MT"/>
                <a:cs typeface="Arial MT"/>
              </a:rPr>
              <a:t> </a:t>
            </a:r>
            <a:r>
              <a:rPr sz="1600" dirty="0">
                <a:solidFill>
                  <a:srgbClr val="D9D9D9"/>
                </a:solidFill>
                <a:latin typeface="Arial MT"/>
                <a:cs typeface="Arial MT"/>
              </a:rPr>
              <a:t>3</a:t>
            </a:r>
            <a:endParaRPr sz="1600">
              <a:latin typeface="Arial MT"/>
              <a:cs typeface="Arial MT"/>
            </a:endParaRPr>
          </a:p>
          <a:p>
            <a:pPr algn="ctr">
              <a:lnSpc>
                <a:spcPct val="100000"/>
              </a:lnSpc>
              <a:spcBef>
                <a:spcPts val="60"/>
              </a:spcBef>
            </a:pPr>
            <a:r>
              <a:rPr sz="1300" spc="-5" dirty="0">
                <a:solidFill>
                  <a:srgbClr val="D9D9D9"/>
                </a:solidFill>
                <a:latin typeface="Arial MT"/>
                <a:cs typeface="Arial MT"/>
              </a:rPr>
              <a:t>Combat</a:t>
            </a:r>
            <a:r>
              <a:rPr sz="1300" spc="-10" dirty="0">
                <a:solidFill>
                  <a:srgbClr val="D9D9D9"/>
                </a:solidFill>
                <a:latin typeface="Arial MT"/>
                <a:cs typeface="Arial MT"/>
              </a:rPr>
              <a:t> </a:t>
            </a:r>
            <a:r>
              <a:rPr sz="1300" spc="-5" dirty="0">
                <a:solidFill>
                  <a:srgbClr val="D9D9D9"/>
                </a:solidFill>
                <a:latin typeface="Arial MT"/>
                <a:cs typeface="Arial MT"/>
              </a:rPr>
              <a:t>Medic/Corpsman</a:t>
            </a:r>
            <a:endParaRPr sz="1300">
              <a:latin typeface="Arial MT"/>
              <a:cs typeface="Arial MT"/>
            </a:endParaRPr>
          </a:p>
        </p:txBody>
      </p:sp>
      <p:sp>
        <p:nvSpPr>
          <p:cNvPr id="8" name="object 8"/>
          <p:cNvSpPr/>
          <p:nvPr/>
        </p:nvSpPr>
        <p:spPr>
          <a:xfrm>
            <a:off x="8714231" y="5910071"/>
            <a:ext cx="2383790" cy="573405"/>
          </a:xfrm>
          <a:custGeom>
            <a:avLst/>
            <a:gdLst/>
            <a:ahLst/>
            <a:cxnLst/>
            <a:rect l="l" t="t" r="r" b="b"/>
            <a:pathLst>
              <a:path w="2383790" h="573404">
                <a:moveTo>
                  <a:pt x="2288032" y="0"/>
                </a:moveTo>
                <a:lnTo>
                  <a:pt x="95503" y="0"/>
                </a:lnTo>
                <a:lnTo>
                  <a:pt x="58346" y="7505"/>
                </a:lnTo>
                <a:lnTo>
                  <a:pt x="27987" y="27973"/>
                </a:lnTo>
                <a:lnTo>
                  <a:pt x="7510" y="58330"/>
                </a:lnTo>
                <a:lnTo>
                  <a:pt x="0" y="95503"/>
                </a:lnTo>
                <a:lnTo>
                  <a:pt x="0" y="477519"/>
                </a:lnTo>
                <a:lnTo>
                  <a:pt x="7510" y="514693"/>
                </a:lnTo>
                <a:lnTo>
                  <a:pt x="27987" y="545050"/>
                </a:lnTo>
                <a:lnTo>
                  <a:pt x="58346" y="565518"/>
                </a:lnTo>
                <a:lnTo>
                  <a:pt x="95503" y="573023"/>
                </a:lnTo>
                <a:lnTo>
                  <a:pt x="2288032" y="573023"/>
                </a:lnTo>
                <a:lnTo>
                  <a:pt x="2325189" y="565518"/>
                </a:lnTo>
                <a:lnTo>
                  <a:pt x="2355548" y="545050"/>
                </a:lnTo>
                <a:lnTo>
                  <a:pt x="2376025" y="514693"/>
                </a:lnTo>
                <a:lnTo>
                  <a:pt x="2383536" y="477519"/>
                </a:lnTo>
                <a:lnTo>
                  <a:pt x="2383536" y="95503"/>
                </a:lnTo>
                <a:lnTo>
                  <a:pt x="2376025" y="58330"/>
                </a:lnTo>
                <a:lnTo>
                  <a:pt x="2355548" y="27973"/>
                </a:lnTo>
                <a:lnTo>
                  <a:pt x="2325189" y="7505"/>
                </a:lnTo>
                <a:lnTo>
                  <a:pt x="2288032" y="0"/>
                </a:lnTo>
                <a:close/>
              </a:path>
            </a:pathLst>
          </a:custGeom>
          <a:solidFill>
            <a:srgbClr val="1A1B1B"/>
          </a:solidFill>
        </p:spPr>
        <p:txBody>
          <a:bodyPr wrap="square" lIns="0" tIns="0" rIns="0" bIns="0" rtlCol="0"/>
          <a:lstStyle/>
          <a:p>
            <a:endParaRPr/>
          </a:p>
        </p:txBody>
      </p:sp>
      <p:sp>
        <p:nvSpPr>
          <p:cNvPr id="9" name="object 9"/>
          <p:cNvSpPr txBox="1"/>
          <p:nvPr/>
        </p:nvSpPr>
        <p:spPr>
          <a:xfrm>
            <a:off x="8857868" y="5951016"/>
            <a:ext cx="2106930" cy="476250"/>
          </a:xfrm>
          <a:prstGeom prst="rect">
            <a:avLst/>
          </a:prstGeom>
        </p:spPr>
        <p:txBody>
          <a:bodyPr vert="horz" wrap="square" lIns="0" tIns="13335" rIns="0" bIns="0" rtlCol="0">
            <a:spAutoFit/>
          </a:bodyPr>
          <a:lstStyle/>
          <a:p>
            <a:pPr algn="ctr">
              <a:lnSpc>
                <a:spcPct val="100000"/>
              </a:lnSpc>
              <a:spcBef>
                <a:spcPts val="105"/>
              </a:spcBef>
            </a:pPr>
            <a:r>
              <a:rPr sz="1600" spc="-15" dirty="0">
                <a:solidFill>
                  <a:srgbClr val="FFFFFF"/>
                </a:solidFill>
                <a:latin typeface="Arial Black"/>
                <a:cs typeface="Arial Black"/>
              </a:rPr>
              <a:t>TCCC</a:t>
            </a:r>
            <a:r>
              <a:rPr sz="1600" spc="-110" dirty="0">
                <a:solidFill>
                  <a:srgbClr val="FFFFFF"/>
                </a:solidFill>
                <a:latin typeface="Arial Black"/>
                <a:cs typeface="Arial Black"/>
              </a:rPr>
              <a:t> </a:t>
            </a:r>
            <a:r>
              <a:rPr sz="1600" spc="5" dirty="0">
                <a:solidFill>
                  <a:srgbClr val="FFFFFF"/>
                </a:solidFill>
                <a:latin typeface="Arial MT"/>
                <a:cs typeface="Arial MT"/>
              </a:rPr>
              <a:t>TIER</a:t>
            </a:r>
            <a:r>
              <a:rPr sz="1600" spc="-70" dirty="0">
                <a:solidFill>
                  <a:srgbClr val="FFFFFF"/>
                </a:solidFill>
                <a:latin typeface="Arial MT"/>
                <a:cs typeface="Arial MT"/>
              </a:rPr>
              <a:t> </a:t>
            </a:r>
            <a:r>
              <a:rPr sz="1600" dirty="0">
                <a:solidFill>
                  <a:srgbClr val="FFFFFF"/>
                </a:solidFill>
                <a:latin typeface="Arial MT"/>
                <a:cs typeface="Arial MT"/>
              </a:rPr>
              <a:t>4</a:t>
            </a:r>
            <a:endParaRPr sz="1600">
              <a:latin typeface="Arial MT"/>
              <a:cs typeface="Arial MT"/>
            </a:endParaRPr>
          </a:p>
          <a:p>
            <a:pPr algn="ctr">
              <a:lnSpc>
                <a:spcPct val="100000"/>
              </a:lnSpc>
              <a:spcBef>
                <a:spcPts val="60"/>
              </a:spcBef>
            </a:pPr>
            <a:r>
              <a:rPr sz="1300" spc="-5" dirty="0">
                <a:solidFill>
                  <a:srgbClr val="FFFFFF"/>
                </a:solidFill>
                <a:latin typeface="Arial MT"/>
                <a:cs typeface="Arial MT"/>
              </a:rPr>
              <a:t>Combat</a:t>
            </a:r>
            <a:r>
              <a:rPr sz="1300" spc="-10" dirty="0">
                <a:solidFill>
                  <a:srgbClr val="FFFFFF"/>
                </a:solidFill>
                <a:latin typeface="Arial MT"/>
                <a:cs typeface="Arial MT"/>
              </a:rPr>
              <a:t> </a:t>
            </a:r>
            <a:r>
              <a:rPr sz="1300" dirty="0">
                <a:solidFill>
                  <a:srgbClr val="FFFFFF"/>
                </a:solidFill>
                <a:latin typeface="Arial MT"/>
                <a:cs typeface="Arial MT"/>
              </a:rPr>
              <a:t>Paramedic/Provider</a:t>
            </a:r>
            <a:endParaRPr sz="1300">
              <a:latin typeface="Arial MT"/>
              <a:cs typeface="Arial MT"/>
            </a:endParaRPr>
          </a:p>
        </p:txBody>
      </p:sp>
      <p:sp>
        <p:nvSpPr>
          <p:cNvPr id="10" name="object 10"/>
          <p:cNvSpPr/>
          <p:nvPr/>
        </p:nvSpPr>
        <p:spPr>
          <a:xfrm>
            <a:off x="1042416" y="5910071"/>
            <a:ext cx="2380615" cy="573405"/>
          </a:xfrm>
          <a:custGeom>
            <a:avLst/>
            <a:gdLst/>
            <a:ahLst/>
            <a:cxnLst/>
            <a:rect l="l" t="t" r="r" b="b"/>
            <a:pathLst>
              <a:path w="2380615" h="573404">
                <a:moveTo>
                  <a:pt x="2284984" y="0"/>
                </a:moveTo>
                <a:lnTo>
                  <a:pt x="95503" y="0"/>
                </a:lnTo>
                <a:lnTo>
                  <a:pt x="58330" y="7505"/>
                </a:lnTo>
                <a:lnTo>
                  <a:pt x="27973" y="27973"/>
                </a:lnTo>
                <a:lnTo>
                  <a:pt x="7505" y="58330"/>
                </a:lnTo>
                <a:lnTo>
                  <a:pt x="0" y="95503"/>
                </a:lnTo>
                <a:lnTo>
                  <a:pt x="0" y="477519"/>
                </a:lnTo>
                <a:lnTo>
                  <a:pt x="7505" y="514693"/>
                </a:lnTo>
                <a:lnTo>
                  <a:pt x="27973" y="545050"/>
                </a:lnTo>
                <a:lnTo>
                  <a:pt x="58330" y="565518"/>
                </a:lnTo>
                <a:lnTo>
                  <a:pt x="95503" y="573023"/>
                </a:lnTo>
                <a:lnTo>
                  <a:pt x="2284984" y="573023"/>
                </a:lnTo>
                <a:lnTo>
                  <a:pt x="2322141" y="565518"/>
                </a:lnTo>
                <a:lnTo>
                  <a:pt x="2352500" y="545050"/>
                </a:lnTo>
                <a:lnTo>
                  <a:pt x="2372977" y="514693"/>
                </a:lnTo>
                <a:lnTo>
                  <a:pt x="2380488" y="477519"/>
                </a:lnTo>
                <a:lnTo>
                  <a:pt x="2380488" y="95503"/>
                </a:lnTo>
                <a:lnTo>
                  <a:pt x="2372977" y="58330"/>
                </a:lnTo>
                <a:lnTo>
                  <a:pt x="2352500" y="27973"/>
                </a:lnTo>
                <a:lnTo>
                  <a:pt x="2322141" y="7505"/>
                </a:lnTo>
                <a:lnTo>
                  <a:pt x="2284984" y="0"/>
                </a:lnTo>
                <a:close/>
              </a:path>
            </a:pathLst>
          </a:custGeom>
          <a:solidFill>
            <a:srgbClr val="1A1B1B">
              <a:alpha val="30195"/>
            </a:srgbClr>
          </a:solidFill>
        </p:spPr>
        <p:txBody>
          <a:bodyPr wrap="square" lIns="0" tIns="0" rIns="0" bIns="0" rtlCol="0"/>
          <a:lstStyle/>
          <a:p>
            <a:endParaRPr/>
          </a:p>
        </p:txBody>
      </p:sp>
      <p:sp>
        <p:nvSpPr>
          <p:cNvPr id="11" name="object 11"/>
          <p:cNvSpPr txBox="1"/>
          <p:nvPr/>
        </p:nvSpPr>
        <p:spPr>
          <a:xfrm>
            <a:off x="1462277" y="5951016"/>
            <a:ext cx="1537335" cy="476250"/>
          </a:xfrm>
          <a:prstGeom prst="rect">
            <a:avLst/>
          </a:prstGeom>
        </p:spPr>
        <p:txBody>
          <a:bodyPr vert="horz" wrap="square" lIns="0" tIns="13335" rIns="0" bIns="0" rtlCol="0">
            <a:spAutoFit/>
          </a:bodyPr>
          <a:lstStyle/>
          <a:p>
            <a:pPr marL="635" algn="ctr">
              <a:lnSpc>
                <a:spcPct val="100000"/>
              </a:lnSpc>
              <a:spcBef>
                <a:spcPts val="105"/>
              </a:spcBef>
            </a:pPr>
            <a:r>
              <a:rPr sz="1600" spc="-10" dirty="0">
                <a:solidFill>
                  <a:srgbClr val="D9D9D9"/>
                </a:solidFill>
                <a:latin typeface="Arial Black"/>
                <a:cs typeface="Arial Black"/>
              </a:rPr>
              <a:t>TCCC</a:t>
            </a:r>
            <a:r>
              <a:rPr sz="1600" spc="-45" dirty="0">
                <a:solidFill>
                  <a:srgbClr val="D9D9D9"/>
                </a:solidFill>
                <a:latin typeface="Arial Black"/>
                <a:cs typeface="Arial Black"/>
              </a:rPr>
              <a:t> </a:t>
            </a:r>
            <a:r>
              <a:rPr sz="1600" spc="5" dirty="0">
                <a:solidFill>
                  <a:srgbClr val="D9D9D9"/>
                </a:solidFill>
                <a:latin typeface="Arial MT"/>
                <a:cs typeface="Arial MT"/>
              </a:rPr>
              <a:t>TIER</a:t>
            </a:r>
            <a:r>
              <a:rPr sz="1600" spc="-45" dirty="0">
                <a:solidFill>
                  <a:srgbClr val="D9D9D9"/>
                </a:solidFill>
                <a:latin typeface="Arial MT"/>
                <a:cs typeface="Arial MT"/>
              </a:rPr>
              <a:t> </a:t>
            </a:r>
            <a:r>
              <a:rPr sz="1600" dirty="0">
                <a:solidFill>
                  <a:srgbClr val="D9D9D9"/>
                </a:solidFill>
                <a:latin typeface="Arial MT"/>
                <a:cs typeface="Arial MT"/>
              </a:rPr>
              <a:t>1</a:t>
            </a:r>
            <a:endParaRPr sz="1600">
              <a:latin typeface="Arial MT"/>
              <a:cs typeface="Arial MT"/>
            </a:endParaRPr>
          </a:p>
          <a:p>
            <a:pPr algn="ctr">
              <a:lnSpc>
                <a:spcPct val="100000"/>
              </a:lnSpc>
              <a:spcBef>
                <a:spcPts val="60"/>
              </a:spcBef>
            </a:pPr>
            <a:r>
              <a:rPr sz="1300" spc="5" dirty="0">
                <a:solidFill>
                  <a:srgbClr val="D9D9D9"/>
                </a:solidFill>
                <a:latin typeface="Arial MT"/>
                <a:cs typeface="Arial MT"/>
              </a:rPr>
              <a:t>All</a:t>
            </a:r>
            <a:r>
              <a:rPr sz="1300" spc="-60" dirty="0">
                <a:solidFill>
                  <a:srgbClr val="D9D9D9"/>
                </a:solidFill>
                <a:latin typeface="Arial MT"/>
                <a:cs typeface="Arial MT"/>
              </a:rPr>
              <a:t> </a:t>
            </a:r>
            <a:r>
              <a:rPr sz="1300" dirty="0">
                <a:solidFill>
                  <a:srgbClr val="D9D9D9"/>
                </a:solidFill>
                <a:latin typeface="Arial MT"/>
                <a:cs typeface="Arial MT"/>
              </a:rPr>
              <a:t>Service</a:t>
            </a:r>
            <a:r>
              <a:rPr sz="1300" spc="-35" dirty="0">
                <a:solidFill>
                  <a:srgbClr val="D9D9D9"/>
                </a:solidFill>
                <a:latin typeface="Arial MT"/>
                <a:cs typeface="Arial MT"/>
              </a:rPr>
              <a:t> </a:t>
            </a:r>
            <a:r>
              <a:rPr sz="1300" spc="-5" dirty="0">
                <a:solidFill>
                  <a:srgbClr val="D9D9D9"/>
                </a:solidFill>
                <a:latin typeface="Arial MT"/>
                <a:cs typeface="Arial MT"/>
              </a:rPr>
              <a:t>Members</a:t>
            </a:r>
            <a:endParaRPr sz="1300">
              <a:latin typeface="Arial MT"/>
              <a:cs typeface="Arial MT"/>
            </a:endParaRPr>
          </a:p>
        </p:txBody>
      </p:sp>
      <p:sp>
        <p:nvSpPr>
          <p:cNvPr id="12" name="object 12"/>
          <p:cNvSpPr/>
          <p:nvPr/>
        </p:nvSpPr>
        <p:spPr>
          <a:xfrm>
            <a:off x="3599688" y="5910071"/>
            <a:ext cx="2380615" cy="573405"/>
          </a:xfrm>
          <a:custGeom>
            <a:avLst/>
            <a:gdLst/>
            <a:ahLst/>
            <a:cxnLst/>
            <a:rect l="l" t="t" r="r" b="b"/>
            <a:pathLst>
              <a:path w="2380615" h="573404">
                <a:moveTo>
                  <a:pt x="2284984" y="0"/>
                </a:moveTo>
                <a:lnTo>
                  <a:pt x="95503" y="0"/>
                </a:lnTo>
                <a:lnTo>
                  <a:pt x="58346" y="7505"/>
                </a:lnTo>
                <a:lnTo>
                  <a:pt x="27987" y="27973"/>
                </a:lnTo>
                <a:lnTo>
                  <a:pt x="7510" y="58330"/>
                </a:lnTo>
                <a:lnTo>
                  <a:pt x="0" y="95503"/>
                </a:lnTo>
                <a:lnTo>
                  <a:pt x="0" y="477519"/>
                </a:lnTo>
                <a:lnTo>
                  <a:pt x="7510" y="514693"/>
                </a:lnTo>
                <a:lnTo>
                  <a:pt x="27987" y="545050"/>
                </a:lnTo>
                <a:lnTo>
                  <a:pt x="58346" y="565518"/>
                </a:lnTo>
                <a:lnTo>
                  <a:pt x="95503" y="573023"/>
                </a:lnTo>
                <a:lnTo>
                  <a:pt x="2284984" y="573023"/>
                </a:lnTo>
                <a:lnTo>
                  <a:pt x="2322141" y="565518"/>
                </a:lnTo>
                <a:lnTo>
                  <a:pt x="2352500" y="545050"/>
                </a:lnTo>
                <a:lnTo>
                  <a:pt x="2372977" y="514693"/>
                </a:lnTo>
                <a:lnTo>
                  <a:pt x="2380488" y="477519"/>
                </a:lnTo>
                <a:lnTo>
                  <a:pt x="2380488" y="95503"/>
                </a:lnTo>
                <a:lnTo>
                  <a:pt x="2372977" y="58330"/>
                </a:lnTo>
                <a:lnTo>
                  <a:pt x="2352500" y="27973"/>
                </a:lnTo>
                <a:lnTo>
                  <a:pt x="2322141" y="7505"/>
                </a:lnTo>
                <a:lnTo>
                  <a:pt x="2284984" y="0"/>
                </a:lnTo>
                <a:close/>
              </a:path>
            </a:pathLst>
          </a:custGeom>
          <a:solidFill>
            <a:srgbClr val="1A1B1B">
              <a:alpha val="30195"/>
            </a:srgbClr>
          </a:solidFill>
        </p:spPr>
        <p:txBody>
          <a:bodyPr wrap="square" lIns="0" tIns="0" rIns="0" bIns="0" rtlCol="0"/>
          <a:lstStyle/>
          <a:p>
            <a:endParaRPr/>
          </a:p>
        </p:txBody>
      </p:sp>
      <p:sp>
        <p:nvSpPr>
          <p:cNvPr id="13" name="object 13"/>
          <p:cNvSpPr txBox="1"/>
          <p:nvPr/>
        </p:nvSpPr>
        <p:spPr>
          <a:xfrm>
            <a:off x="4118609" y="5951016"/>
            <a:ext cx="1343025" cy="476250"/>
          </a:xfrm>
          <a:prstGeom prst="rect">
            <a:avLst/>
          </a:prstGeom>
        </p:spPr>
        <p:txBody>
          <a:bodyPr vert="horz" wrap="square" lIns="0" tIns="13335" rIns="0" bIns="0" rtlCol="0">
            <a:spAutoFit/>
          </a:bodyPr>
          <a:lstStyle/>
          <a:p>
            <a:pPr marL="12700">
              <a:lnSpc>
                <a:spcPct val="100000"/>
              </a:lnSpc>
              <a:spcBef>
                <a:spcPts val="105"/>
              </a:spcBef>
            </a:pPr>
            <a:r>
              <a:rPr sz="1600" spc="-15" dirty="0">
                <a:solidFill>
                  <a:srgbClr val="D9D9D9"/>
                </a:solidFill>
                <a:latin typeface="Arial Black"/>
                <a:cs typeface="Arial Black"/>
              </a:rPr>
              <a:t>TCCC</a:t>
            </a:r>
            <a:r>
              <a:rPr sz="1600" spc="-55" dirty="0">
                <a:solidFill>
                  <a:srgbClr val="D9D9D9"/>
                </a:solidFill>
                <a:latin typeface="Arial Black"/>
                <a:cs typeface="Arial Black"/>
              </a:rPr>
              <a:t> </a:t>
            </a:r>
            <a:r>
              <a:rPr sz="1600" spc="5" dirty="0">
                <a:solidFill>
                  <a:srgbClr val="D9D9D9"/>
                </a:solidFill>
                <a:latin typeface="Arial MT"/>
                <a:cs typeface="Arial MT"/>
              </a:rPr>
              <a:t>TIER</a:t>
            </a:r>
            <a:r>
              <a:rPr sz="1600" spc="-55" dirty="0">
                <a:solidFill>
                  <a:srgbClr val="D9D9D9"/>
                </a:solidFill>
                <a:latin typeface="Arial MT"/>
                <a:cs typeface="Arial MT"/>
              </a:rPr>
              <a:t> </a:t>
            </a:r>
            <a:r>
              <a:rPr sz="1600" dirty="0">
                <a:solidFill>
                  <a:srgbClr val="D9D9D9"/>
                </a:solidFill>
                <a:latin typeface="Arial MT"/>
                <a:cs typeface="Arial MT"/>
              </a:rPr>
              <a:t>2</a:t>
            </a:r>
            <a:endParaRPr sz="1600">
              <a:latin typeface="Arial MT"/>
              <a:cs typeface="Arial MT"/>
            </a:endParaRPr>
          </a:p>
          <a:p>
            <a:pPr marL="24765">
              <a:lnSpc>
                <a:spcPct val="100000"/>
              </a:lnSpc>
              <a:spcBef>
                <a:spcPts val="60"/>
              </a:spcBef>
            </a:pPr>
            <a:r>
              <a:rPr sz="1300" spc="-5" dirty="0">
                <a:solidFill>
                  <a:srgbClr val="D9D9D9"/>
                </a:solidFill>
                <a:latin typeface="Arial MT"/>
                <a:cs typeface="Arial MT"/>
              </a:rPr>
              <a:t>Combat</a:t>
            </a:r>
            <a:r>
              <a:rPr sz="1300" spc="-30" dirty="0">
                <a:solidFill>
                  <a:srgbClr val="D9D9D9"/>
                </a:solidFill>
                <a:latin typeface="Arial MT"/>
                <a:cs typeface="Arial MT"/>
              </a:rPr>
              <a:t> </a:t>
            </a:r>
            <a:r>
              <a:rPr sz="1300" spc="-5" dirty="0">
                <a:solidFill>
                  <a:srgbClr val="D9D9D9"/>
                </a:solidFill>
                <a:latin typeface="Arial MT"/>
                <a:cs typeface="Arial MT"/>
              </a:rPr>
              <a:t>Lifesaver</a:t>
            </a:r>
            <a:endParaRPr sz="1300">
              <a:latin typeface="Arial MT"/>
              <a:cs typeface="Arial MT"/>
            </a:endParaRPr>
          </a:p>
        </p:txBody>
      </p:sp>
      <p:sp>
        <p:nvSpPr>
          <p:cNvPr id="14" name="object 14"/>
          <p:cNvSpPr txBox="1"/>
          <p:nvPr/>
        </p:nvSpPr>
        <p:spPr>
          <a:xfrm>
            <a:off x="2880741" y="515238"/>
            <a:ext cx="4276090" cy="880744"/>
          </a:xfrm>
          <a:prstGeom prst="rect">
            <a:avLst/>
          </a:prstGeom>
        </p:spPr>
        <p:txBody>
          <a:bodyPr vert="horz" wrap="square" lIns="0" tIns="13335" rIns="0" bIns="0" rtlCol="0">
            <a:spAutoFit/>
          </a:bodyPr>
          <a:lstStyle/>
          <a:p>
            <a:pPr marL="12700" marR="5080">
              <a:lnSpc>
                <a:spcPct val="100000"/>
              </a:lnSpc>
              <a:spcBef>
                <a:spcPts val="105"/>
              </a:spcBef>
            </a:pPr>
            <a:r>
              <a:rPr sz="2800" spc="-40" dirty="0">
                <a:solidFill>
                  <a:srgbClr val="CD9146"/>
                </a:solidFill>
                <a:latin typeface="Arial Black"/>
                <a:cs typeface="Arial Black"/>
              </a:rPr>
              <a:t>COMBAT</a:t>
            </a:r>
            <a:r>
              <a:rPr sz="2800" spc="-85" dirty="0">
                <a:solidFill>
                  <a:srgbClr val="CD9146"/>
                </a:solidFill>
                <a:latin typeface="Arial Black"/>
                <a:cs typeface="Arial Black"/>
              </a:rPr>
              <a:t> </a:t>
            </a:r>
            <a:r>
              <a:rPr sz="2800" spc="-25" dirty="0">
                <a:solidFill>
                  <a:srgbClr val="CD9146"/>
                </a:solidFill>
                <a:latin typeface="Arial Black"/>
                <a:cs typeface="Arial Black"/>
              </a:rPr>
              <a:t>PARAMEDIC/ </a:t>
            </a:r>
            <a:r>
              <a:rPr sz="2800" spc="-919" dirty="0">
                <a:solidFill>
                  <a:srgbClr val="CD9146"/>
                </a:solidFill>
                <a:latin typeface="Arial Black"/>
                <a:cs typeface="Arial Black"/>
              </a:rPr>
              <a:t> </a:t>
            </a:r>
            <a:r>
              <a:rPr sz="2800" spc="-25" dirty="0">
                <a:solidFill>
                  <a:srgbClr val="CD9146"/>
                </a:solidFill>
                <a:latin typeface="Arial Black"/>
                <a:cs typeface="Arial Black"/>
              </a:rPr>
              <a:t>PROVIDER</a:t>
            </a:r>
            <a:endParaRPr sz="2800">
              <a:latin typeface="Arial Black"/>
              <a:cs typeface="Arial Black"/>
            </a:endParaRPr>
          </a:p>
        </p:txBody>
      </p:sp>
      <p:grpSp>
        <p:nvGrpSpPr>
          <p:cNvPr id="15" name="object 15"/>
          <p:cNvGrpSpPr/>
          <p:nvPr/>
        </p:nvGrpSpPr>
        <p:grpSpPr>
          <a:xfrm>
            <a:off x="737616" y="451104"/>
            <a:ext cx="11454765" cy="5114925"/>
            <a:chOff x="737616" y="451104"/>
            <a:chExt cx="11454765" cy="5114925"/>
          </a:xfrm>
        </p:grpSpPr>
        <p:pic>
          <p:nvPicPr>
            <p:cNvPr id="16" name="object 16"/>
            <p:cNvPicPr/>
            <p:nvPr/>
          </p:nvPicPr>
          <p:blipFill>
            <a:blip r:embed="rId4" cstate="print"/>
            <a:stretch>
              <a:fillRect/>
            </a:stretch>
          </p:blipFill>
          <p:spPr>
            <a:xfrm>
              <a:off x="737616" y="451104"/>
              <a:ext cx="1898904" cy="1063752"/>
            </a:xfrm>
            <a:prstGeom prst="rect">
              <a:avLst/>
            </a:prstGeom>
          </p:spPr>
        </p:pic>
        <p:pic>
          <p:nvPicPr>
            <p:cNvPr id="17" name="object 17"/>
            <p:cNvPicPr/>
            <p:nvPr/>
          </p:nvPicPr>
          <p:blipFill>
            <a:blip r:embed="rId5" cstate="print"/>
            <a:stretch>
              <a:fillRect/>
            </a:stretch>
          </p:blipFill>
          <p:spPr>
            <a:xfrm>
              <a:off x="9863327" y="4709159"/>
              <a:ext cx="2328672" cy="856487"/>
            </a:xfrm>
            <a:prstGeom prst="rect">
              <a:avLst/>
            </a:prstGeom>
          </p:spPr>
        </p:pic>
      </p:grpSp>
      <p:sp>
        <p:nvSpPr>
          <p:cNvPr id="18" name="object 18"/>
          <p:cNvSpPr txBox="1"/>
          <p:nvPr/>
        </p:nvSpPr>
        <p:spPr>
          <a:xfrm>
            <a:off x="1014171" y="3454095"/>
            <a:ext cx="6652895" cy="1000760"/>
          </a:xfrm>
          <a:prstGeom prst="rect">
            <a:avLst/>
          </a:prstGeom>
        </p:spPr>
        <p:txBody>
          <a:bodyPr vert="horz" wrap="square" lIns="0" tIns="12065" rIns="0" bIns="0" rtlCol="0">
            <a:spAutoFit/>
          </a:bodyPr>
          <a:lstStyle/>
          <a:p>
            <a:pPr marL="12700">
              <a:lnSpc>
                <a:spcPct val="100000"/>
              </a:lnSpc>
              <a:spcBef>
                <a:spcPts val="95"/>
              </a:spcBef>
            </a:pPr>
            <a:r>
              <a:rPr sz="3200" b="1" spc="-10" dirty="0">
                <a:solidFill>
                  <a:srgbClr val="FFFFFF"/>
                </a:solidFill>
                <a:latin typeface="Arial"/>
                <a:cs typeface="Arial"/>
              </a:rPr>
              <a:t>MODULE</a:t>
            </a:r>
            <a:r>
              <a:rPr sz="3200" b="1" spc="10" dirty="0">
                <a:solidFill>
                  <a:srgbClr val="FFFFFF"/>
                </a:solidFill>
                <a:latin typeface="Arial"/>
                <a:cs typeface="Arial"/>
              </a:rPr>
              <a:t> </a:t>
            </a:r>
            <a:r>
              <a:rPr sz="3200" b="1" spc="-5" dirty="0">
                <a:solidFill>
                  <a:srgbClr val="FFFFFF"/>
                </a:solidFill>
                <a:latin typeface="Arial"/>
                <a:cs typeface="Arial"/>
              </a:rPr>
              <a:t>15:</a:t>
            </a:r>
            <a:endParaRPr sz="3200">
              <a:latin typeface="Arial"/>
              <a:cs typeface="Arial"/>
            </a:endParaRPr>
          </a:p>
          <a:p>
            <a:pPr marL="12700">
              <a:lnSpc>
                <a:spcPct val="100000"/>
              </a:lnSpc>
            </a:pPr>
            <a:r>
              <a:rPr sz="3200" b="1" spc="-90" dirty="0">
                <a:solidFill>
                  <a:srgbClr val="FFFFFF"/>
                </a:solidFill>
                <a:latin typeface="Arial"/>
                <a:cs typeface="Arial"/>
              </a:rPr>
              <a:t>PAIN</a:t>
            </a:r>
            <a:r>
              <a:rPr sz="3200" b="1" spc="75" dirty="0">
                <a:solidFill>
                  <a:srgbClr val="FFFFFF"/>
                </a:solidFill>
                <a:latin typeface="Arial"/>
                <a:cs typeface="Arial"/>
              </a:rPr>
              <a:t> </a:t>
            </a:r>
            <a:r>
              <a:rPr sz="3200" b="1" spc="-35" dirty="0">
                <a:solidFill>
                  <a:srgbClr val="FFFFFF"/>
                </a:solidFill>
                <a:latin typeface="Arial"/>
                <a:cs typeface="Arial"/>
              </a:rPr>
              <a:t>MEDICATIONS</a:t>
            </a:r>
            <a:r>
              <a:rPr sz="3200" b="1" spc="80" dirty="0">
                <a:solidFill>
                  <a:srgbClr val="FFFFFF"/>
                </a:solidFill>
                <a:latin typeface="Arial"/>
                <a:cs typeface="Arial"/>
              </a:rPr>
              <a:t> </a:t>
            </a:r>
            <a:r>
              <a:rPr sz="3200" b="1" spc="-15" dirty="0">
                <a:solidFill>
                  <a:srgbClr val="FFFFFF"/>
                </a:solidFill>
                <a:latin typeface="Arial"/>
                <a:cs typeface="Arial"/>
              </a:rPr>
              <a:t>(ANALGESIA)</a:t>
            </a:r>
            <a:endParaRPr sz="3200">
              <a:latin typeface="Arial"/>
              <a:cs typeface="Arial"/>
            </a:endParaRPr>
          </a:p>
        </p:txBody>
      </p:sp>
      <p:sp>
        <p:nvSpPr>
          <p:cNvPr id="19" name="object 19"/>
          <p:cNvSpPr txBox="1">
            <a:spLocks noGrp="1"/>
          </p:cNvSpPr>
          <p:nvPr>
            <p:ph type="title"/>
          </p:nvPr>
        </p:nvSpPr>
        <p:spPr>
          <a:xfrm>
            <a:off x="1014171" y="1767662"/>
            <a:ext cx="9874885" cy="1590040"/>
          </a:xfrm>
          <a:prstGeom prst="rect">
            <a:avLst/>
          </a:prstGeom>
        </p:spPr>
        <p:txBody>
          <a:bodyPr vert="horz" wrap="square" lIns="0" tIns="106045" rIns="0" bIns="0" rtlCol="0">
            <a:spAutoFit/>
          </a:bodyPr>
          <a:lstStyle/>
          <a:p>
            <a:pPr marL="12700" marR="5080">
              <a:lnSpc>
                <a:spcPts val="5830"/>
              </a:lnSpc>
              <a:spcBef>
                <a:spcPts val="835"/>
              </a:spcBef>
              <a:tabLst>
                <a:tab pos="4032885" algn="l"/>
              </a:tabLst>
            </a:pPr>
            <a:r>
              <a:rPr sz="5400" b="0" spc="-60" dirty="0">
                <a:solidFill>
                  <a:srgbClr val="A0A6AA"/>
                </a:solidFill>
                <a:latin typeface="Arial Black"/>
                <a:cs typeface="Arial Black"/>
              </a:rPr>
              <a:t>TACTICAL	</a:t>
            </a:r>
            <a:r>
              <a:rPr sz="5400" b="0" spc="-85" dirty="0">
                <a:solidFill>
                  <a:srgbClr val="A0A6AA"/>
                </a:solidFill>
                <a:latin typeface="Arial Black"/>
                <a:cs typeface="Arial Black"/>
              </a:rPr>
              <a:t>COMBAT </a:t>
            </a:r>
            <a:r>
              <a:rPr sz="5400" b="0" spc="-80" dirty="0">
                <a:solidFill>
                  <a:srgbClr val="A0A6AA"/>
                </a:solidFill>
                <a:latin typeface="Arial Black"/>
                <a:cs typeface="Arial Black"/>
              </a:rPr>
              <a:t> </a:t>
            </a:r>
            <a:r>
              <a:rPr sz="5400" b="0" spc="-65" dirty="0">
                <a:solidFill>
                  <a:srgbClr val="A0A6AA"/>
                </a:solidFill>
                <a:latin typeface="Arial Black"/>
                <a:cs typeface="Arial Black"/>
              </a:rPr>
              <a:t>CASUALTY</a:t>
            </a:r>
            <a:r>
              <a:rPr sz="5400" b="0" spc="-25" dirty="0">
                <a:solidFill>
                  <a:srgbClr val="A0A6AA"/>
                </a:solidFill>
                <a:latin typeface="Arial Black"/>
                <a:cs typeface="Arial Black"/>
              </a:rPr>
              <a:t> </a:t>
            </a:r>
            <a:r>
              <a:rPr sz="5400" b="0" dirty="0">
                <a:solidFill>
                  <a:srgbClr val="A0A6AA"/>
                </a:solidFill>
                <a:latin typeface="Arial Black"/>
                <a:cs typeface="Arial Black"/>
              </a:rPr>
              <a:t>CARE</a:t>
            </a:r>
            <a:r>
              <a:rPr sz="5400" b="0" spc="-5" dirty="0">
                <a:solidFill>
                  <a:srgbClr val="A0A6AA"/>
                </a:solidFill>
                <a:latin typeface="Arial Black"/>
                <a:cs typeface="Arial Black"/>
              </a:rPr>
              <a:t> COURSE</a:t>
            </a:r>
            <a:endParaRPr sz="5400">
              <a:latin typeface="Arial Black"/>
              <a:cs typeface="Arial Black"/>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sp>
        <p:nvSpPr>
          <p:cNvPr id="3" name="object 3"/>
          <p:cNvSpPr txBox="1"/>
          <p:nvPr/>
        </p:nvSpPr>
        <p:spPr>
          <a:xfrm>
            <a:off x="9409556" y="6572808"/>
            <a:ext cx="2019935" cy="186690"/>
          </a:xfrm>
          <a:prstGeom prst="rect">
            <a:avLst/>
          </a:prstGeom>
        </p:spPr>
        <p:txBody>
          <a:bodyPr vert="horz" wrap="square" lIns="0" tIns="13335" rIns="0" bIns="0" rtlCol="0">
            <a:spAutoFit/>
          </a:bodyPr>
          <a:lstStyle/>
          <a:p>
            <a:pPr marL="12700">
              <a:lnSpc>
                <a:spcPct val="100000"/>
              </a:lnSpc>
              <a:spcBef>
                <a:spcPts val="105"/>
              </a:spcBef>
            </a:pPr>
            <a:r>
              <a:rPr sz="1050" spc="-5" dirty="0">
                <a:solidFill>
                  <a:srgbClr val="CD9146"/>
                </a:solidFill>
                <a:latin typeface="Arial MT"/>
                <a:cs typeface="Arial MT"/>
              </a:rPr>
              <a:t>#TCCC-CPP-PPT-15</a:t>
            </a:r>
            <a:r>
              <a:rPr sz="1050" spc="265"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pic>
        <p:nvPicPr>
          <p:cNvPr id="4" name="object 4"/>
          <p:cNvPicPr/>
          <p:nvPr/>
        </p:nvPicPr>
        <p:blipFill>
          <a:blip r:embed="rId3" cstate="print"/>
          <a:stretch>
            <a:fillRect/>
          </a:stretch>
        </p:blipFill>
        <p:spPr>
          <a:xfrm>
            <a:off x="307847" y="256031"/>
            <a:ext cx="1173480" cy="655320"/>
          </a:xfrm>
          <a:prstGeom prst="rect">
            <a:avLst/>
          </a:prstGeom>
        </p:spPr>
      </p:pic>
      <p:sp>
        <p:nvSpPr>
          <p:cNvPr id="5" name="object 5"/>
          <p:cNvSpPr txBox="1"/>
          <p:nvPr/>
        </p:nvSpPr>
        <p:spPr>
          <a:xfrm>
            <a:off x="11727942" y="6552996"/>
            <a:ext cx="110489" cy="208279"/>
          </a:xfrm>
          <a:prstGeom prst="rect">
            <a:avLst/>
          </a:prstGeom>
        </p:spPr>
        <p:txBody>
          <a:bodyPr vert="horz" wrap="square" lIns="0" tIns="12700" rIns="0" bIns="0" rtlCol="0">
            <a:spAutoFit/>
          </a:bodyPr>
          <a:lstStyle/>
          <a:p>
            <a:pPr marL="12700">
              <a:lnSpc>
                <a:spcPct val="100000"/>
              </a:lnSpc>
              <a:spcBef>
                <a:spcPts val="100"/>
              </a:spcBef>
            </a:pPr>
            <a:r>
              <a:rPr sz="1200" spc="-5" dirty="0">
                <a:latin typeface="Arial MT"/>
                <a:cs typeface="Arial MT"/>
              </a:rPr>
              <a:t>2</a:t>
            </a:r>
            <a:endParaRPr sz="1200">
              <a:latin typeface="Arial MT"/>
              <a:cs typeface="Arial MT"/>
            </a:endParaRPr>
          </a:p>
        </p:txBody>
      </p:sp>
      <p:grpSp>
        <p:nvGrpSpPr>
          <p:cNvPr id="6" name="object 6"/>
          <p:cNvGrpSpPr/>
          <p:nvPr/>
        </p:nvGrpSpPr>
        <p:grpSpPr>
          <a:xfrm>
            <a:off x="963930" y="1331975"/>
            <a:ext cx="10349865" cy="4474210"/>
            <a:chOff x="963930" y="1331975"/>
            <a:chExt cx="10349865" cy="4474210"/>
          </a:xfrm>
        </p:grpSpPr>
        <p:sp>
          <p:nvSpPr>
            <p:cNvPr id="7" name="object 7"/>
            <p:cNvSpPr/>
            <p:nvPr/>
          </p:nvSpPr>
          <p:spPr>
            <a:xfrm>
              <a:off x="982980" y="1546859"/>
              <a:ext cx="10311765" cy="4239895"/>
            </a:xfrm>
            <a:custGeom>
              <a:avLst/>
              <a:gdLst/>
              <a:ahLst/>
              <a:cxnLst/>
              <a:rect l="l" t="t" r="r" b="b"/>
              <a:pathLst>
                <a:path w="10311765" h="4239895">
                  <a:moveTo>
                    <a:pt x="390651" y="0"/>
                  </a:moveTo>
                  <a:lnTo>
                    <a:pt x="390651" y="0"/>
                  </a:lnTo>
                  <a:lnTo>
                    <a:pt x="8959088" y="0"/>
                  </a:lnTo>
                  <a:lnTo>
                    <a:pt x="9013836" y="2133"/>
                  </a:lnTo>
                  <a:lnTo>
                    <a:pt x="9066857" y="8385"/>
                  </a:lnTo>
                  <a:lnTo>
                    <a:pt x="9117838" y="18532"/>
                  </a:lnTo>
                  <a:lnTo>
                    <a:pt x="9166467" y="32350"/>
                  </a:lnTo>
                  <a:lnTo>
                    <a:pt x="9212431" y="49614"/>
                  </a:lnTo>
                  <a:lnTo>
                    <a:pt x="9255418" y="70103"/>
                  </a:lnTo>
                  <a:lnTo>
                    <a:pt x="9295117" y="93591"/>
                  </a:lnTo>
                  <a:lnTo>
                    <a:pt x="9331215" y="119855"/>
                  </a:lnTo>
                  <a:lnTo>
                    <a:pt x="9363400" y="148672"/>
                  </a:lnTo>
                  <a:lnTo>
                    <a:pt x="9391360" y="179817"/>
                  </a:lnTo>
                  <a:lnTo>
                    <a:pt x="9414783" y="213067"/>
                  </a:lnTo>
                  <a:lnTo>
                    <a:pt x="9433356" y="248199"/>
                  </a:lnTo>
                  <a:lnTo>
                    <a:pt x="9446768" y="284988"/>
                  </a:lnTo>
                  <a:lnTo>
                    <a:pt x="10311384" y="2080133"/>
                  </a:lnTo>
                  <a:lnTo>
                    <a:pt x="9446768" y="3954779"/>
                  </a:lnTo>
                  <a:lnTo>
                    <a:pt x="9433356" y="3991563"/>
                  </a:lnTo>
                  <a:lnTo>
                    <a:pt x="9414783" y="4026691"/>
                  </a:lnTo>
                  <a:lnTo>
                    <a:pt x="9391360" y="4059940"/>
                  </a:lnTo>
                  <a:lnTo>
                    <a:pt x="9363400" y="4091084"/>
                  </a:lnTo>
                  <a:lnTo>
                    <a:pt x="9331215" y="4119901"/>
                  </a:lnTo>
                  <a:lnTo>
                    <a:pt x="9295117" y="4146166"/>
                  </a:lnTo>
                  <a:lnTo>
                    <a:pt x="9255418" y="4169655"/>
                  </a:lnTo>
                  <a:lnTo>
                    <a:pt x="9212431" y="4190146"/>
                  </a:lnTo>
                  <a:lnTo>
                    <a:pt x="9166467" y="4207412"/>
                  </a:lnTo>
                  <a:lnTo>
                    <a:pt x="9117838" y="4221232"/>
                  </a:lnTo>
                  <a:lnTo>
                    <a:pt x="9066857" y="4231380"/>
                  </a:lnTo>
                  <a:lnTo>
                    <a:pt x="9013836" y="4237633"/>
                  </a:lnTo>
                  <a:lnTo>
                    <a:pt x="8959088" y="4239768"/>
                  </a:lnTo>
                  <a:lnTo>
                    <a:pt x="458850" y="4239768"/>
                  </a:lnTo>
                  <a:lnTo>
                    <a:pt x="401364" y="4237367"/>
                  </a:lnTo>
                  <a:lnTo>
                    <a:pt x="346866" y="4230342"/>
                  </a:lnTo>
                  <a:lnTo>
                    <a:pt x="295561" y="4218962"/>
                  </a:lnTo>
                  <a:lnTo>
                    <a:pt x="247651" y="4203494"/>
                  </a:lnTo>
                  <a:lnTo>
                    <a:pt x="203340" y="4184207"/>
                  </a:lnTo>
                  <a:lnTo>
                    <a:pt x="162831" y="4161366"/>
                  </a:lnTo>
                  <a:lnTo>
                    <a:pt x="126326" y="4135242"/>
                  </a:lnTo>
                  <a:lnTo>
                    <a:pt x="94030" y="4106100"/>
                  </a:lnTo>
                  <a:lnTo>
                    <a:pt x="66145" y="4074210"/>
                  </a:lnTo>
                  <a:lnTo>
                    <a:pt x="42874" y="4039839"/>
                  </a:lnTo>
                  <a:lnTo>
                    <a:pt x="24421" y="4003254"/>
                  </a:lnTo>
                  <a:lnTo>
                    <a:pt x="10989" y="3964724"/>
                  </a:lnTo>
                  <a:lnTo>
                    <a:pt x="2781" y="3924516"/>
                  </a:lnTo>
                  <a:lnTo>
                    <a:pt x="0" y="3882898"/>
                  </a:lnTo>
                  <a:lnTo>
                    <a:pt x="0" y="338327"/>
                  </a:lnTo>
                  <a:lnTo>
                    <a:pt x="2075" y="293898"/>
                  </a:lnTo>
                  <a:lnTo>
                    <a:pt x="8382" y="251677"/>
                  </a:lnTo>
                  <a:lnTo>
                    <a:pt x="19036" y="211899"/>
                  </a:lnTo>
                  <a:lnTo>
                    <a:pt x="34157" y="174799"/>
                  </a:lnTo>
                  <a:lnTo>
                    <a:pt x="53861" y="140610"/>
                  </a:lnTo>
                  <a:lnTo>
                    <a:pt x="78267" y="109566"/>
                  </a:lnTo>
                  <a:lnTo>
                    <a:pt x="107492" y="81902"/>
                  </a:lnTo>
                  <a:lnTo>
                    <a:pt x="141655" y="57852"/>
                  </a:lnTo>
                  <a:lnTo>
                    <a:pt x="180873" y="37649"/>
                  </a:lnTo>
                  <a:lnTo>
                    <a:pt x="225264" y="21529"/>
                  </a:lnTo>
                  <a:lnTo>
                    <a:pt x="274945" y="9724"/>
                  </a:lnTo>
                  <a:lnTo>
                    <a:pt x="330035" y="2470"/>
                  </a:lnTo>
                  <a:lnTo>
                    <a:pt x="390651" y="0"/>
                  </a:lnTo>
                  <a:close/>
                </a:path>
              </a:pathLst>
            </a:custGeom>
            <a:ln w="38100">
              <a:solidFill>
                <a:srgbClr val="2D3334"/>
              </a:solidFill>
            </a:ln>
          </p:spPr>
          <p:txBody>
            <a:bodyPr wrap="square" lIns="0" tIns="0" rIns="0" bIns="0" rtlCol="0"/>
            <a:lstStyle/>
            <a:p>
              <a:endParaRPr/>
            </a:p>
          </p:txBody>
        </p:sp>
        <p:sp>
          <p:nvSpPr>
            <p:cNvPr id="8" name="object 8"/>
            <p:cNvSpPr/>
            <p:nvPr/>
          </p:nvSpPr>
          <p:spPr>
            <a:xfrm>
              <a:off x="4450080" y="1331975"/>
              <a:ext cx="2578735" cy="426720"/>
            </a:xfrm>
            <a:custGeom>
              <a:avLst/>
              <a:gdLst/>
              <a:ahLst/>
              <a:cxnLst/>
              <a:rect l="l" t="t" r="r" b="b"/>
              <a:pathLst>
                <a:path w="2578734" h="426719">
                  <a:moveTo>
                    <a:pt x="2578607" y="0"/>
                  </a:moveTo>
                  <a:lnTo>
                    <a:pt x="0" y="0"/>
                  </a:lnTo>
                  <a:lnTo>
                    <a:pt x="0" y="426720"/>
                  </a:lnTo>
                  <a:lnTo>
                    <a:pt x="2578607" y="426720"/>
                  </a:lnTo>
                  <a:lnTo>
                    <a:pt x="2578607" y="0"/>
                  </a:lnTo>
                  <a:close/>
                </a:path>
              </a:pathLst>
            </a:custGeom>
            <a:solidFill>
              <a:srgbClr val="FFFFFF"/>
            </a:solidFill>
          </p:spPr>
          <p:txBody>
            <a:bodyPr wrap="square" lIns="0" tIns="0" rIns="0" bIns="0" rtlCol="0"/>
            <a:lstStyle/>
            <a:p>
              <a:endParaRPr/>
            </a:p>
          </p:txBody>
        </p:sp>
      </p:grpSp>
      <p:grpSp>
        <p:nvGrpSpPr>
          <p:cNvPr id="9" name="object 9"/>
          <p:cNvGrpSpPr/>
          <p:nvPr/>
        </p:nvGrpSpPr>
        <p:grpSpPr>
          <a:xfrm>
            <a:off x="941705" y="5858128"/>
            <a:ext cx="10107930" cy="454659"/>
            <a:chOff x="941705" y="5858128"/>
            <a:chExt cx="10107930" cy="454659"/>
          </a:xfrm>
        </p:grpSpPr>
        <p:sp>
          <p:nvSpPr>
            <p:cNvPr id="10" name="object 10"/>
            <p:cNvSpPr/>
            <p:nvPr/>
          </p:nvSpPr>
          <p:spPr>
            <a:xfrm>
              <a:off x="982980" y="5899403"/>
              <a:ext cx="10025380" cy="372110"/>
            </a:xfrm>
            <a:custGeom>
              <a:avLst/>
              <a:gdLst/>
              <a:ahLst/>
              <a:cxnLst/>
              <a:rect l="l" t="t" r="r" b="b"/>
              <a:pathLst>
                <a:path w="10025380" h="372110">
                  <a:moveTo>
                    <a:pt x="9817354" y="0"/>
                  </a:moveTo>
                  <a:lnTo>
                    <a:pt x="0" y="0"/>
                  </a:lnTo>
                  <a:lnTo>
                    <a:pt x="0" y="371856"/>
                  </a:lnTo>
                  <a:lnTo>
                    <a:pt x="9817354" y="371856"/>
                  </a:lnTo>
                  <a:lnTo>
                    <a:pt x="10024872" y="185928"/>
                  </a:lnTo>
                  <a:lnTo>
                    <a:pt x="9817354" y="0"/>
                  </a:lnTo>
                  <a:close/>
                </a:path>
              </a:pathLst>
            </a:custGeom>
            <a:solidFill>
              <a:srgbClr val="D9D9D9"/>
            </a:solidFill>
          </p:spPr>
          <p:txBody>
            <a:bodyPr wrap="square" lIns="0" tIns="0" rIns="0" bIns="0" rtlCol="0"/>
            <a:lstStyle/>
            <a:p>
              <a:endParaRPr/>
            </a:p>
          </p:txBody>
        </p:sp>
        <p:sp>
          <p:nvSpPr>
            <p:cNvPr id="11" name="object 11"/>
            <p:cNvSpPr/>
            <p:nvPr/>
          </p:nvSpPr>
          <p:spPr>
            <a:xfrm>
              <a:off x="982980" y="5899403"/>
              <a:ext cx="10025380" cy="372110"/>
            </a:xfrm>
            <a:custGeom>
              <a:avLst/>
              <a:gdLst/>
              <a:ahLst/>
              <a:cxnLst/>
              <a:rect l="l" t="t" r="r" b="b"/>
              <a:pathLst>
                <a:path w="10025380" h="372110">
                  <a:moveTo>
                    <a:pt x="0" y="0"/>
                  </a:moveTo>
                  <a:lnTo>
                    <a:pt x="9817354" y="0"/>
                  </a:lnTo>
                  <a:lnTo>
                    <a:pt x="10024872" y="185928"/>
                  </a:lnTo>
                  <a:lnTo>
                    <a:pt x="9817354" y="371856"/>
                  </a:lnTo>
                  <a:lnTo>
                    <a:pt x="0" y="371856"/>
                  </a:lnTo>
                  <a:lnTo>
                    <a:pt x="0" y="0"/>
                  </a:lnTo>
                  <a:close/>
                </a:path>
              </a:pathLst>
            </a:custGeom>
            <a:ln w="82550">
              <a:solidFill>
                <a:srgbClr val="D9D9D9"/>
              </a:solidFill>
            </a:ln>
          </p:spPr>
          <p:txBody>
            <a:bodyPr wrap="square" lIns="0" tIns="0" rIns="0" bIns="0" rtlCol="0"/>
            <a:lstStyle/>
            <a:p>
              <a:endParaRPr/>
            </a:p>
          </p:txBody>
        </p:sp>
      </p:grpSp>
      <p:sp>
        <p:nvSpPr>
          <p:cNvPr id="12" name="object 12"/>
          <p:cNvSpPr txBox="1"/>
          <p:nvPr/>
        </p:nvSpPr>
        <p:spPr>
          <a:xfrm>
            <a:off x="1526794" y="964987"/>
            <a:ext cx="9135745" cy="747395"/>
          </a:xfrm>
          <a:prstGeom prst="rect">
            <a:avLst/>
          </a:prstGeom>
        </p:spPr>
        <p:txBody>
          <a:bodyPr vert="horz" wrap="square" lIns="0" tIns="47625" rIns="0" bIns="0" rtlCol="0">
            <a:spAutoFit/>
          </a:bodyPr>
          <a:lstStyle/>
          <a:p>
            <a:pPr marL="12700">
              <a:lnSpc>
                <a:spcPct val="100000"/>
              </a:lnSpc>
              <a:spcBef>
                <a:spcPts val="375"/>
              </a:spcBef>
            </a:pPr>
            <a:r>
              <a:rPr sz="1800" b="1" spc="-30" dirty="0">
                <a:solidFill>
                  <a:srgbClr val="CD9146"/>
                </a:solidFill>
                <a:latin typeface="Arial"/>
                <a:cs typeface="Arial"/>
              </a:rPr>
              <a:t>TACTICAL</a:t>
            </a:r>
            <a:r>
              <a:rPr sz="1800" b="1" spc="40" dirty="0">
                <a:solidFill>
                  <a:srgbClr val="CD9146"/>
                </a:solidFill>
                <a:latin typeface="Arial"/>
                <a:cs typeface="Arial"/>
              </a:rPr>
              <a:t> </a:t>
            </a:r>
            <a:r>
              <a:rPr sz="1800" b="1" spc="-35" dirty="0">
                <a:solidFill>
                  <a:srgbClr val="CD9146"/>
                </a:solidFill>
                <a:latin typeface="Arial"/>
                <a:cs typeface="Arial"/>
              </a:rPr>
              <a:t>COMBAT</a:t>
            </a:r>
            <a:r>
              <a:rPr sz="1800" b="1" spc="40" dirty="0">
                <a:solidFill>
                  <a:srgbClr val="CD9146"/>
                </a:solidFill>
                <a:latin typeface="Arial"/>
                <a:cs typeface="Arial"/>
              </a:rPr>
              <a:t> </a:t>
            </a:r>
            <a:r>
              <a:rPr sz="1800" b="1" spc="-30" dirty="0">
                <a:solidFill>
                  <a:srgbClr val="CD9146"/>
                </a:solidFill>
                <a:latin typeface="Arial"/>
                <a:cs typeface="Arial"/>
              </a:rPr>
              <a:t>CASUALTY</a:t>
            </a:r>
            <a:r>
              <a:rPr sz="1800" b="1" spc="60" dirty="0">
                <a:solidFill>
                  <a:srgbClr val="CD9146"/>
                </a:solidFill>
                <a:latin typeface="Arial"/>
                <a:cs typeface="Arial"/>
              </a:rPr>
              <a:t> </a:t>
            </a:r>
            <a:r>
              <a:rPr sz="1800" b="1" spc="-10" dirty="0">
                <a:solidFill>
                  <a:srgbClr val="CD9146"/>
                </a:solidFill>
                <a:latin typeface="Arial"/>
                <a:cs typeface="Arial"/>
              </a:rPr>
              <a:t>CARE</a:t>
            </a:r>
            <a:r>
              <a:rPr sz="1800" b="1" spc="30" dirty="0">
                <a:solidFill>
                  <a:srgbClr val="CD9146"/>
                </a:solidFill>
                <a:latin typeface="Arial"/>
                <a:cs typeface="Arial"/>
              </a:rPr>
              <a:t> </a:t>
            </a:r>
            <a:r>
              <a:rPr sz="1800" b="1" spc="-5" dirty="0">
                <a:solidFill>
                  <a:srgbClr val="CD9146"/>
                </a:solidFill>
                <a:latin typeface="Arial"/>
                <a:cs typeface="Arial"/>
              </a:rPr>
              <a:t>(TCCC)</a:t>
            </a:r>
            <a:r>
              <a:rPr sz="1800" b="1" spc="10" dirty="0">
                <a:solidFill>
                  <a:srgbClr val="CD9146"/>
                </a:solidFill>
                <a:latin typeface="Arial"/>
                <a:cs typeface="Arial"/>
              </a:rPr>
              <a:t> </a:t>
            </a:r>
            <a:r>
              <a:rPr sz="1800" b="1" spc="-5" dirty="0">
                <a:solidFill>
                  <a:srgbClr val="CD9146"/>
                </a:solidFill>
                <a:latin typeface="Arial"/>
                <a:cs typeface="Arial"/>
              </a:rPr>
              <a:t>ROLE-BASED</a:t>
            </a:r>
            <a:r>
              <a:rPr sz="1800" b="1" spc="55" dirty="0">
                <a:solidFill>
                  <a:srgbClr val="CD9146"/>
                </a:solidFill>
                <a:latin typeface="Arial"/>
                <a:cs typeface="Arial"/>
              </a:rPr>
              <a:t> </a:t>
            </a:r>
            <a:r>
              <a:rPr sz="1800" b="1" spc="-5" dirty="0">
                <a:solidFill>
                  <a:srgbClr val="CD9146"/>
                </a:solidFill>
                <a:latin typeface="Arial"/>
                <a:cs typeface="Arial"/>
              </a:rPr>
              <a:t>TRAINING</a:t>
            </a:r>
            <a:r>
              <a:rPr sz="1800" b="1" spc="25" dirty="0">
                <a:solidFill>
                  <a:srgbClr val="CD9146"/>
                </a:solidFill>
                <a:latin typeface="Arial"/>
                <a:cs typeface="Arial"/>
              </a:rPr>
              <a:t> </a:t>
            </a:r>
            <a:r>
              <a:rPr sz="1800" b="1" spc="-5" dirty="0">
                <a:solidFill>
                  <a:srgbClr val="CD9146"/>
                </a:solidFill>
                <a:latin typeface="Arial"/>
                <a:cs typeface="Arial"/>
              </a:rPr>
              <a:t>SPECTRUM</a:t>
            </a:r>
            <a:endParaRPr sz="1800">
              <a:latin typeface="Arial"/>
              <a:cs typeface="Arial"/>
            </a:endParaRPr>
          </a:p>
          <a:p>
            <a:pPr marR="705485" algn="ctr">
              <a:lnSpc>
                <a:spcPct val="100000"/>
              </a:lnSpc>
              <a:spcBef>
                <a:spcPts val="365"/>
              </a:spcBef>
            </a:pPr>
            <a:r>
              <a:rPr sz="2400" b="1" spc="-5" dirty="0">
                <a:latin typeface="Arial"/>
                <a:cs typeface="Arial"/>
              </a:rPr>
              <a:t>ROLE</a:t>
            </a:r>
            <a:r>
              <a:rPr sz="2400" b="1" spc="-40" dirty="0">
                <a:latin typeface="Arial"/>
                <a:cs typeface="Arial"/>
              </a:rPr>
              <a:t> </a:t>
            </a:r>
            <a:r>
              <a:rPr sz="2400" b="1" dirty="0">
                <a:latin typeface="Arial"/>
                <a:cs typeface="Arial"/>
              </a:rPr>
              <a:t>1</a:t>
            </a:r>
            <a:r>
              <a:rPr sz="2400" b="1" spc="-25" dirty="0">
                <a:latin typeface="Arial"/>
                <a:cs typeface="Arial"/>
              </a:rPr>
              <a:t> </a:t>
            </a:r>
            <a:r>
              <a:rPr sz="2400" b="1" spc="-20" dirty="0">
                <a:latin typeface="Arial"/>
                <a:cs typeface="Arial"/>
              </a:rPr>
              <a:t>CARE</a:t>
            </a:r>
            <a:endParaRPr sz="2400">
              <a:latin typeface="Arial"/>
              <a:cs typeface="Arial"/>
            </a:endParaRPr>
          </a:p>
        </p:txBody>
      </p:sp>
      <p:grpSp>
        <p:nvGrpSpPr>
          <p:cNvPr id="13" name="object 13"/>
          <p:cNvGrpSpPr/>
          <p:nvPr/>
        </p:nvGrpSpPr>
        <p:grpSpPr>
          <a:xfrm>
            <a:off x="2507995" y="1761744"/>
            <a:ext cx="2519045" cy="646430"/>
            <a:chOff x="2507995" y="1761744"/>
            <a:chExt cx="2519045" cy="646430"/>
          </a:xfrm>
        </p:grpSpPr>
        <p:sp>
          <p:nvSpPr>
            <p:cNvPr id="14" name="object 14"/>
            <p:cNvSpPr/>
            <p:nvPr/>
          </p:nvSpPr>
          <p:spPr>
            <a:xfrm>
              <a:off x="2520695" y="2039112"/>
              <a:ext cx="2493645" cy="317500"/>
            </a:xfrm>
            <a:custGeom>
              <a:avLst/>
              <a:gdLst/>
              <a:ahLst/>
              <a:cxnLst/>
              <a:rect l="l" t="t" r="r" b="b"/>
              <a:pathLst>
                <a:path w="2493645" h="317500">
                  <a:moveTo>
                    <a:pt x="0" y="316991"/>
                  </a:moveTo>
                  <a:lnTo>
                    <a:pt x="3499" y="270135"/>
                  </a:lnTo>
                  <a:lnTo>
                    <a:pt x="13666" y="225417"/>
                  </a:lnTo>
                  <a:lnTo>
                    <a:pt x="30000" y="183328"/>
                  </a:lnTo>
                  <a:lnTo>
                    <a:pt x="52001" y="144358"/>
                  </a:lnTo>
                  <a:lnTo>
                    <a:pt x="79169" y="108996"/>
                  </a:lnTo>
                  <a:lnTo>
                    <a:pt x="111005" y="77731"/>
                  </a:lnTo>
                  <a:lnTo>
                    <a:pt x="147009" y="51053"/>
                  </a:lnTo>
                  <a:lnTo>
                    <a:pt x="186681" y="29451"/>
                  </a:lnTo>
                  <a:lnTo>
                    <a:pt x="229521" y="13416"/>
                  </a:lnTo>
                  <a:lnTo>
                    <a:pt x="275029" y="3435"/>
                  </a:lnTo>
                  <a:lnTo>
                    <a:pt x="322706" y="0"/>
                  </a:lnTo>
                  <a:lnTo>
                    <a:pt x="2170557" y="0"/>
                  </a:lnTo>
                  <a:lnTo>
                    <a:pt x="2218234" y="3435"/>
                  </a:lnTo>
                  <a:lnTo>
                    <a:pt x="2263742" y="13416"/>
                  </a:lnTo>
                  <a:lnTo>
                    <a:pt x="2306582" y="29451"/>
                  </a:lnTo>
                  <a:lnTo>
                    <a:pt x="2346254" y="51053"/>
                  </a:lnTo>
                  <a:lnTo>
                    <a:pt x="2382258" y="77731"/>
                  </a:lnTo>
                  <a:lnTo>
                    <a:pt x="2414094" y="108996"/>
                  </a:lnTo>
                  <a:lnTo>
                    <a:pt x="2441262" y="144358"/>
                  </a:lnTo>
                  <a:lnTo>
                    <a:pt x="2463263" y="183328"/>
                  </a:lnTo>
                  <a:lnTo>
                    <a:pt x="2479597" y="225417"/>
                  </a:lnTo>
                  <a:lnTo>
                    <a:pt x="2489764" y="270135"/>
                  </a:lnTo>
                  <a:lnTo>
                    <a:pt x="2493264" y="316991"/>
                  </a:lnTo>
                </a:path>
              </a:pathLst>
            </a:custGeom>
            <a:ln w="25400">
              <a:solidFill>
                <a:srgbClr val="BEBEBE"/>
              </a:solidFill>
            </a:ln>
          </p:spPr>
          <p:txBody>
            <a:bodyPr wrap="square" lIns="0" tIns="0" rIns="0" bIns="0" rtlCol="0"/>
            <a:lstStyle/>
            <a:p>
              <a:endParaRPr/>
            </a:p>
          </p:txBody>
        </p:sp>
        <p:sp>
          <p:nvSpPr>
            <p:cNvPr id="15" name="object 15"/>
            <p:cNvSpPr/>
            <p:nvPr/>
          </p:nvSpPr>
          <p:spPr>
            <a:xfrm>
              <a:off x="2883407" y="1761744"/>
              <a:ext cx="1771014" cy="646430"/>
            </a:xfrm>
            <a:custGeom>
              <a:avLst/>
              <a:gdLst/>
              <a:ahLst/>
              <a:cxnLst/>
              <a:rect l="l" t="t" r="r" b="b"/>
              <a:pathLst>
                <a:path w="1771014" h="646430">
                  <a:moveTo>
                    <a:pt x="1770888" y="0"/>
                  </a:moveTo>
                  <a:lnTo>
                    <a:pt x="0" y="0"/>
                  </a:lnTo>
                  <a:lnTo>
                    <a:pt x="0" y="646176"/>
                  </a:lnTo>
                  <a:lnTo>
                    <a:pt x="1770888" y="646176"/>
                  </a:lnTo>
                  <a:lnTo>
                    <a:pt x="1770888" y="0"/>
                  </a:lnTo>
                  <a:close/>
                </a:path>
              </a:pathLst>
            </a:custGeom>
            <a:solidFill>
              <a:srgbClr val="FFFFFF"/>
            </a:solidFill>
          </p:spPr>
          <p:txBody>
            <a:bodyPr wrap="square" lIns="0" tIns="0" rIns="0" bIns="0" rtlCol="0"/>
            <a:lstStyle/>
            <a:p>
              <a:endParaRPr/>
            </a:p>
          </p:txBody>
        </p:sp>
      </p:grpSp>
      <p:sp>
        <p:nvSpPr>
          <p:cNvPr id="16" name="object 16"/>
          <p:cNvSpPr txBox="1"/>
          <p:nvPr/>
        </p:nvSpPr>
        <p:spPr>
          <a:xfrm>
            <a:off x="2984119" y="1789557"/>
            <a:ext cx="1570355" cy="574675"/>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2D3334"/>
                </a:solidFill>
                <a:latin typeface="Arial"/>
                <a:cs typeface="Arial"/>
              </a:rPr>
              <a:t>N</a:t>
            </a:r>
            <a:r>
              <a:rPr sz="1800" b="1" spc="-15" dirty="0">
                <a:solidFill>
                  <a:srgbClr val="2D3334"/>
                </a:solidFill>
                <a:latin typeface="Arial"/>
                <a:cs typeface="Arial"/>
              </a:rPr>
              <a:t>O</a:t>
            </a:r>
            <a:r>
              <a:rPr sz="1800" b="1" spc="-5" dirty="0">
                <a:solidFill>
                  <a:srgbClr val="2D3334"/>
                </a:solidFill>
                <a:latin typeface="Arial"/>
                <a:cs typeface="Arial"/>
              </a:rPr>
              <a:t>N</a:t>
            </a:r>
            <a:r>
              <a:rPr sz="1800" b="1" dirty="0">
                <a:solidFill>
                  <a:srgbClr val="2D3334"/>
                </a:solidFill>
                <a:latin typeface="Arial"/>
                <a:cs typeface="Arial"/>
              </a:rPr>
              <a:t>M</a:t>
            </a:r>
            <a:r>
              <a:rPr sz="1800" b="1" spc="-5" dirty="0">
                <a:solidFill>
                  <a:srgbClr val="2D3334"/>
                </a:solidFill>
                <a:latin typeface="Arial"/>
                <a:cs typeface="Arial"/>
              </a:rPr>
              <a:t>EDIC</a:t>
            </a:r>
            <a:r>
              <a:rPr sz="1800" b="1" spc="-40" dirty="0">
                <a:solidFill>
                  <a:srgbClr val="2D3334"/>
                </a:solidFill>
                <a:latin typeface="Arial"/>
                <a:cs typeface="Arial"/>
              </a:rPr>
              <a:t>A</a:t>
            </a:r>
            <a:r>
              <a:rPr sz="1800" b="1" dirty="0">
                <a:solidFill>
                  <a:srgbClr val="2D3334"/>
                </a:solidFill>
                <a:latin typeface="Arial"/>
                <a:cs typeface="Arial"/>
              </a:rPr>
              <a:t>L</a:t>
            </a:r>
            <a:endParaRPr sz="1800">
              <a:latin typeface="Arial"/>
              <a:cs typeface="Arial"/>
            </a:endParaRPr>
          </a:p>
          <a:p>
            <a:pPr marL="73660">
              <a:lnSpc>
                <a:spcPct val="100000"/>
              </a:lnSpc>
            </a:pPr>
            <a:r>
              <a:rPr sz="1800" b="1" spc="-5" dirty="0">
                <a:solidFill>
                  <a:srgbClr val="2D3334"/>
                </a:solidFill>
                <a:latin typeface="Arial"/>
                <a:cs typeface="Arial"/>
              </a:rPr>
              <a:t>PERSONNEL</a:t>
            </a:r>
            <a:endParaRPr sz="1800">
              <a:latin typeface="Arial"/>
              <a:cs typeface="Arial"/>
            </a:endParaRPr>
          </a:p>
        </p:txBody>
      </p:sp>
      <p:grpSp>
        <p:nvGrpSpPr>
          <p:cNvPr id="17" name="object 17"/>
          <p:cNvGrpSpPr/>
          <p:nvPr/>
        </p:nvGrpSpPr>
        <p:grpSpPr>
          <a:xfrm>
            <a:off x="2109216" y="1746504"/>
            <a:ext cx="7010400" cy="3440429"/>
            <a:chOff x="2109216" y="1746504"/>
            <a:chExt cx="7010400" cy="3440429"/>
          </a:xfrm>
        </p:grpSpPr>
        <p:pic>
          <p:nvPicPr>
            <p:cNvPr id="18" name="object 18"/>
            <p:cNvPicPr/>
            <p:nvPr/>
          </p:nvPicPr>
          <p:blipFill>
            <a:blip r:embed="rId4" cstate="print"/>
            <a:stretch>
              <a:fillRect/>
            </a:stretch>
          </p:blipFill>
          <p:spPr>
            <a:xfrm>
              <a:off x="7327875" y="2448049"/>
              <a:ext cx="1791177" cy="2738706"/>
            </a:xfrm>
            <a:prstGeom prst="rect">
              <a:avLst/>
            </a:prstGeom>
          </p:spPr>
        </p:pic>
        <p:pic>
          <p:nvPicPr>
            <p:cNvPr id="19" name="object 19"/>
            <p:cNvPicPr/>
            <p:nvPr/>
          </p:nvPicPr>
          <p:blipFill>
            <a:blip r:embed="rId5" cstate="print"/>
            <a:stretch>
              <a:fillRect/>
            </a:stretch>
          </p:blipFill>
          <p:spPr>
            <a:xfrm>
              <a:off x="2109216" y="2404872"/>
              <a:ext cx="1548383" cy="2365247"/>
            </a:xfrm>
            <a:prstGeom prst="rect">
              <a:avLst/>
            </a:prstGeom>
          </p:spPr>
        </p:pic>
        <p:sp>
          <p:nvSpPr>
            <p:cNvPr id="20" name="object 20"/>
            <p:cNvSpPr/>
            <p:nvPr/>
          </p:nvSpPr>
          <p:spPr>
            <a:xfrm>
              <a:off x="6224016" y="2020824"/>
              <a:ext cx="2493645" cy="317500"/>
            </a:xfrm>
            <a:custGeom>
              <a:avLst/>
              <a:gdLst/>
              <a:ahLst/>
              <a:cxnLst/>
              <a:rect l="l" t="t" r="r" b="b"/>
              <a:pathLst>
                <a:path w="2493645" h="317500">
                  <a:moveTo>
                    <a:pt x="0" y="316991"/>
                  </a:moveTo>
                  <a:lnTo>
                    <a:pt x="3499" y="270135"/>
                  </a:lnTo>
                  <a:lnTo>
                    <a:pt x="13666" y="225417"/>
                  </a:lnTo>
                  <a:lnTo>
                    <a:pt x="30000" y="183328"/>
                  </a:lnTo>
                  <a:lnTo>
                    <a:pt x="52001" y="144358"/>
                  </a:lnTo>
                  <a:lnTo>
                    <a:pt x="79169" y="108996"/>
                  </a:lnTo>
                  <a:lnTo>
                    <a:pt x="111005" y="77731"/>
                  </a:lnTo>
                  <a:lnTo>
                    <a:pt x="147009" y="51053"/>
                  </a:lnTo>
                  <a:lnTo>
                    <a:pt x="186681" y="29451"/>
                  </a:lnTo>
                  <a:lnTo>
                    <a:pt x="229521" y="13416"/>
                  </a:lnTo>
                  <a:lnTo>
                    <a:pt x="275029" y="3435"/>
                  </a:lnTo>
                  <a:lnTo>
                    <a:pt x="322707" y="0"/>
                  </a:lnTo>
                  <a:lnTo>
                    <a:pt x="2170557" y="0"/>
                  </a:lnTo>
                  <a:lnTo>
                    <a:pt x="2218234" y="3435"/>
                  </a:lnTo>
                  <a:lnTo>
                    <a:pt x="2263742" y="13416"/>
                  </a:lnTo>
                  <a:lnTo>
                    <a:pt x="2306582" y="29451"/>
                  </a:lnTo>
                  <a:lnTo>
                    <a:pt x="2346254" y="51053"/>
                  </a:lnTo>
                  <a:lnTo>
                    <a:pt x="2382258" y="77731"/>
                  </a:lnTo>
                  <a:lnTo>
                    <a:pt x="2414094" y="108996"/>
                  </a:lnTo>
                  <a:lnTo>
                    <a:pt x="2441262" y="144358"/>
                  </a:lnTo>
                  <a:lnTo>
                    <a:pt x="2463263" y="183328"/>
                  </a:lnTo>
                  <a:lnTo>
                    <a:pt x="2479597" y="225417"/>
                  </a:lnTo>
                  <a:lnTo>
                    <a:pt x="2489764" y="270135"/>
                  </a:lnTo>
                  <a:lnTo>
                    <a:pt x="2493264" y="316991"/>
                  </a:lnTo>
                </a:path>
              </a:pathLst>
            </a:custGeom>
            <a:ln w="25400">
              <a:solidFill>
                <a:srgbClr val="BEBEBE"/>
              </a:solidFill>
            </a:ln>
          </p:spPr>
          <p:txBody>
            <a:bodyPr wrap="square" lIns="0" tIns="0" rIns="0" bIns="0" rtlCol="0"/>
            <a:lstStyle/>
            <a:p>
              <a:endParaRPr/>
            </a:p>
          </p:txBody>
        </p:sp>
        <p:sp>
          <p:nvSpPr>
            <p:cNvPr id="21" name="object 21"/>
            <p:cNvSpPr/>
            <p:nvPr/>
          </p:nvSpPr>
          <p:spPr>
            <a:xfrm>
              <a:off x="6684263" y="1746504"/>
              <a:ext cx="1637030" cy="591820"/>
            </a:xfrm>
            <a:custGeom>
              <a:avLst/>
              <a:gdLst/>
              <a:ahLst/>
              <a:cxnLst/>
              <a:rect l="l" t="t" r="r" b="b"/>
              <a:pathLst>
                <a:path w="1637029" h="591819">
                  <a:moveTo>
                    <a:pt x="1636776" y="0"/>
                  </a:moveTo>
                  <a:lnTo>
                    <a:pt x="0" y="0"/>
                  </a:lnTo>
                  <a:lnTo>
                    <a:pt x="0" y="591312"/>
                  </a:lnTo>
                  <a:lnTo>
                    <a:pt x="1636776" y="591312"/>
                  </a:lnTo>
                  <a:lnTo>
                    <a:pt x="1636776" y="0"/>
                  </a:lnTo>
                  <a:close/>
                </a:path>
              </a:pathLst>
            </a:custGeom>
            <a:solidFill>
              <a:srgbClr val="FFFFFF"/>
            </a:solidFill>
          </p:spPr>
          <p:txBody>
            <a:bodyPr wrap="square" lIns="0" tIns="0" rIns="0" bIns="0" rtlCol="0"/>
            <a:lstStyle/>
            <a:p>
              <a:endParaRPr/>
            </a:p>
          </p:txBody>
        </p:sp>
      </p:grpSp>
      <p:sp>
        <p:nvSpPr>
          <p:cNvPr id="22" name="object 22"/>
          <p:cNvSpPr txBox="1"/>
          <p:nvPr/>
        </p:nvSpPr>
        <p:spPr>
          <a:xfrm>
            <a:off x="6780021" y="1747773"/>
            <a:ext cx="1445260" cy="546735"/>
          </a:xfrm>
          <a:prstGeom prst="rect">
            <a:avLst/>
          </a:prstGeom>
        </p:spPr>
        <p:txBody>
          <a:bodyPr vert="horz" wrap="square" lIns="0" tIns="43815" rIns="0" bIns="0" rtlCol="0">
            <a:spAutoFit/>
          </a:bodyPr>
          <a:lstStyle/>
          <a:p>
            <a:pPr marL="12700" marR="5080" indent="191770">
              <a:lnSpc>
                <a:spcPts val="1939"/>
              </a:lnSpc>
              <a:spcBef>
                <a:spcPts val="345"/>
              </a:spcBef>
            </a:pPr>
            <a:r>
              <a:rPr sz="1800" b="1" spc="-5" dirty="0">
                <a:solidFill>
                  <a:srgbClr val="2D3334"/>
                </a:solidFill>
                <a:latin typeface="Arial"/>
                <a:cs typeface="Arial"/>
              </a:rPr>
              <a:t>MEDICAL </a:t>
            </a:r>
            <a:r>
              <a:rPr sz="1800" b="1" dirty="0">
                <a:solidFill>
                  <a:srgbClr val="2D3334"/>
                </a:solidFill>
                <a:latin typeface="Arial"/>
                <a:cs typeface="Arial"/>
              </a:rPr>
              <a:t> </a:t>
            </a:r>
            <a:r>
              <a:rPr sz="1800" b="1" spc="-5" dirty="0">
                <a:solidFill>
                  <a:srgbClr val="2D3334"/>
                </a:solidFill>
                <a:latin typeface="Arial"/>
                <a:cs typeface="Arial"/>
              </a:rPr>
              <a:t>PER</a:t>
            </a:r>
            <a:r>
              <a:rPr sz="1800" b="1" spc="-15" dirty="0">
                <a:solidFill>
                  <a:srgbClr val="2D3334"/>
                </a:solidFill>
                <a:latin typeface="Arial"/>
                <a:cs typeface="Arial"/>
              </a:rPr>
              <a:t>S</a:t>
            </a:r>
            <a:r>
              <a:rPr sz="1800" b="1" spc="-10" dirty="0">
                <a:solidFill>
                  <a:srgbClr val="2D3334"/>
                </a:solidFill>
                <a:latin typeface="Arial"/>
                <a:cs typeface="Arial"/>
              </a:rPr>
              <a:t>O</a:t>
            </a:r>
            <a:r>
              <a:rPr sz="1800" b="1" spc="-5" dirty="0">
                <a:solidFill>
                  <a:srgbClr val="2D3334"/>
                </a:solidFill>
                <a:latin typeface="Arial"/>
                <a:cs typeface="Arial"/>
              </a:rPr>
              <a:t>N</a:t>
            </a:r>
            <a:r>
              <a:rPr sz="1800" b="1" spc="-15" dirty="0">
                <a:solidFill>
                  <a:srgbClr val="2D3334"/>
                </a:solidFill>
                <a:latin typeface="Arial"/>
                <a:cs typeface="Arial"/>
              </a:rPr>
              <a:t>N</a:t>
            </a:r>
            <a:r>
              <a:rPr sz="1800" b="1" dirty="0">
                <a:solidFill>
                  <a:srgbClr val="2D3334"/>
                </a:solidFill>
                <a:latin typeface="Arial"/>
                <a:cs typeface="Arial"/>
              </a:rPr>
              <a:t>EL</a:t>
            </a:r>
            <a:endParaRPr sz="1800">
              <a:latin typeface="Arial"/>
              <a:cs typeface="Arial"/>
            </a:endParaRPr>
          </a:p>
        </p:txBody>
      </p:sp>
      <p:sp>
        <p:nvSpPr>
          <p:cNvPr id="23" name="object 23"/>
          <p:cNvSpPr txBox="1"/>
          <p:nvPr/>
        </p:nvSpPr>
        <p:spPr>
          <a:xfrm>
            <a:off x="3861053" y="5378297"/>
            <a:ext cx="5220970" cy="852805"/>
          </a:xfrm>
          <a:prstGeom prst="rect">
            <a:avLst/>
          </a:prstGeom>
        </p:spPr>
        <p:txBody>
          <a:bodyPr vert="horz" wrap="square" lIns="0" tIns="12700" rIns="0" bIns="0" rtlCol="0">
            <a:spAutoFit/>
          </a:bodyPr>
          <a:lstStyle/>
          <a:p>
            <a:pPr marL="3476625">
              <a:lnSpc>
                <a:spcPct val="100000"/>
              </a:lnSpc>
              <a:spcBef>
                <a:spcPts val="100"/>
              </a:spcBef>
            </a:pPr>
            <a:r>
              <a:rPr sz="1800" b="1" spc="-5" dirty="0">
                <a:solidFill>
                  <a:srgbClr val="CD9146"/>
                </a:solidFill>
                <a:latin typeface="Arial"/>
                <a:cs typeface="Arial"/>
              </a:rPr>
              <a:t>YOU</a:t>
            </a:r>
            <a:r>
              <a:rPr sz="1800" b="1" spc="-80" dirty="0">
                <a:solidFill>
                  <a:srgbClr val="CD9146"/>
                </a:solidFill>
                <a:latin typeface="Arial"/>
                <a:cs typeface="Arial"/>
              </a:rPr>
              <a:t> </a:t>
            </a:r>
            <a:r>
              <a:rPr sz="1800" b="1" spc="-15" dirty="0">
                <a:solidFill>
                  <a:srgbClr val="CD9146"/>
                </a:solidFill>
                <a:latin typeface="Arial"/>
                <a:cs typeface="Arial"/>
              </a:rPr>
              <a:t>ARE </a:t>
            </a:r>
            <a:r>
              <a:rPr sz="1800" b="1" spc="-5" dirty="0">
                <a:solidFill>
                  <a:srgbClr val="CD9146"/>
                </a:solidFill>
                <a:latin typeface="Arial"/>
                <a:cs typeface="Arial"/>
              </a:rPr>
              <a:t>HERE</a:t>
            </a:r>
            <a:endParaRPr sz="1800">
              <a:latin typeface="Arial"/>
              <a:cs typeface="Arial"/>
            </a:endParaRPr>
          </a:p>
          <a:p>
            <a:pPr>
              <a:lnSpc>
                <a:spcPct val="100000"/>
              </a:lnSpc>
              <a:spcBef>
                <a:spcPts val="5"/>
              </a:spcBef>
            </a:pPr>
            <a:endParaRPr sz="1900">
              <a:latin typeface="Arial"/>
              <a:cs typeface="Arial"/>
            </a:endParaRPr>
          </a:p>
          <a:p>
            <a:pPr marL="12700">
              <a:lnSpc>
                <a:spcPct val="100000"/>
              </a:lnSpc>
            </a:pPr>
            <a:r>
              <a:rPr sz="1800" b="1" spc="-20" dirty="0">
                <a:solidFill>
                  <a:srgbClr val="585858"/>
                </a:solidFill>
                <a:latin typeface="Arial"/>
                <a:cs typeface="Arial"/>
              </a:rPr>
              <a:t>STANDARDIZED</a:t>
            </a:r>
            <a:r>
              <a:rPr sz="1800" b="1" spc="55" dirty="0">
                <a:solidFill>
                  <a:srgbClr val="585858"/>
                </a:solidFill>
                <a:latin typeface="Arial"/>
                <a:cs typeface="Arial"/>
              </a:rPr>
              <a:t> </a:t>
            </a:r>
            <a:r>
              <a:rPr sz="1800" b="1" spc="-5" dirty="0">
                <a:solidFill>
                  <a:srgbClr val="585858"/>
                </a:solidFill>
                <a:latin typeface="Arial"/>
                <a:cs typeface="Arial"/>
              </a:rPr>
              <a:t>JOINT CURRICULUM</a:t>
            </a:r>
            <a:endParaRPr sz="1800">
              <a:latin typeface="Arial"/>
              <a:cs typeface="Arial"/>
            </a:endParaRPr>
          </a:p>
        </p:txBody>
      </p:sp>
      <p:grpSp>
        <p:nvGrpSpPr>
          <p:cNvPr id="24" name="object 24"/>
          <p:cNvGrpSpPr/>
          <p:nvPr/>
        </p:nvGrpSpPr>
        <p:grpSpPr>
          <a:xfrm>
            <a:off x="3840479" y="2404872"/>
            <a:ext cx="4480560" cy="2974975"/>
            <a:chOff x="3840479" y="2404872"/>
            <a:chExt cx="4480560" cy="2974975"/>
          </a:xfrm>
        </p:grpSpPr>
        <p:sp>
          <p:nvSpPr>
            <p:cNvPr id="25" name="object 25"/>
            <p:cNvSpPr/>
            <p:nvPr/>
          </p:nvSpPr>
          <p:spPr>
            <a:xfrm>
              <a:off x="8101583" y="5263895"/>
              <a:ext cx="219710" cy="116205"/>
            </a:xfrm>
            <a:custGeom>
              <a:avLst/>
              <a:gdLst/>
              <a:ahLst/>
              <a:cxnLst/>
              <a:rect l="l" t="t" r="r" b="b"/>
              <a:pathLst>
                <a:path w="219709" h="116204">
                  <a:moveTo>
                    <a:pt x="109727" y="0"/>
                  </a:moveTo>
                  <a:lnTo>
                    <a:pt x="0" y="115823"/>
                  </a:lnTo>
                  <a:lnTo>
                    <a:pt x="219456" y="115823"/>
                  </a:lnTo>
                  <a:lnTo>
                    <a:pt x="109727" y="0"/>
                  </a:lnTo>
                  <a:close/>
                </a:path>
              </a:pathLst>
            </a:custGeom>
            <a:solidFill>
              <a:srgbClr val="CD9146"/>
            </a:solidFill>
          </p:spPr>
          <p:txBody>
            <a:bodyPr wrap="square" lIns="0" tIns="0" rIns="0" bIns="0" rtlCol="0"/>
            <a:lstStyle/>
            <a:p>
              <a:endParaRPr/>
            </a:p>
          </p:txBody>
        </p:sp>
        <p:pic>
          <p:nvPicPr>
            <p:cNvPr id="26" name="object 26"/>
            <p:cNvPicPr/>
            <p:nvPr/>
          </p:nvPicPr>
          <p:blipFill>
            <a:blip r:embed="rId6" cstate="print"/>
            <a:stretch>
              <a:fillRect/>
            </a:stretch>
          </p:blipFill>
          <p:spPr>
            <a:xfrm>
              <a:off x="3840479" y="2404872"/>
              <a:ext cx="1545336" cy="2365247"/>
            </a:xfrm>
            <a:prstGeom prst="rect">
              <a:avLst/>
            </a:prstGeom>
          </p:spPr>
        </p:pic>
        <p:pic>
          <p:nvPicPr>
            <p:cNvPr id="27" name="object 27"/>
            <p:cNvPicPr/>
            <p:nvPr/>
          </p:nvPicPr>
          <p:blipFill>
            <a:blip r:embed="rId7" cstate="print"/>
            <a:stretch>
              <a:fillRect/>
            </a:stretch>
          </p:blipFill>
          <p:spPr>
            <a:xfrm>
              <a:off x="5595815" y="2427015"/>
              <a:ext cx="1497191" cy="2295380"/>
            </a:xfrm>
            <a:prstGeom prst="rect">
              <a:avLst/>
            </a:prstGeom>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grpSp>
        <p:nvGrpSpPr>
          <p:cNvPr id="4" name="object 4"/>
          <p:cNvGrpSpPr/>
          <p:nvPr/>
        </p:nvGrpSpPr>
        <p:grpSpPr>
          <a:xfrm>
            <a:off x="380428" y="1050988"/>
            <a:ext cx="11507470" cy="5073015"/>
            <a:chOff x="380428" y="1050988"/>
            <a:chExt cx="11507470" cy="5073015"/>
          </a:xfrm>
        </p:grpSpPr>
        <p:sp>
          <p:nvSpPr>
            <p:cNvPr id="5" name="object 5"/>
            <p:cNvSpPr/>
            <p:nvPr/>
          </p:nvSpPr>
          <p:spPr>
            <a:xfrm>
              <a:off x="394715" y="1065275"/>
              <a:ext cx="11478895" cy="5044440"/>
            </a:xfrm>
            <a:custGeom>
              <a:avLst/>
              <a:gdLst/>
              <a:ahLst/>
              <a:cxnLst/>
              <a:rect l="l" t="t" r="r" b="b"/>
              <a:pathLst>
                <a:path w="11478895" h="5044440">
                  <a:moveTo>
                    <a:pt x="0" y="84962"/>
                  </a:moveTo>
                  <a:lnTo>
                    <a:pt x="6676" y="51863"/>
                  </a:lnTo>
                  <a:lnTo>
                    <a:pt x="24882" y="24860"/>
                  </a:lnTo>
                  <a:lnTo>
                    <a:pt x="51885" y="6667"/>
                  </a:lnTo>
                  <a:lnTo>
                    <a:pt x="84950" y="0"/>
                  </a:lnTo>
                  <a:lnTo>
                    <a:pt x="11393805" y="0"/>
                  </a:lnTo>
                  <a:lnTo>
                    <a:pt x="11426904" y="6667"/>
                  </a:lnTo>
                  <a:lnTo>
                    <a:pt x="11453907" y="24860"/>
                  </a:lnTo>
                  <a:lnTo>
                    <a:pt x="11472100" y="51863"/>
                  </a:lnTo>
                  <a:lnTo>
                    <a:pt x="11478767" y="84962"/>
                  </a:lnTo>
                  <a:lnTo>
                    <a:pt x="11478767" y="4959489"/>
                  </a:lnTo>
                  <a:lnTo>
                    <a:pt x="11472100" y="4992554"/>
                  </a:lnTo>
                  <a:lnTo>
                    <a:pt x="11453907" y="5019557"/>
                  </a:lnTo>
                  <a:lnTo>
                    <a:pt x="11426904" y="5037763"/>
                  </a:lnTo>
                  <a:lnTo>
                    <a:pt x="11393805" y="5044440"/>
                  </a:lnTo>
                  <a:lnTo>
                    <a:pt x="84950" y="5044440"/>
                  </a:lnTo>
                  <a:lnTo>
                    <a:pt x="51885" y="5037763"/>
                  </a:lnTo>
                  <a:lnTo>
                    <a:pt x="24882" y="5019557"/>
                  </a:lnTo>
                  <a:lnTo>
                    <a:pt x="6676" y="4992554"/>
                  </a:lnTo>
                  <a:lnTo>
                    <a:pt x="0" y="4959489"/>
                  </a:lnTo>
                  <a:lnTo>
                    <a:pt x="0" y="84962"/>
                  </a:lnTo>
                  <a:close/>
                </a:path>
              </a:pathLst>
            </a:custGeom>
            <a:ln w="28575">
              <a:solidFill>
                <a:srgbClr val="D7D9D7"/>
              </a:solidFill>
            </a:ln>
          </p:spPr>
          <p:txBody>
            <a:bodyPr wrap="square" lIns="0" tIns="0" rIns="0" bIns="0" rtlCol="0"/>
            <a:lstStyle/>
            <a:p>
              <a:endParaRPr/>
            </a:p>
          </p:txBody>
        </p:sp>
        <p:sp>
          <p:nvSpPr>
            <p:cNvPr id="6" name="object 6"/>
            <p:cNvSpPr/>
            <p:nvPr/>
          </p:nvSpPr>
          <p:spPr>
            <a:xfrm>
              <a:off x="608075" y="1772411"/>
              <a:ext cx="11060430" cy="0"/>
            </a:xfrm>
            <a:custGeom>
              <a:avLst/>
              <a:gdLst/>
              <a:ahLst/>
              <a:cxnLst/>
              <a:rect l="l" t="t" r="r" b="b"/>
              <a:pathLst>
                <a:path w="11060430">
                  <a:moveTo>
                    <a:pt x="0" y="0"/>
                  </a:moveTo>
                  <a:lnTo>
                    <a:pt x="11059922" y="0"/>
                  </a:lnTo>
                </a:path>
              </a:pathLst>
            </a:custGeom>
            <a:ln w="28575">
              <a:solidFill>
                <a:srgbClr val="898B8B"/>
              </a:solidFill>
              <a:prstDash val="dash"/>
            </a:ln>
          </p:spPr>
          <p:txBody>
            <a:bodyPr wrap="square" lIns="0" tIns="0" rIns="0" bIns="0" rtlCol="0"/>
            <a:lstStyle/>
            <a:p>
              <a:endParaRPr/>
            </a:p>
          </p:txBody>
        </p:sp>
        <p:pic>
          <p:nvPicPr>
            <p:cNvPr id="7" name="object 7"/>
            <p:cNvPicPr/>
            <p:nvPr/>
          </p:nvPicPr>
          <p:blipFill>
            <a:blip r:embed="rId4" cstate="print"/>
            <a:stretch>
              <a:fillRect/>
            </a:stretch>
          </p:blipFill>
          <p:spPr>
            <a:xfrm>
              <a:off x="651176" y="1889569"/>
              <a:ext cx="183076" cy="183133"/>
            </a:xfrm>
            <a:prstGeom prst="rect">
              <a:avLst/>
            </a:prstGeom>
          </p:spPr>
        </p:pic>
      </p:grpSp>
      <p:sp>
        <p:nvSpPr>
          <p:cNvPr id="8" name="object 8"/>
          <p:cNvSpPr txBox="1"/>
          <p:nvPr/>
        </p:nvSpPr>
        <p:spPr>
          <a:xfrm>
            <a:off x="528624" y="521998"/>
            <a:ext cx="10148570" cy="1155700"/>
          </a:xfrm>
          <a:prstGeom prst="rect">
            <a:avLst/>
          </a:prstGeom>
        </p:spPr>
        <p:txBody>
          <a:bodyPr vert="horz" wrap="square" lIns="0" tIns="160655" rIns="0" bIns="0" rtlCol="0">
            <a:spAutoFit/>
          </a:bodyPr>
          <a:lstStyle/>
          <a:p>
            <a:pPr marL="3029585">
              <a:lnSpc>
                <a:spcPct val="100000"/>
              </a:lnSpc>
              <a:spcBef>
                <a:spcPts val="1265"/>
              </a:spcBef>
            </a:pPr>
            <a:r>
              <a:rPr sz="2200" b="1" spc="5" dirty="0">
                <a:solidFill>
                  <a:srgbClr val="505050"/>
                </a:solidFill>
                <a:latin typeface="Arial"/>
                <a:cs typeface="Arial"/>
              </a:rPr>
              <a:t>1</a:t>
            </a:r>
            <a:r>
              <a:rPr sz="2200" b="1" spc="-10" dirty="0">
                <a:solidFill>
                  <a:srgbClr val="505050"/>
                </a:solidFill>
                <a:latin typeface="Arial"/>
                <a:cs typeface="Arial"/>
              </a:rPr>
              <a:t> </a:t>
            </a:r>
            <a:r>
              <a:rPr sz="2200" b="1" spc="5" dirty="0">
                <a:solidFill>
                  <a:srgbClr val="505050"/>
                </a:solidFill>
                <a:latin typeface="Arial"/>
                <a:cs typeface="Arial"/>
              </a:rPr>
              <a:t>x</a:t>
            </a:r>
            <a:r>
              <a:rPr sz="2200" b="1" spc="-25" dirty="0">
                <a:solidFill>
                  <a:srgbClr val="505050"/>
                </a:solidFill>
                <a:latin typeface="Arial"/>
                <a:cs typeface="Arial"/>
              </a:rPr>
              <a:t> </a:t>
            </a:r>
            <a:r>
              <a:rPr sz="2200" b="1" spc="-15" dirty="0">
                <a:solidFill>
                  <a:srgbClr val="BB8542"/>
                </a:solidFill>
                <a:latin typeface="Arial"/>
                <a:cs typeface="Arial"/>
              </a:rPr>
              <a:t>TERMINAL</a:t>
            </a:r>
            <a:r>
              <a:rPr sz="2200" b="1" spc="45" dirty="0">
                <a:solidFill>
                  <a:srgbClr val="BB8542"/>
                </a:solidFill>
                <a:latin typeface="Arial"/>
                <a:cs typeface="Arial"/>
              </a:rPr>
              <a:t> </a:t>
            </a:r>
            <a:r>
              <a:rPr sz="2200" b="1" spc="-15" dirty="0">
                <a:solidFill>
                  <a:srgbClr val="BB8542"/>
                </a:solidFill>
                <a:latin typeface="Arial"/>
                <a:cs typeface="Arial"/>
              </a:rPr>
              <a:t>LEARNING</a:t>
            </a:r>
            <a:r>
              <a:rPr sz="2200" b="1" spc="55" dirty="0">
                <a:solidFill>
                  <a:srgbClr val="BB8542"/>
                </a:solidFill>
                <a:latin typeface="Arial"/>
                <a:cs typeface="Arial"/>
              </a:rPr>
              <a:t> </a:t>
            </a:r>
            <a:r>
              <a:rPr sz="2200" b="1" spc="-5" dirty="0">
                <a:solidFill>
                  <a:srgbClr val="BB8542"/>
                </a:solidFill>
                <a:latin typeface="Arial"/>
                <a:cs typeface="Arial"/>
              </a:rPr>
              <a:t>OBJECTIVE</a:t>
            </a:r>
            <a:endParaRPr sz="2200">
              <a:latin typeface="Arial"/>
              <a:cs typeface="Arial"/>
            </a:endParaRPr>
          </a:p>
          <a:p>
            <a:pPr marL="50800">
              <a:lnSpc>
                <a:spcPts val="2265"/>
              </a:lnSpc>
              <a:spcBef>
                <a:spcPts val="1040"/>
              </a:spcBef>
            </a:pPr>
            <a:r>
              <a:rPr sz="3000" b="1" spc="-15" baseline="-6944" dirty="0">
                <a:solidFill>
                  <a:srgbClr val="BB8542"/>
                </a:solidFill>
                <a:latin typeface="Arial"/>
                <a:cs typeface="Arial"/>
              </a:rPr>
              <a:t>17</a:t>
            </a:r>
            <a:r>
              <a:rPr sz="3000" b="1" spc="315" baseline="-6944" dirty="0">
                <a:solidFill>
                  <a:srgbClr val="BB8542"/>
                </a:solidFill>
                <a:latin typeface="Arial"/>
                <a:cs typeface="Arial"/>
              </a:rPr>
              <a:t> </a:t>
            </a:r>
            <a:r>
              <a:rPr sz="1600" b="1" dirty="0">
                <a:latin typeface="Arial"/>
                <a:cs typeface="Arial"/>
              </a:rPr>
              <a:t>Given</a:t>
            </a:r>
            <a:r>
              <a:rPr sz="1600" b="1" spc="-10" dirty="0">
                <a:latin typeface="Arial"/>
                <a:cs typeface="Arial"/>
              </a:rPr>
              <a:t> </a:t>
            </a:r>
            <a:r>
              <a:rPr sz="1600" b="1" dirty="0">
                <a:latin typeface="Arial"/>
                <a:cs typeface="Arial"/>
              </a:rPr>
              <a:t>a</a:t>
            </a:r>
            <a:r>
              <a:rPr sz="1600" b="1" spc="5" dirty="0">
                <a:latin typeface="Arial"/>
                <a:cs typeface="Arial"/>
              </a:rPr>
              <a:t> </a:t>
            </a:r>
            <a:r>
              <a:rPr sz="1600" b="1" dirty="0">
                <a:latin typeface="Arial"/>
                <a:cs typeface="Arial"/>
              </a:rPr>
              <a:t>combat</a:t>
            </a:r>
            <a:r>
              <a:rPr sz="1600" b="1" spc="-20" dirty="0">
                <a:latin typeface="Arial"/>
                <a:cs typeface="Arial"/>
              </a:rPr>
              <a:t> </a:t>
            </a:r>
            <a:r>
              <a:rPr sz="1600" b="1" dirty="0">
                <a:latin typeface="Arial"/>
                <a:cs typeface="Arial"/>
              </a:rPr>
              <a:t>or</a:t>
            </a:r>
            <a:r>
              <a:rPr sz="1600" b="1" spc="-10" dirty="0">
                <a:latin typeface="Arial"/>
                <a:cs typeface="Arial"/>
              </a:rPr>
              <a:t> </a:t>
            </a:r>
            <a:r>
              <a:rPr sz="1600" b="1" spc="5" dirty="0">
                <a:latin typeface="Arial"/>
                <a:cs typeface="Arial"/>
              </a:rPr>
              <a:t>noncombat</a:t>
            </a:r>
            <a:r>
              <a:rPr sz="1600" b="1" spc="-45" dirty="0">
                <a:latin typeface="Arial"/>
                <a:cs typeface="Arial"/>
              </a:rPr>
              <a:t> </a:t>
            </a:r>
            <a:r>
              <a:rPr sz="1600" b="1" dirty="0">
                <a:latin typeface="Arial"/>
                <a:cs typeface="Arial"/>
              </a:rPr>
              <a:t>scenario,</a:t>
            </a:r>
            <a:r>
              <a:rPr sz="1600" b="1" spc="-25" dirty="0">
                <a:latin typeface="Arial"/>
                <a:cs typeface="Arial"/>
              </a:rPr>
              <a:t> </a:t>
            </a:r>
            <a:r>
              <a:rPr sz="1600" b="1" dirty="0">
                <a:latin typeface="Arial"/>
                <a:cs typeface="Arial"/>
              </a:rPr>
              <a:t>perform analgesia</a:t>
            </a:r>
            <a:r>
              <a:rPr sz="1600" b="1" spc="-40" dirty="0">
                <a:latin typeface="Arial"/>
                <a:cs typeface="Arial"/>
              </a:rPr>
              <a:t> </a:t>
            </a:r>
            <a:r>
              <a:rPr sz="1600" b="1" dirty="0">
                <a:latin typeface="Arial"/>
                <a:cs typeface="Arial"/>
              </a:rPr>
              <a:t>administration</a:t>
            </a:r>
            <a:r>
              <a:rPr sz="1600" b="1" spc="-35" dirty="0">
                <a:latin typeface="Arial"/>
                <a:cs typeface="Arial"/>
              </a:rPr>
              <a:t> </a:t>
            </a:r>
            <a:r>
              <a:rPr sz="1600" b="1" spc="5" dirty="0">
                <a:latin typeface="Arial"/>
                <a:cs typeface="Arial"/>
              </a:rPr>
              <a:t>during</a:t>
            </a:r>
            <a:r>
              <a:rPr sz="1600" b="1" spc="-30" dirty="0">
                <a:latin typeface="Arial"/>
                <a:cs typeface="Arial"/>
              </a:rPr>
              <a:t> </a:t>
            </a:r>
            <a:r>
              <a:rPr sz="1600" b="1" spc="-25" dirty="0">
                <a:latin typeface="Arial"/>
                <a:cs typeface="Arial"/>
              </a:rPr>
              <a:t>Tactical</a:t>
            </a:r>
            <a:r>
              <a:rPr sz="1600" b="1" spc="20" dirty="0">
                <a:latin typeface="Arial"/>
                <a:cs typeface="Arial"/>
              </a:rPr>
              <a:t> </a:t>
            </a:r>
            <a:r>
              <a:rPr sz="1600" b="1" dirty="0">
                <a:latin typeface="Arial"/>
                <a:cs typeface="Arial"/>
              </a:rPr>
              <a:t>Field</a:t>
            </a:r>
            <a:r>
              <a:rPr sz="1600" b="1" spc="-10" dirty="0">
                <a:latin typeface="Arial"/>
                <a:cs typeface="Arial"/>
              </a:rPr>
              <a:t> </a:t>
            </a:r>
            <a:r>
              <a:rPr sz="1600" b="1" spc="-5" dirty="0">
                <a:latin typeface="Arial"/>
                <a:cs typeface="Arial"/>
              </a:rPr>
              <a:t>Care</a:t>
            </a:r>
            <a:endParaRPr sz="1600">
              <a:latin typeface="Arial"/>
              <a:cs typeface="Arial"/>
            </a:endParaRPr>
          </a:p>
          <a:p>
            <a:pPr marL="428625">
              <a:lnSpc>
                <a:spcPts val="1785"/>
              </a:lnSpc>
            </a:pPr>
            <a:r>
              <a:rPr sz="1600" b="1" spc="5" dirty="0">
                <a:latin typeface="Arial"/>
                <a:cs typeface="Arial"/>
              </a:rPr>
              <a:t>in</a:t>
            </a:r>
            <a:r>
              <a:rPr sz="1600" b="1" spc="-25" dirty="0">
                <a:latin typeface="Arial"/>
                <a:cs typeface="Arial"/>
              </a:rPr>
              <a:t> </a:t>
            </a:r>
            <a:r>
              <a:rPr sz="1600" b="1" dirty="0">
                <a:latin typeface="Arial"/>
                <a:cs typeface="Arial"/>
              </a:rPr>
              <a:t>accordance</a:t>
            </a:r>
            <a:r>
              <a:rPr sz="1600" b="1" spc="-30" dirty="0">
                <a:latin typeface="Arial"/>
                <a:cs typeface="Arial"/>
              </a:rPr>
              <a:t> </a:t>
            </a:r>
            <a:r>
              <a:rPr sz="1600" b="1" spc="5" dirty="0">
                <a:latin typeface="Arial"/>
                <a:cs typeface="Arial"/>
              </a:rPr>
              <a:t>with</a:t>
            </a:r>
            <a:r>
              <a:rPr sz="1600" b="1" spc="-50" dirty="0">
                <a:latin typeface="Arial"/>
                <a:cs typeface="Arial"/>
              </a:rPr>
              <a:t> </a:t>
            </a:r>
            <a:r>
              <a:rPr sz="1600" b="1" spc="-5" dirty="0">
                <a:latin typeface="Arial"/>
                <a:cs typeface="Arial"/>
              </a:rPr>
              <a:t>CoTCCC</a:t>
            </a:r>
            <a:r>
              <a:rPr sz="1600" b="1" spc="-10" dirty="0">
                <a:latin typeface="Arial"/>
                <a:cs typeface="Arial"/>
              </a:rPr>
              <a:t> </a:t>
            </a:r>
            <a:r>
              <a:rPr sz="1600" b="1" dirty="0">
                <a:latin typeface="Arial"/>
                <a:cs typeface="Arial"/>
              </a:rPr>
              <a:t>Guidelines.</a:t>
            </a:r>
            <a:endParaRPr sz="1600">
              <a:latin typeface="Arial"/>
              <a:cs typeface="Arial"/>
            </a:endParaRPr>
          </a:p>
        </p:txBody>
      </p:sp>
      <p:pic>
        <p:nvPicPr>
          <p:cNvPr id="9" name="object 9"/>
          <p:cNvPicPr/>
          <p:nvPr/>
        </p:nvPicPr>
        <p:blipFill>
          <a:blip r:embed="rId5" cstate="print"/>
          <a:stretch>
            <a:fillRect/>
          </a:stretch>
        </p:blipFill>
        <p:spPr>
          <a:xfrm>
            <a:off x="3119135" y="6567141"/>
            <a:ext cx="192500" cy="192504"/>
          </a:xfrm>
          <a:prstGeom prst="rect">
            <a:avLst/>
          </a:prstGeom>
        </p:spPr>
      </p:pic>
      <p:grpSp>
        <p:nvGrpSpPr>
          <p:cNvPr id="10" name="object 10"/>
          <p:cNvGrpSpPr/>
          <p:nvPr/>
        </p:nvGrpSpPr>
        <p:grpSpPr>
          <a:xfrm>
            <a:off x="4918422" y="6567830"/>
            <a:ext cx="197485" cy="197485"/>
            <a:chOff x="4918422" y="6567830"/>
            <a:chExt cx="197485" cy="197485"/>
          </a:xfrm>
        </p:grpSpPr>
        <p:pic>
          <p:nvPicPr>
            <p:cNvPr id="11" name="object 11"/>
            <p:cNvPicPr/>
            <p:nvPr/>
          </p:nvPicPr>
          <p:blipFill>
            <a:blip r:embed="rId6" cstate="print"/>
            <a:stretch>
              <a:fillRect/>
            </a:stretch>
          </p:blipFill>
          <p:spPr>
            <a:xfrm>
              <a:off x="4924772" y="6574180"/>
              <a:ext cx="184344" cy="184348"/>
            </a:xfrm>
            <a:prstGeom prst="rect">
              <a:avLst/>
            </a:prstGeom>
          </p:spPr>
        </p:pic>
        <p:pic>
          <p:nvPicPr>
            <p:cNvPr id="12" name="object 12"/>
            <p:cNvPicPr/>
            <p:nvPr/>
          </p:nvPicPr>
          <p:blipFill>
            <a:blip r:embed="rId7" cstate="print"/>
            <a:stretch>
              <a:fillRect/>
            </a:stretch>
          </p:blipFill>
          <p:spPr>
            <a:xfrm>
              <a:off x="4918422" y="6567830"/>
              <a:ext cx="197044" cy="197048"/>
            </a:xfrm>
            <a:prstGeom prst="rect">
              <a:avLst/>
            </a:prstGeom>
          </p:spPr>
        </p:pic>
      </p:grpSp>
      <p:grpSp>
        <p:nvGrpSpPr>
          <p:cNvPr id="13" name="object 13"/>
          <p:cNvGrpSpPr/>
          <p:nvPr/>
        </p:nvGrpSpPr>
        <p:grpSpPr>
          <a:xfrm>
            <a:off x="651176" y="2252027"/>
            <a:ext cx="183515" cy="3402965"/>
            <a:chOff x="651176" y="2252027"/>
            <a:chExt cx="183515" cy="3402965"/>
          </a:xfrm>
        </p:grpSpPr>
        <p:pic>
          <p:nvPicPr>
            <p:cNvPr id="14" name="object 14"/>
            <p:cNvPicPr/>
            <p:nvPr/>
          </p:nvPicPr>
          <p:blipFill>
            <a:blip r:embed="rId4" cstate="print"/>
            <a:stretch>
              <a:fillRect/>
            </a:stretch>
          </p:blipFill>
          <p:spPr>
            <a:xfrm>
              <a:off x="651176" y="2252027"/>
              <a:ext cx="183076" cy="183133"/>
            </a:xfrm>
            <a:prstGeom prst="rect">
              <a:avLst/>
            </a:prstGeom>
          </p:spPr>
        </p:pic>
        <p:pic>
          <p:nvPicPr>
            <p:cNvPr id="15" name="object 15"/>
            <p:cNvPicPr/>
            <p:nvPr/>
          </p:nvPicPr>
          <p:blipFill>
            <a:blip r:embed="rId8" cstate="print"/>
            <a:stretch>
              <a:fillRect/>
            </a:stretch>
          </p:blipFill>
          <p:spPr>
            <a:xfrm>
              <a:off x="651176" y="2897568"/>
              <a:ext cx="183076" cy="183133"/>
            </a:xfrm>
            <a:prstGeom prst="rect">
              <a:avLst/>
            </a:prstGeom>
          </p:spPr>
        </p:pic>
        <p:pic>
          <p:nvPicPr>
            <p:cNvPr id="16" name="object 16"/>
            <p:cNvPicPr/>
            <p:nvPr/>
          </p:nvPicPr>
          <p:blipFill>
            <a:blip r:embed="rId9" cstate="print"/>
            <a:stretch>
              <a:fillRect/>
            </a:stretch>
          </p:blipFill>
          <p:spPr>
            <a:xfrm>
              <a:off x="651176" y="3860990"/>
              <a:ext cx="183076" cy="183007"/>
            </a:xfrm>
            <a:prstGeom prst="rect">
              <a:avLst/>
            </a:prstGeom>
          </p:spPr>
        </p:pic>
        <p:pic>
          <p:nvPicPr>
            <p:cNvPr id="17" name="object 17"/>
            <p:cNvPicPr/>
            <p:nvPr/>
          </p:nvPicPr>
          <p:blipFill>
            <a:blip r:embed="rId10" cstate="print"/>
            <a:stretch>
              <a:fillRect/>
            </a:stretch>
          </p:blipFill>
          <p:spPr>
            <a:xfrm>
              <a:off x="657526" y="3474021"/>
              <a:ext cx="170376" cy="170306"/>
            </a:xfrm>
            <a:prstGeom prst="rect">
              <a:avLst/>
            </a:prstGeom>
          </p:spPr>
        </p:pic>
        <p:pic>
          <p:nvPicPr>
            <p:cNvPr id="18" name="object 18"/>
            <p:cNvPicPr/>
            <p:nvPr/>
          </p:nvPicPr>
          <p:blipFill>
            <a:blip r:embed="rId11" cstate="print"/>
            <a:stretch>
              <a:fillRect/>
            </a:stretch>
          </p:blipFill>
          <p:spPr>
            <a:xfrm>
              <a:off x="651176" y="3467671"/>
              <a:ext cx="183076" cy="183006"/>
            </a:xfrm>
            <a:prstGeom prst="rect">
              <a:avLst/>
            </a:prstGeom>
          </p:spPr>
        </p:pic>
        <p:pic>
          <p:nvPicPr>
            <p:cNvPr id="19" name="object 19"/>
            <p:cNvPicPr/>
            <p:nvPr/>
          </p:nvPicPr>
          <p:blipFill>
            <a:blip r:embed="rId12" cstate="print"/>
            <a:stretch>
              <a:fillRect/>
            </a:stretch>
          </p:blipFill>
          <p:spPr>
            <a:xfrm>
              <a:off x="657526" y="5084508"/>
              <a:ext cx="170376" cy="170434"/>
            </a:xfrm>
            <a:prstGeom prst="rect">
              <a:avLst/>
            </a:prstGeom>
          </p:spPr>
        </p:pic>
        <p:pic>
          <p:nvPicPr>
            <p:cNvPr id="20" name="object 20"/>
            <p:cNvPicPr/>
            <p:nvPr/>
          </p:nvPicPr>
          <p:blipFill>
            <a:blip r:embed="rId13" cstate="print"/>
            <a:stretch>
              <a:fillRect/>
            </a:stretch>
          </p:blipFill>
          <p:spPr>
            <a:xfrm>
              <a:off x="651176" y="5078158"/>
              <a:ext cx="183076" cy="183134"/>
            </a:xfrm>
            <a:prstGeom prst="rect">
              <a:avLst/>
            </a:prstGeom>
          </p:spPr>
        </p:pic>
        <p:pic>
          <p:nvPicPr>
            <p:cNvPr id="21" name="object 21"/>
            <p:cNvPicPr/>
            <p:nvPr/>
          </p:nvPicPr>
          <p:blipFill>
            <a:blip r:embed="rId4" cstate="print"/>
            <a:stretch>
              <a:fillRect/>
            </a:stretch>
          </p:blipFill>
          <p:spPr>
            <a:xfrm>
              <a:off x="651176" y="4476051"/>
              <a:ext cx="183076" cy="183134"/>
            </a:xfrm>
            <a:prstGeom prst="rect">
              <a:avLst/>
            </a:prstGeom>
          </p:spPr>
        </p:pic>
        <p:pic>
          <p:nvPicPr>
            <p:cNvPr id="22" name="object 22"/>
            <p:cNvPicPr/>
            <p:nvPr/>
          </p:nvPicPr>
          <p:blipFill>
            <a:blip r:embed="rId14" cstate="print"/>
            <a:stretch>
              <a:fillRect/>
            </a:stretch>
          </p:blipFill>
          <p:spPr>
            <a:xfrm>
              <a:off x="651176" y="5471350"/>
              <a:ext cx="183076" cy="183083"/>
            </a:xfrm>
            <a:prstGeom prst="rect">
              <a:avLst/>
            </a:prstGeom>
          </p:spPr>
        </p:pic>
      </p:grpSp>
      <p:sp>
        <p:nvSpPr>
          <p:cNvPr id="23" name="object 23"/>
          <p:cNvSpPr txBox="1"/>
          <p:nvPr/>
        </p:nvSpPr>
        <p:spPr>
          <a:xfrm>
            <a:off x="1037336" y="2831083"/>
            <a:ext cx="422275" cy="270510"/>
          </a:xfrm>
          <a:prstGeom prst="rect">
            <a:avLst/>
          </a:prstGeom>
        </p:spPr>
        <p:txBody>
          <a:bodyPr vert="horz" wrap="square" lIns="0" tIns="13335" rIns="0" bIns="0" rtlCol="0">
            <a:spAutoFit/>
          </a:bodyPr>
          <a:lstStyle/>
          <a:p>
            <a:pPr marL="12700">
              <a:lnSpc>
                <a:spcPct val="100000"/>
              </a:lnSpc>
              <a:spcBef>
                <a:spcPts val="105"/>
              </a:spcBef>
            </a:pPr>
            <a:r>
              <a:rPr sz="1600" b="1" spc="-10" dirty="0">
                <a:latin typeface="Arial"/>
                <a:cs typeface="Arial"/>
              </a:rPr>
              <a:t>17</a:t>
            </a:r>
            <a:r>
              <a:rPr sz="1600" b="1" spc="5" dirty="0">
                <a:latin typeface="Arial"/>
                <a:cs typeface="Arial"/>
              </a:rPr>
              <a:t>.</a:t>
            </a:r>
            <a:r>
              <a:rPr sz="1600" b="1" dirty="0">
                <a:latin typeface="Arial"/>
                <a:cs typeface="Arial"/>
              </a:rPr>
              <a:t>3</a:t>
            </a:r>
            <a:endParaRPr sz="1600">
              <a:latin typeface="Arial"/>
              <a:cs typeface="Arial"/>
            </a:endParaRPr>
          </a:p>
        </p:txBody>
      </p:sp>
      <p:sp>
        <p:nvSpPr>
          <p:cNvPr id="26" name="object 26"/>
          <p:cNvSpPr txBox="1"/>
          <p:nvPr/>
        </p:nvSpPr>
        <p:spPr>
          <a:xfrm>
            <a:off x="3351403" y="6191854"/>
            <a:ext cx="5490210" cy="339090"/>
          </a:xfrm>
          <a:prstGeom prst="rect">
            <a:avLst/>
          </a:prstGeom>
        </p:spPr>
        <p:txBody>
          <a:bodyPr vert="horz" wrap="square" lIns="0" tIns="0" rIns="0" bIns="0" rtlCol="0">
            <a:spAutoFit/>
          </a:bodyPr>
          <a:lstStyle/>
          <a:p>
            <a:pPr marL="12700">
              <a:lnSpc>
                <a:spcPts val="2540"/>
              </a:lnSpc>
            </a:pPr>
            <a:r>
              <a:rPr sz="2200" b="1" dirty="0">
                <a:solidFill>
                  <a:srgbClr val="505050"/>
                </a:solidFill>
                <a:latin typeface="Arial"/>
                <a:cs typeface="Arial"/>
              </a:rPr>
              <a:t>16</a:t>
            </a:r>
            <a:r>
              <a:rPr sz="2200" b="1" spc="-5" dirty="0">
                <a:solidFill>
                  <a:srgbClr val="505050"/>
                </a:solidFill>
                <a:latin typeface="Arial"/>
                <a:cs typeface="Arial"/>
              </a:rPr>
              <a:t> </a:t>
            </a:r>
            <a:r>
              <a:rPr sz="2200" b="1" dirty="0">
                <a:solidFill>
                  <a:srgbClr val="505050"/>
                </a:solidFill>
                <a:latin typeface="Arial"/>
                <a:cs typeface="Arial"/>
              </a:rPr>
              <a:t>x</a:t>
            </a:r>
            <a:r>
              <a:rPr sz="2200" b="1" spc="-20" dirty="0">
                <a:solidFill>
                  <a:srgbClr val="505050"/>
                </a:solidFill>
                <a:latin typeface="Arial"/>
                <a:cs typeface="Arial"/>
              </a:rPr>
              <a:t> </a:t>
            </a:r>
            <a:r>
              <a:rPr sz="2200" b="1" spc="-15" dirty="0">
                <a:solidFill>
                  <a:srgbClr val="BB8542"/>
                </a:solidFill>
                <a:latin typeface="Arial"/>
                <a:cs typeface="Arial"/>
              </a:rPr>
              <a:t>ENABLING</a:t>
            </a:r>
            <a:r>
              <a:rPr sz="2200" b="1" spc="60" dirty="0">
                <a:solidFill>
                  <a:srgbClr val="BB8542"/>
                </a:solidFill>
                <a:latin typeface="Arial"/>
                <a:cs typeface="Arial"/>
              </a:rPr>
              <a:t> </a:t>
            </a:r>
            <a:r>
              <a:rPr sz="2200" b="1" spc="-15" dirty="0">
                <a:solidFill>
                  <a:srgbClr val="BB8542"/>
                </a:solidFill>
                <a:latin typeface="Arial"/>
                <a:cs typeface="Arial"/>
              </a:rPr>
              <a:t>LEARNING</a:t>
            </a:r>
            <a:r>
              <a:rPr sz="2200" b="1" spc="85" dirty="0">
                <a:solidFill>
                  <a:srgbClr val="BB8542"/>
                </a:solidFill>
                <a:latin typeface="Arial"/>
                <a:cs typeface="Arial"/>
              </a:rPr>
              <a:t> </a:t>
            </a:r>
            <a:r>
              <a:rPr sz="2200" b="1" spc="-5" dirty="0">
                <a:solidFill>
                  <a:srgbClr val="BB8542"/>
                </a:solidFill>
                <a:latin typeface="Arial"/>
                <a:cs typeface="Arial"/>
              </a:rPr>
              <a:t>OBJECTIVES</a:t>
            </a:r>
            <a:endParaRPr sz="2200">
              <a:latin typeface="Arial"/>
              <a:cs typeface="Arial"/>
            </a:endParaRPr>
          </a:p>
        </p:txBody>
      </p:sp>
      <p:sp>
        <p:nvSpPr>
          <p:cNvPr id="27" name="object 27"/>
          <p:cNvSpPr txBox="1"/>
          <p:nvPr/>
        </p:nvSpPr>
        <p:spPr>
          <a:xfrm>
            <a:off x="470712" y="6537770"/>
            <a:ext cx="153035" cy="281305"/>
          </a:xfrm>
          <a:prstGeom prst="rect">
            <a:avLst/>
          </a:prstGeom>
        </p:spPr>
        <p:txBody>
          <a:bodyPr vert="horz" wrap="square" lIns="0" tIns="0" rIns="0" bIns="0" rtlCol="0">
            <a:spAutoFit/>
          </a:bodyPr>
          <a:lstStyle/>
          <a:p>
            <a:pPr marL="12700">
              <a:lnSpc>
                <a:spcPts val="2090"/>
              </a:lnSpc>
            </a:pPr>
            <a:r>
              <a:rPr sz="1800" b="1" spc="-5" dirty="0">
                <a:solidFill>
                  <a:srgbClr val="BB8542"/>
                </a:solidFill>
                <a:latin typeface="Arial"/>
                <a:cs typeface="Arial"/>
              </a:rPr>
              <a:t>#</a:t>
            </a:r>
            <a:endParaRPr sz="1800">
              <a:latin typeface="Arial"/>
              <a:cs typeface="Arial"/>
            </a:endParaRPr>
          </a:p>
        </p:txBody>
      </p:sp>
      <p:sp>
        <p:nvSpPr>
          <p:cNvPr id="28" name="object 28"/>
          <p:cNvSpPr txBox="1"/>
          <p:nvPr/>
        </p:nvSpPr>
        <p:spPr>
          <a:xfrm>
            <a:off x="671271" y="6560967"/>
            <a:ext cx="2301240" cy="209550"/>
          </a:xfrm>
          <a:prstGeom prst="rect">
            <a:avLst/>
          </a:prstGeom>
        </p:spPr>
        <p:txBody>
          <a:bodyPr vert="horz" wrap="square" lIns="0" tIns="0" rIns="0" bIns="0" rtlCol="0">
            <a:spAutoFit/>
          </a:bodyPr>
          <a:lstStyle/>
          <a:p>
            <a:pPr marL="12700">
              <a:lnSpc>
                <a:spcPts val="1535"/>
              </a:lnSpc>
            </a:pPr>
            <a:r>
              <a:rPr sz="1300" spc="-5" dirty="0">
                <a:solidFill>
                  <a:srgbClr val="2D3334"/>
                </a:solidFill>
                <a:latin typeface="Arial MT"/>
                <a:cs typeface="Arial MT"/>
              </a:rPr>
              <a:t>=</a:t>
            </a:r>
            <a:r>
              <a:rPr sz="1300" spc="-25" dirty="0">
                <a:solidFill>
                  <a:srgbClr val="2D3334"/>
                </a:solidFill>
                <a:latin typeface="Arial MT"/>
                <a:cs typeface="Arial MT"/>
              </a:rPr>
              <a:t> Terminal</a:t>
            </a:r>
            <a:r>
              <a:rPr sz="1300" spc="15" dirty="0">
                <a:solidFill>
                  <a:srgbClr val="2D3334"/>
                </a:solidFill>
                <a:latin typeface="Arial MT"/>
                <a:cs typeface="Arial MT"/>
              </a:rPr>
              <a:t> </a:t>
            </a:r>
            <a:r>
              <a:rPr sz="1300" spc="-10" dirty="0">
                <a:solidFill>
                  <a:srgbClr val="2D3334"/>
                </a:solidFill>
                <a:latin typeface="Arial MT"/>
                <a:cs typeface="Arial MT"/>
              </a:rPr>
              <a:t>Learning</a:t>
            </a:r>
            <a:r>
              <a:rPr sz="1300" spc="60" dirty="0">
                <a:solidFill>
                  <a:srgbClr val="2D3334"/>
                </a:solidFill>
                <a:latin typeface="Arial MT"/>
                <a:cs typeface="Arial MT"/>
              </a:rPr>
              <a:t> </a:t>
            </a:r>
            <a:r>
              <a:rPr sz="1300" dirty="0">
                <a:solidFill>
                  <a:srgbClr val="2D3334"/>
                </a:solidFill>
                <a:latin typeface="Arial MT"/>
                <a:cs typeface="Arial MT"/>
              </a:rPr>
              <a:t>Objectives</a:t>
            </a:r>
            <a:endParaRPr sz="1300">
              <a:latin typeface="Arial MT"/>
              <a:cs typeface="Arial MT"/>
            </a:endParaRPr>
          </a:p>
        </p:txBody>
      </p:sp>
      <p:sp>
        <p:nvSpPr>
          <p:cNvPr id="29" name="object 29"/>
          <p:cNvSpPr txBox="1"/>
          <p:nvPr/>
        </p:nvSpPr>
        <p:spPr>
          <a:xfrm>
            <a:off x="3362705" y="6560967"/>
            <a:ext cx="1315085" cy="209550"/>
          </a:xfrm>
          <a:prstGeom prst="rect">
            <a:avLst/>
          </a:prstGeom>
        </p:spPr>
        <p:txBody>
          <a:bodyPr vert="horz" wrap="square" lIns="0" tIns="0" rIns="0" bIns="0" rtlCol="0">
            <a:spAutoFit/>
          </a:bodyPr>
          <a:lstStyle/>
          <a:p>
            <a:pPr marL="12700">
              <a:lnSpc>
                <a:spcPts val="1535"/>
              </a:lnSpc>
            </a:pPr>
            <a:r>
              <a:rPr sz="1300" spc="-5" dirty="0">
                <a:solidFill>
                  <a:srgbClr val="2D3334"/>
                </a:solidFill>
                <a:latin typeface="Arial MT"/>
                <a:cs typeface="Arial MT"/>
              </a:rPr>
              <a:t>=</a:t>
            </a:r>
            <a:r>
              <a:rPr sz="1300" spc="-20" dirty="0">
                <a:solidFill>
                  <a:srgbClr val="2D3334"/>
                </a:solidFill>
                <a:latin typeface="Arial MT"/>
                <a:cs typeface="Arial MT"/>
              </a:rPr>
              <a:t> </a:t>
            </a:r>
            <a:r>
              <a:rPr sz="1300" spc="-5" dirty="0">
                <a:solidFill>
                  <a:srgbClr val="2D3334"/>
                </a:solidFill>
                <a:latin typeface="Arial MT"/>
                <a:cs typeface="Arial MT"/>
              </a:rPr>
              <a:t>Cognitive</a:t>
            </a:r>
            <a:r>
              <a:rPr sz="1300" spc="-25" dirty="0">
                <a:solidFill>
                  <a:srgbClr val="2D3334"/>
                </a:solidFill>
                <a:latin typeface="Arial MT"/>
                <a:cs typeface="Arial MT"/>
              </a:rPr>
              <a:t> </a:t>
            </a:r>
            <a:r>
              <a:rPr sz="1300" spc="-5" dirty="0">
                <a:solidFill>
                  <a:srgbClr val="2D3334"/>
                </a:solidFill>
                <a:latin typeface="Arial MT"/>
                <a:cs typeface="Arial MT"/>
              </a:rPr>
              <a:t>ELOs</a:t>
            </a:r>
            <a:endParaRPr sz="1300">
              <a:latin typeface="Arial MT"/>
              <a:cs typeface="Arial MT"/>
            </a:endParaRPr>
          </a:p>
        </p:txBody>
      </p:sp>
      <p:sp>
        <p:nvSpPr>
          <p:cNvPr id="30" name="object 30"/>
          <p:cNvSpPr txBox="1"/>
          <p:nvPr/>
        </p:nvSpPr>
        <p:spPr>
          <a:xfrm>
            <a:off x="5183251" y="6560967"/>
            <a:ext cx="1574165" cy="209550"/>
          </a:xfrm>
          <a:prstGeom prst="rect">
            <a:avLst/>
          </a:prstGeom>
        </p:spPr>
        <p:txBody>
          <a:bodyPr vert="horz" wrap="square" lIns="0" tIns="0" rIns="0" bIns="0" rtlCol="0">
            <a:spAutoFit/>
          </a:bodyPr>
          <a:lstStyle/>
          <a:p>
            <a:pPr marL="12700">
              <a:lnSpc>
                <a:spcPts val="1535"/>
              </a:lnSpc>
            </a:pPr>
            <a:r>
              <a:rPr sz="1300" spc="-5" dirty="0">
                <a:solidFill>
                  <a:srgbClr val="2D3334"/>
                </a:solidFill>
                <a:latin typeface="Arial MT"/>
                <a:cs typeface="Arial MT"/>
              </a:rPr>
              <a:t>=</a:t>
            </a:r>
            <a:r>
              <a:rPr sz="1300" spc="-30" dirty="0">
                <a:solidFill>
                  <a:srgbClr val="2D3334"/>
                </a:solidFill>
                <a:latin typeface="Arial MT"/>
                <a:cs typeface="Arial MT"/>
              </a:rPr>
              <a:t> </a:t>
            </a:r>
            <a:r>
              <a:rPr sz="1300" spc="-5" dirty="0">
                <a:solidFill>
                  <a:srgbClr val="2D3334"/>
                </a:solidFill>
                <a:latin typeface="Arial MT"/>
                <a:cs typeface="Arial MT"/>
              </a:rPr>
              <a:t>Performance</a:t>
            </a:r>
            <a:r>
              <a:rPr sz="1300" spc="25" dirty="0">
                <a:solidFill>
                  <a:srgbClr val="2D3334"/>
                </a:solidFill>
                <a:latin typeface="Arial MT"/>
                <a:cs typeface="Arial MT"/>
              </a:rPr>
              <a:t> </a:t>
            </a:r>
            <a:r>
              <a:rPr sz="1300" spc="-5" dirty="0">
                <a:solidFill>
                  <a:srgbClr val="2D3334"/>
                </a:solidFill>
                <a:latin typeface="Arial MT"/>
                <a:cs typeface="Arial MT"/>
              </a:rPr>
              <a:t>ELOs</a:t>
            </a:r>
            <a:endParaRPr sz="1300">
              <a:latin typeface="Arial MT"/>
              <a:cs typeface="Arial MT"/>
            </a:endParaRPr>
          </a:p>
        </p:txBody>
      </p:sp>
      <p:sp>
        <p:nvSpPr>
          <p:cNvPr id="31" name="object 31"/>
          <p:cNvSpPr txBox="1"/>
          <p:nvPr/>
        </p:nvSpPr>
        <p:spPr>
          <a:xfrm>
            <a:off x="11702542" y="6567433"/>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latin typeface="Arial MT"/>
                <a:cs typeface="Arial MT"/>
              </a:rPr>
              <a:t>3</a:t>
            </a:fld>
            <a:endParaRPr sz="1200">
              <a:latin typeface="Arial MT"/>
              <a:cs typeface="Arial MT"/>
            </a:endParaRPr>
          </a:p>
        </p:txBody>
      </p:sp>
      <p:sp>
        <p:nvSpPr>
          <p:cNvPr id="32" name="object 32"/>
          <p:cNvSpPr txBox="1"/>
          <p:nvPr/>
        </p:nvSpPr>
        <p:spPr>
          <a:xfrm>
            <a:off x="9409556" y="6585512"/>
            <a:ext cx="2019935" cy="175260"/>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CD9146"/>
                </a:solidFill>
                <a:latin typeface="Arial MT"/>
                <a:cs typeface="Arial MT"/>
              </a:rPr>
              <a:t>#TCCC-CPP-PPT-15</a:t>
            </a:r>
            <a:r>
              <a:rPr sz="1050" spc="265"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24" name="object 24"/>
          <p:cNvSpPr txBox="1"/>
          <p:nvPr/>
        </p:nvSpPr>
        <p:spPr>
          <a:xfrm>
            <a:off x="1037336" y="3419602"/>
            <a:ext cx="422275" cy="662305"/>
          </a:xfrm>
          <a:prstGeom prst="rect">
            <a:avLst/>
          </a:prstGeom>
        </p:spPr>
        <p:txBody>
          <a:bodyPr vert="horz" wrap="square" lIns="0" tIns="13335" rIns="0" bIns="0" rtlCol="0">
            <a:spAutoFit/>
          </a:bodyPr>
          <a:lstStyle/>
          <a:p>
            <a:pPr marL="12700">
              <a:lnSpc>
                <a:spcPct val="100000"/>
              </a:lnSpc>
              <a:spcBef>
                <a:spcPts val="105"/>
              </a:spcBef>
            </a:pPr>
            <a:r>
              <a:rPr sz="1600" b="1" spc="-10" dirty="0">
                <a:latin typeface="Arial"/>
                <a:cs typeface="Arial"/>
              </a:rPr>
              <a:t>17</a:t>
            </a:r>
            <a:r>
              <a:rPr sz="1600" b="1" spc="5" dirty="0">
                <a:latin typeface="Arial"/>
                <a:cs typeface="Arial"/>
              </a:rPr>
              <a:t>.</a:t>
            </a:r>
            <a:r>
              <a:rPr sz="1600" b="1" dirty="0">
                <a:latin typeface="Arial"/>
                <a:cs typeface="Arial"/>
              </a:rPr>
              <a:t>4</a:t>
            </a:r>
            <a:endParaRPr sz="1600">
              <a:latin typeface="Arial"/>
              <a:cs typeface="Arial"/>
            </a:endParaRPr>
          </a:p>
          <a:p>
            <a:pPr marL="12700">
              <a:lnSpc>
                <a:spcPct val="100000"/>
              </a:lnSpc>
              <a:spcBef>
                <a:spcPts val="1165"/>
              </a:spcBef>
            </a:pPr>
            <a:r>
              <a:rPr sz="1600" b="1" spc="-5" dirty="0">
                <a:latin typeface="Arial"/>
                <a:cs typeface="Arial"/>
              </a:rPr>
              <a:t>17</a:t>
            </a:r>
            <a:r>
              <a:rPr sz="1600" b="1" spc="5" dirty="0">
                <a:latin typeface="Arial"/>
                <a:cs typeface="Arial"/>
              </a:rPr>
              <a:t>.5</a:t>
            </a:r>
            <a:endParaRPr sz="1600">
              <a:latin typeface="Arial"/>
              <a:cs typeface="Arial"/>
            </a:endParaRPr>
          </a:p>
        </p:txBody>
      </p:sp>
      <p:sp>
        <p:nvSpPr>
          <p:cNvPr id="25" name="object 25"/>
          <p:cNvSpPr txBox="1"/>
          <p:nvPr/>
        </p:nvSpPr>
        <p:spPr>
          <a:xfrm>
            <a:off x="1037336" y="1707195"/>
            <a:ext cx="10625455" cy="4214495"/>
          </a:xfrm>
          <a:prstGeom prst="rect">
            <a:avLst/>
          </a:prstGeom>
        </p:spPr>
        <p:txBody>
          <a:bodyPr vert="horz" wrap="square" lIns="0" tIns="139700" rIns="0" bIns="0" rtlCol="0">
            <a:spAutoFit/>
          </a:bodyPr>
          <a:lstStyle/>
          <a:p>
            <a:pPr marL="581660" lvl="1" indent="-569595">
              <a:lnSpc>
                <a:spcPct val="100000"/>
              </a:lnSpc>
              <a:spcBef>
                <a:spcPts val="1100"/>
              </a:spcBef>
              <a:buFont typeface="Arial"/>
              <a:buAutoNum type="arabicPeriod"/>
              <a:tabLst>
                <a:tab pos="581660" algn="l"/>
                <a:tab pos="582295" algn="l"/>
              </a:tabLst>
            </a:pPr>
            <a:r>
              <a:rPr sz="1600" dirty="0">
                <a:latin typeface="Arial MT"/>
                <a:cs typeface="Arial MT"/>
              </a:rPr>
              <a:t>Identify</a:t>
            </a:r>
            <a:r>
              <a:rPr sz="1600" spc="-25" dirty="0">
                <a:latin typeface="Arial MT"/>
                <a:cs typeface="Arial MT"/>
              </a:rPr>
              <a:t> </a:t>
            </a:r>
            <a:r>
              <a:rPr sz="1600" dirty="0">
                <a:latin typeface="Arial MT"/>
                <a:cs typeface="Arial MT"/>
              </a:rPr>
              <a:t>the</a:t>
            </a:r>
            <a:r>
              <a:rPr sz="1600" spc="-15" dirty="0">
                <a:latin typeface="Arial MT"/>
                <a:cs typeface="Arial MT"/>
              </a:rPr>
              <a:t> </a:t>
            </a:r>
            <a:r>
              <a:rPr sz="1600" dirty="0">
                <a:latin typeface="Arial MT"/>
                <a:cs typeface="Arial MT"/>
              </a:rPr>
              <a:t>indications</a:t>
            </a:r>
            <a:r>
              <a:rPr sz="1600" spc="-50" dirty="0">
                <a:latin typeface="Arial MT"/>
                <a:cs typeface="Arial MT"/>
              </a:rPr>
              <a:t> </a:t>
            </a:r>
            <a:r>
              <a:rPr sz="1600" spc="-5" dirty="0">
                <a:latin typeface="Arial MT"/>
                <a:cs typeface="Arial MT"/>
              </a:rPr>
              <a:t>and</a:t>
            </a:r>
            <a:r>
              <a:rPr sz="1600" spc="5" dirty="0">
                <a:latin typeface="Arial MT"/>
                <a:cs typeface="Arial MT"/>
              </a:rPr>
              <a:t> </a:t>
            </a:r>
            <a:r>
              <a:rPr sz="1600" dirty="0">
                <a:latin typeface="Arial MT"/>
                <a:cs typeface="Arial MT"/>
              </a:rPr>
              <a:t>considerations</a:t>
            </a:r>
            <a:r>
              <a:rPr sz="1600" spc="-50" dirty="0">
                <a:latin typeface="Arial MT"/>
                <a:cs typeface="Arial MT"/>
              </a:rPr>
              <a:t> </a:t>
            </a:r>
            <a:r>
              <a:rPr sz="1600" spc="-5" dirty="0">
                <a:latin typeface="Arial MT"/>
                <a:cs typeface="Arial MT"/>
              </a:rPr>
              <a:t>of</a:t>
            </a:r>
            <a:r>
              <a:rPr sz="1600" dirty="0">
                <a:latin typeface="Arial MT"/>
                <a:cs typeface="Arial MT"/>
              </a:rPr>
              <a:t> </a:t>
            </a:r>
            <a:r>
              <a:rPr sz="1600" spc="-5" dirty="0">
                <a:latin typeface="Arial MT"/>
                <a:cs typeface="Arial MT"/>
              </a:rPr>
              <a:t>analgesia</a:t>
            </a:r>
            <a:r>
              <a:rPr sz="1600" spc="-35" dirty="0">
                <a:latin typeface="Arial MT"/>
                <a:cs typeface="Arial MT"/>
              </a:rPr>
              <a:t> </a:t>
            </a:r>
            <a:r>
              <a:rPr sz="1600" spc="-5" dirty="0">
                <a:latin typeface="Arial MT"/>
                <a:cs typeface="Arial MT"/>
              </a:rPr>
              <a:t>approaches</a:t>
            </a:r>
            <a:r>
              <a:rPr sz="1600" dirty="0">
                <a:latin typeface="Arial MT"/>
                <a:cs typeface="Arial MT"/>
              </a:rPr>
              <a:t> in</a:t>
            </a:r>
            <a:r>
              <a:rPr sz="1600" spc="-35" dirty="0">
                <a:latin typeface="Arial MT"/>
                <a:cs typeface="Arial MT"/>
              </a:rPr>
              <a:t> </a:t>
            </a:r>
            <a:r>
              <a:rPr sz="1600" spc="-20" dirty="0">
                <a:latin typeface="Arial MT"/>
                <a:cs typeface="Arial MT"/>
              </a:rPr>
              <a:t>Tactical</a:t>
            </a:r>
            <a:r>
              <a:rPr sz="1600" spc="-55" dirty="0">
                <a:latin typeface="Arial MT"/>
                <a:cs typeface="Arial MT"/>
              </a:rPr>
              <a:t> </a:t>
            </a:r>
            <a:r>
              <a:rPr sz="1600" dirty="0">
                <a:latin typeface="Arial MT"/>
                <a:cs typeface="Arial MT"/>
              </a:rPr>
              <a:t>Field</a:t>
            </a:r>
            <a:r>
              <a:rPr sz="1600" spc="-40" dirty="0">
                <a:latin typeface="Arial MT"/>
                <a:cs typeface="Arial MT"/>
              </a:rPr>
              <a:t> </a:t>
            </a:r>
            <a:r>
              <a:rPr sz="1600" spc="-5" dirty="0">
                <a:latin typeface="Arial MT"/>
                <a:cs typeface="Arial MT"/>
              </a:rPr>
              <a:t>Care.</a:t>
            </a:r>
            <a:endParaRPr sz="1600">
              <a:latin typeface="Arial MT"/>
              <a:cs typeface="Arial MT"/>
            </a:endParaRPr>
          </a:p>
          <a:p>
            <a:pPr marL="581660" lvl="1" indent="-569595">
              <a:lnSpc>
                <a:spcPct val="100000"/>
              </a:lnSpc>
              <a:spcBef>
                <a:spcPts val="1010"/>
              </a:spcBef>
              <a:buFont typeface="Arial"/>
              <a:buAutoNum type="arabicPeriod"/>
              <a:tabLst>
                <a:tab pos="581660" algn="l"/>
                <a:tab pos="582295" algn="l"/>
              </a:tabLst>
            </a:pPr>
            <a:r>
              <a:rPr sz="1600" dirty="0">
                <a:latin typeface="Arial MT"/>
                <a:cs typeface="Arial MT"/>
              </a:rPr>
              <a:t>Describe</a:t>
            </a:r>
            <a:r>
              <a:rPr sz="1600" spc="-40" dirty="0">
                <a:latin typeface="Arial MT"/>
                <a:cs typeface="Arial MT"/>
              </a:rPr>
              <a:t> </a:t>
            </a:r>
            <a:r>
              <a:rPr sz="1600" dirty="0">
                <a:latin typeface="Arial MT"/>
                <a:cs typeface="Arial MT"/>
              </a:rPr>
              <a:t>the</a:t>
            </a:r>
            <a:r>
              <a:rPr sz="1600" spc="15" dirty="0">
                <a:latin typeface="Arial MT"/>
                <a:cs typeface="Arial MT"/>
              </a:rPr>
              <a:t> </a:t>
            </a:r>
            <a:r>
              <a:rPr sz="1600" dirty="0">
                <a:latin typeface="Arial MT"/>
                <a:cs typeface="Arial MT"/>
              </a:rPr>
              <a:t>indications,</a:t>
            </a:r>
            <a:r>
              <a:rPr sz="1600" spc="-70" dirty="0">
                <a:latin typeface="Arial MT"/>
                <a:cs typeface="Arial MT"/>
              </a:rPr>
              <a:t> </a:t>
            </a:r>
            <a:r>
              <a:rPr sz="1600" dirty="0">
                <a:latin typeface="Arial MT"/>
                <a:cs typeface="Arial MT"/>
              </a:rPr>
              <a:t>contraindications,</a:t>
            </a:r>
            <a:r>
              <a:rPr sz="1600" spc="-70" dirty="0">
                <a:latin typeface="Arial MT"/>
                <a:cs typeface="Arial MT"/>
              </a:rPr>
              <a:t> </a:t>
            </a:r>
            <a:r>
              <a:rPr sz="1600" spc="-5" dirty="0">
                <a:latin typeface="Arial MT"/>
                <a:cs typeface="Arial MT"/>
              </a:rPr>
              <a:t>dosage,</a:t>
            </a:r>
            <a:r>
              <a:rPr sz="1600" spc="5" dirty="0">
                <a:latin typeface="Arial MT"/>
                <a:cs typeface="Arial MT"/>
              </a:rPr>
              <a:t> </a:t>
            </a:r>
            <a:r>
              <a:rPr sz="1600" spc="-5" dirty="0">
                <a:latin typeface="Arial MT"/>
                <a:cs typeface="Arial MT"/>
              </a:rPr>
              <a:t>route,</a:t>
            </a:r>
            <a:r>
              <a:rPr sz="1600" spc="30" dirty="0">
                <a:latin typeface="Arial MT"/>
                <a:cs typeface="Arial MT"/>
              </a:rPr>
              <a:t> </a:t>
            </a:r>
            <a:r>
              <a:rPr sz="1600" spc="-5" dirty="0">
                <a:latin typeface="Arial MT"/>
                <a:cs typeface="Arial MT"/>
              </a:rPr>
              <a:t>and</a:t>
            </a:r>
            <a:r>
              <a:rPr sz="1600" spc="-15" dirty="0">
                <a:latin typeface="Arial MT"/>
                <a:cs typeface="Arial MT"/>
              </a:rPr>
              <a:t> </a:t>
            </a:r>
            <a:r>
              <a:rPr sz="1600" dirty="0">
                <a:latin typeface="Arial MT"/>
                <a:cs typeface="Arial MT"/>
              </a:rPr>
              <a:t>administration</a:t>
            </a:r>
            <a:r>
              <a:rPr sz="1600" spc="-55" dirty="0">
                <a:latin typeface="Arial MT"/>
                <a:cs typeface="Arial MT"/>
              </a:rPr>
              <a:t> </a:t>
            </a:r>
            <a:r>
              <a:rPr sz="1600" dirty="0">
                <a:latin typeface="Arial MT"/>
                <a:cs typeface="Arial MT"/>
              </a:rPr>
              <a:t>methods</a:t>
            </a:r>
            <a:r>
              <a:rPr sz="1600" spc="-45" dirty="0">
                <a:latin typeface="Arial MT"/>
                <a:cs typeface="Arial MT"/>
              </a:rPr>
              <a:t> </a:t>
            </a:r>
            <a:r>
              <a:rPr sz="1600" spc="-5" dirty="0">
                <a:latin typeface="Arial MT"/>
                <a:cs typeface="Arial MT"/>
              </a:rPr>
              <a:t>of</a:t>
            </a:r>
            <a:r>
              <a:rPr sz="1600" spc="30" dirty="0">
                <a:latin typeface="Arial MT"/>
                <a:cs typeface="Arial MT"/>
              </a:rPr>
              <a:t> </a:t>
            </a:r>
            <a:r>
              <a:rPr sz="1600" spc="-5" dirty="0">
                <a:latin typeface="Arial MT"/>
                <a:cs typeface="Arial MT"/>
              </a:rPr>
              <a:t>oral</a:t>
            </a:r>
            <a:r>
              <a:rPr sz="1600" spc="5" dirty="0">
                <a:latin typeface="Arial MT"/>
                <a:cs typeface="Arial MT"/>
              </a:rPr>
              <a:t> </a:t>
            </a:r>
            <a:r>
              <a:rPr sz="1600" dirty="0">
                <a:latin typeface="Arial MT"/>
                <a:cs typeface="Arial MT"/>
              </a:rPr>
              <a:t>acetaminophen</a:t>
            </a:r>
            <a:r>
              <a:rPr sz="1600" spc="-60" dirty="0">
                <a:latin typeface="Arial MT"/>
                <a:cs typeface="Arial MT"/>
              </a:rPr>
              <a:t> </a:t>
            </a:r>
            <a:r>
              <a:rPr sz="1600" dirty="0">
                <a:latin typeface="Arial MT"/>
                <a:cs typeface="Arial MT"/>
              </a:rPr>
              <a:t>in</a:t>
            </a:r>
            <a:endParaRPr sz="1600">
              <a:latin typeface="Arial MT"/>
              <a:cs typeface="Arial MT"/>
            </a:endParaRPr>
          </a:p>
          <a:p>
            <a:pPr marL="581660">
              <a:lnSpc>
                <a:spcPct val="100000"/>
              </a:lnSpc>
            </a:pPr>
            <a:r>
              <a:rPr sz="1600" spc="-20" dirty="0">
                <a:latin typeface="Arial MT"/>
                <a:cs typeface="Arial MT"/>
              </a:rPr>
              <a:t>Tactical</a:t>
            </a:r>
            <a:r>
              <a:rPr sz="1600" spc="-80" dirty="0">
                <a:latin typeface="Arial MT"/>
                <a:cs typeface="Arial MT"/>
              </a:rPr>
              <a:t> </a:t>
            </a:r>
            <a:r>
              <a:rPr sz="1600" dirty="0">
                <a:latin typeface="Arial MT"/>
                <a:cs typeface="Arial MT"/>
              </a:rPr>
              <a:t>Field</a:t>
            </a:r>
            <a:r>
              <a:rPr sz="1600" spc="-65" dirty="0">
                <a:latin typeface="Arial MT"/>
                <a:cs typeface="Arial MT"/>
              </a:rPr>
              <a:t> </a:t>
            </a:r>
            <a:r>
              <a:rPr sz="1600" spc="-5" dirty="0">
                <a:latin typeface="Arial MT"/>
                <a:cs typeface="Arial MT"/>
              </a:rPr>
              <a:t>Care.</a:t>
            </a:r>
            <a:endParaRPr sz="1600">
              <a:latin typeface="Arial MT"/>
              <a:cs typeface="Arial MT"/>
            </a:endParaRPr>
          </a:p>
          <a:p>
            <a:pPr marL="581660">
              <a:lnSpc>
                <a:spcPct val="100000"/>
              </a:lnSpc>
              <a:spcBef>
                <a:spcPts val="985"/>
              </a:spcBef>
            </a:pPr>
            <a:r>
              <a:rPr sz="1600" dirty="0">
                <a:latin typeface="Arial MT"/>
                <a:cs typeface="Arial MT"/>
              </a:rPr>
              <a:t>Describe</a:t>
            </a:r>
            <a:r>
              <a:rPr sz="1600" spc="-40" dirty="0">
                <a:latin typeface="Arial MT"/>
                <a:cs typeface="Arial MT"/>
              </a:rPr>
              <a:t> </a:t>
            </a:r>
            <a:r>
              <a:rPr sz="1600" dirty="0">
                <a:latin typeface="Arial MT"/>
                <a:cs typeface="Arial MT"/>
              </a:rPr>
              <a:t>the</a:t>
            </a:r>
            <a:r>
              <a:rPr sz="1600" spc="10" dirty="0">
                <a:latin typeface="Arial MT"/>
                <a:cs typeface="Arial MT"/>
              </a:rPr>
              <a:t> </a:t>
            </a:r>
            <a:r>
              <a:rPr sz="1600" dirty="0">
                <a:latin typeface="Arial MT"/>
                <a:cs typeface="Arial MT"/>
              </a:rPr>
              <a:t>indications,</a:t>
            </a:r>
            <a:r>
              <a:rPr sz="1600" spc="-70" dirty="0">
                <a:latin typeface="Arial MT"/>
                <a:cs typeface="Arial MT"/>
              </a:rPr>
              <a:t> </a:t>
            </a:r>
            <a:r>
              <a:rPr sz="1600" dirty="0">
                <a:latin typeface="Arial MT"/>
                <a:cs typeface="Arial MT"/>
              </a:rPr>
              <a:t>contraindications,</a:t>
            </a:r>
            <a:r>
              <a:rPr sz="1600" spc="-70" dirty="0">
                <a:latin typeface="Arial MT"/>
                <a:cs typeface="Arial MT"/>
              </a:rPr>
              <a:t> </a:t>
            </a:r>
            <a:r>
              <a:rPr sz="1600" spc="-5" dirty="0">
                <a:latin typeface="Arial MT"/>
                <a:cs typeface="Arial MT"/>
              </a:rPr>
              <a:t>dosage,</a:t>
            </a:r>
            <a:r>
              <a:rPr sz="1600" spc="5" dirty="0">
                <a:latin typeface="Arial MT"/>
                <a:cs typeface="Arial MT"/>
              </a:rPr>
              <a:t> </a:t>
            </a:r>
            <a:r>
              <a:rPr sz="1600" spc="-5" dirty="0">
                <a:latin typeface="Arial MT"/>
                <a:cs typeface="Arial MT"/>
              </a:rPr>
              <a:t>route,</a:t>
            </a:r>
            <a:r>
              <a:rPr sz="1600" spc="25" dirty="0">
                <a:latin typeface="Arial MT"/>
                <a:cs typeface="Arial MT"/>
              </a:rPr>
              <a:t> </a:t>
            </a:r>
            <a:r>
              <a:rPr sz="1600" spc="-5" dirty="0">
                <a:latin typeface="Arial MT"/>
                <a:cs typeface="Arial MT"/>
              </a:rPr>
              <a:t>and</a:t>
            </a:r>
            <a:r>
              <a:rPr sz="1600" spc="-15" dirty="0">
                <a:latin typeface="Arial MT"/>
                <a:cs typeface="Arial MT"/>
              </a:rPr>
              <a:t> </a:t>
            </a:r>
            <a:r>
              <a:rPr sz="1600" dirty="0">
                <a:latin typeface="Arial MT"/>
                <a:cs typeface="Arial MT"/>
              </a:rPr>
              <a:t>administration</a:t>
            </a:r>
            <a:r>
              <a:rPr sz="1600" spc="-60" dirty="0">
                <a:latin typeface="Arial MT"/>
                <a:cs typeface="Arial MT"/>
              </a:rPr>
              <a:t> </a:t>
            </a:r>
            <a:r>
              <a:rPr sz="1600" dirty="0">
                <a:latin typeface="Arial MT"/>
                <a:cs typeface="Arial MT"/>
              </a:rPr>
              <a:t>methods</a:t>
            </a:r>
            <a:r>
              <a:rPr sz="1600" spc="-40"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oral</a:t>
            </a:r>
            <a:r>
              <a:rPr sz="1600" spc="5" dirty="0">
                <a:latin typeface="Arial MT"/>
                <a:cs typeface="Arial MT"/>
              </a:rPr>
              <a:t> </a:t>
            </a:r>
            <a:r>
              <a:rPr sz="1600" dirty="0">
                <a:latin typeface="Arial MT"/>
                <a:cs typeface="Arial MT"/>
              </a:rPr>
              <a:t>meloxicam</a:t>
            </a:r>
            <a:r>
              <a:rPr sz="1600" spc="-30" dirty="0">
                <a:latin typeface="Arial MT"/>
                <a:cs typeface="Arial MT"/>
              </a:rPr>
              <a:t> </a:t>
            </a:r>
            <a:r>
              <a:rPr sz="1600" dirty="0">
                <a:latin typeface="Arial MT"/>
                <a:cs typeface="Arial MT"/>
              </a:rPr>
              <a:t>in</a:t>
            </a:r>
            <a:endParaRPr sz="1600">
              <a:latin typeface="Arial MT"/>
              <a:cs typeface="Arial MT"/>
            </a:endParaRPr>
          </a:p>
          <a:p>
            <a:pPr marL="581660">
              <a:lnSpc>
                <a:spcPct val="100000"/>
              </a:lnSpc>
              <a:spcBef>
                <a:spcPts val="5"/>
              </a:spcBef>
            </a:pPr>
            <a:r>
              <a:rPr sz="1600" spc="-20" dirty="0">
                <a:latin typeface="Arial MT"/>
                <a:cs typeface="Arial MT"/>
              </a:rPr>
              <a:t>Tactical</a:t>
            </a:r>
            <a:r>
              <a:rPr sz="1600" spc="-80" dirty="0">
                <a:latin typeface="Arial MT"/>
                <a:cs typeface="Arial MT"/>
              </a:rPr>
              <a:t> </a:t>
            </a:r>
            <a:r>
              <a:rPr sz="1600" dirty="0">
                <a:latin typeface="Arial MT"/>
                <a:cs typeface="Arial MT"/>
              </a:rPr>
              <a:t>Field</a:t>
            </a:r>
            <a:r>
              <a:rPr sz="1600" spc="-65" dirty="0">
                <a:latin typeface="Arial MT"/>
                <a:cs typeface="Arial MT"/>
              </a:rPr>
              <a:t> </a:t>
            </a:r>
            <a:r>
              <a:rPr sz="1600" spc="-5" dirty="0">
                <a:latin typeface="Arial MT"/>
                <a:cs typeface="Arial MT"/>
              </a:rPr>
              <a:t>Care.</a:t>
            </a:r>
            <a:endParaRPr sz="1600">
              <a:latin typeface="Arial MT"/>
              <a:cs typeface="Arial MT"/>
            </a:endParaRPr>
          </a:p>
          <a:p>
            <a:pPr marL="581660">
              <a:lnSpc>
                <a:spcPct val="100000"/>
              </a:lnSpc>
              <a:spcBef>
                <a:spcPts val="1005"/>
              </a:spcBef>
            </a:pPr>
            <a:r>
              <a:rPr sz="1600" dirty="0">
                <a:latin typeface="Arial MT"/>
                <a:cs typeface="Arial MT"/>
              </a:rPr>
              <a:t>Demonstrate</a:t>
            </a:r>
            <a:r>
              <a:rPr sz="1600" spc="-40" dirty="0">
                <a:latin typeface="Arial MT"/>
                <a:cs typeface="Arial MT"/>
              </a:rPr>
              <a:t> </a:t>
            </a:r>
            <a:r>
              <a:rPr sz="1600" dirty="0">
                <a:latin typeface="Arial MT"/>
                <a:cs typeface="Arial MT"/>
              </a:rPr>
              <a:t>the</a:t>
            </a:r>
            <a:r>
              <a:rPr sz="1600" spc="-10" dirty="0">
                <a:latin typeface="Arial MT"/>
                <a:cs typeface="Arial MT"/>
              </a:rPr>
              <a:t> </a:t>
            </a:r>
            <a:r>
              <a:rPr sz="1600" dirty="0">
                <a:latin typeface="Arial MT"/>
                <a:cs typeface="Arial MT"/>
              </a:rPr>
              <a:t>administration</a:t>
            </a:r>
            <a:r>
              <a:rPr sz="1600" spc="-90" dirty="0">
                <a:latin typeface="Arial MT"/>
                <a:cs typeface="Arial MT"/>
              </a:rPr>
              <a:t> </a:t>
            </a:r>
            <a:r>
              <a:rPr sz="1600" spc="-5" dirty="0">
                <a:latin typeface="Arial MT"/>
                <a:cs typeface="Arial MT"/>
              </a:rPr>
              <a:t>of</a:t>
            </a:r>
            <a:r>
              <a:rPr sz="1600" spc="25" dirty="0">
                <a:latin typeface="Arial MT"/>
                <a:cs typeface="Arial MT"/>
              </a:rPr>
              <a:t> </a:t>
            </a:r>
            <a:r>
              <a:rPr sz="1600" dirty="0">
                <a:latin typeface="Arial MT"/>
                <a:cs typeface="Arial MT"/>
              </a:rPr>
              <a:t>a</a:t>
            </a:r>
            <a:r>
              <a:rPr sz="1600" spc="10" dirty="0">
                <a:latin typeface="Arial MT"/>
                <a:cs typeface="Arial MT"/>
              </a:rPr>
              <a:t> </a:t>
            </a:r>
            <a:r>
              <a:rPr sz="1600" dirty="0">
                <a:latin typeface="Arial MT"/>
                <a:cs typeface="Arial MT"/>
              </a:rPr>
              <a:t>combat</a:t>
            </a:r>
            <a:r>
              <a:rPr sz="1600" spc="-45" dirty="0">
                <a:latin typeface="Arial MT"/>
                <a:cs typeface="Arial MT"/>
              </a:rPr>
              <a:t> </a:t>
            </a:r>
            <a:r>
              <a:rPr sz="1600" spc="-10" dirty="0">
                <a:latin typeface="Arial MT"/>
                <a:cs typeface="Arial MT"/>
              </a:rPr>
              <a:t>wound</a:t>
            </a:r>
            <a:r>
              <a:rPr sz="1600" spc="35" dirty="0">
                <a:latin typeface="Arial MT"/>
                <a:cs typeface="Arial MT"/>
              </a:rPr>
              <a:t> </a:t>
            </a:r>
            <a:r>
              <a:rPr sz="1600" dirty="0">
                <a:latin typeface="Arial MT"/>
                <a:cs typeface="Arial MT"/>
              </a:rPr>
              <a:t>medication</a:t>
            </a:r>
            <a:r>
              <a:rPr sz="1600" spc="-90" dirty="0">
                <a:latin typeface="Arial MT"/>
                <a:cs typeface="Arial MT"/>
              </a:rPr>
              <a:t> </a:t>
            </a:r>
            <a:r>
              <a:rPr sz="1600" dirty="0">
                <a:latin typeface="Arial MT"/>
                <a:cs typeface="Arial MT"/>
              </a:rPr>
              <a:t>pack</a:t>
            </a:r>
            <a:r>
              <a:rPr sz="1600" spc="5" dirty="0">
                <a:latin typeface="Arial MT"/>
                <a:cs typeface="Arial MT"/>
              </a:rPr>
              <a:t> </a:t>
            </a:r>
            <a:r>
              <a:rPr sz="1600" dirty="0">
                <a:latin typeface="Arial MT"/>
                <a:cs typeface="Arial MT"/>
              </a:rPr>
              <a:t>in</a:t>
            </a:r>
            <a:r>
              <a:rPr sz="1600" spc="-30" dirty="0">
                <a:latin typeface="Arial MT"/>
                <a:cs typeface="Arial MT"/>
              </a:rPr>
              <a:t> </a:t>
            </a:r>
            <a:r>
              <a:rPr sz="1600" spc="-20" dirty="0">
                <a:latin typeface="Arial MT"/>
                <a:cs typeface="Arial MT"/>
              </a:rPr>
              <a:t>Tactical</a:t>
            </a:r>
            <a:r>
              <a:rPr sz="1600" spc="-80" dirty="0">
                <a:latin typeface="Arial MT"/>
                <a:cs typeface="Arial MT"/>
              </a:rPr>
              <a:t> </a:t>
            </a:r>
            <a:r>
              <a:rPr sz="1600" dirty="0">
                <a:latin typeface="Arial MT"/>
                <a:cs typeface="Arial MT"/>
              </a:rPr>
              <a:t>Field</a:t>
            </a:r>
            <a:r>
              <a:rPr sz="1600" spc="-10" dirty="0">
                <a:latin typeface="Arial MT"/>
                <a:cs typeface="Arial MT"/>
              </a:rPr>
              <a:t> </a:t>
            </a:r>
            <a:r>
              <a:rPr sz="1600" spc="-5" dirty="0">
                <a:latin typeface="Arial MT"/>
                <a:cs typeface="Arial MT"/>
              </a:rPr>
              <a:t>Care.</a:t>
            </a:r>
            <a:endParaRPr sz="1600">
              <a:latin typeface="Arial MT"/>
              <a:cs typeface="Arial MT"/>
            </a:endParaRPr>
          </a:p>
          <a:p>
            <a:pPr marL="581660" marR="654685">
              <a:lnSpc>
                <a:spcPct val="100000"/>
              </a:lnSpc>
              <a:spcBef>
                <a:spcPts val="1010"/>
              </a:spcBef>
            </a:pPr>
            <a:r>
              <a:rPr sz="1600" dirty="0">
                <a:latin typeface="Arial MT"/>
                <a:cs typeface="Arial MT"/>
              </a:rPr>
              <a:t>Describe the indications, contraindications, </a:t>
            </a:r>
            <a:r>
              <a:rPr sz="1600" spc="-5" dirty="0">
                <a:latin typeface="Arial MT"/>
                <a:cs typeface="Arial MT"/>
              </a:rPr>
              <a:t>dosage, route, and </a:t>
            </a:r>
            <a:r>
              <a:rPr sz="1600" dirty="0">
                <a:latin typeface="Arial MT"/>
                <a:cs typeface="Arial MT"/>
              </a:rPr>
              <a:t>administration methods </a:t>
            </a:r>
            <a:r>
              <a:rPr sz="1600" spc="-5" dirty="0">
                <a:latin typeface="Arial MT"/>
                <a:cs typeface="Arial MT"/>
              </a:rPr>
              <a:t>of ondansetron </a:t>
            </a:r>
            <a:r>
              <a:rPr sz="1600" dirty="0">
                <a:latin typeface="Arial MT"/>
                <a:cs typeface="Arial MT"/>
              </a:rPr>
              <a:t>in </a:t>
            </a:r>
            <a:r>
              <a:rPr sz="1600" spc="-430" dirty="0">
                <a:latin typeface="Arial MT"/>
                <a:cs typeface="Arial MT"/>
              </a:rPr>
              <a:t> </a:t>
            </a:r>
            <a:r>
              <a:rPr sz="1600" spc="-20" dirty="0">
                <a:latin typeface="Arial MT"/>
                <a:cs typeface="Arial MT"/>
              </a:rPr>
              <a:t>Tactical</a:t>
            </a:r>
            <a:r>
              <a:rPr sz="1600" spc="-65" dirty="0">
                <a:latin typeface="Arial MT"/>
                <a:cs typeface="Arial MT"/>
              </a:rPr>
              <a:t> </a:t>
            </a:r>
            <a:r>
              <a:rPr sz="1600" dirty="0">
                <a:latin typeface="Arial MT"/>
                <a:cs typeface="Arial MT"/>
              </a:rPr>
              <a:t>Field</a:t>
            </a:r>
            <a:r>
              <a:rPr sz="1600" spc="-45" dirty="0">
                <a:latin typeface="Arial MT"/>
                <a:cs typeface="Arial MT"/>
              </a:rPr>
              <a:t> </a:t>
            </a:r>
            <a:r>
              <a:rPr sz="1600" spc="-5" dirty="0">
                <a:latin typeface="Arial MT"/>
                <a:cs typeface="Arial MT"/>
              </a:rPr>
              <a:t>Care.</a:t>
            </a:r>
            <a:endParaRPr sz="1600">
              <a:latin typeface="Arial MT"/>
              <a:cs typeface="Arial MT"/>
            </a:endParaRPr>
          </a:p>
          <a:p>
            <a:pPr marL="581660" marR="387985" lvl="1" indent="-569595">
              <a:lnSpc>
                <a:spcPts val="1839"/>
              </a:lnSpc>
              <a:spcBef>
                <a:spcPts val="1195"/>
              </a:spcBef>
              <a:buFont typeface="Arial"/>
              <a:buAutoNum type="arabicPeriod" startAt="6"/>
              <a:tabLst>
                <a:tab pos="581660" algn="l"/>
                <a:tab pos="582295" algn="l"/>
              </a:tabLst>
            </a:pPr>
            <a:r>
              <a:rPr sz="2400" baseline="3472" dirty="0">
                <a:latin typeface="Arial MT"/>
                <a:cs typeface="Arial MT"/>
              </a:rPr>
              <a:t>Describe the indications, contraindications, </a:t>
            </a:r>
            <a:r>
              <a:rPr sz="2400" spc="-7" baseline="3472" dirty="0">
                <a:latin typeface="Arial MT"/>
                <a:cs typeface="Arial MT"/>
              </a:rPr>
              <a:t>dosage, route, and </a:t>
            </a:r>
            <a:r>
              <a:rPr sz="2400" baseline="3472" dirty="0">
                <a:latin typeface="Arial MT"/>
                <a:cs typeface="Arial MT"/>
              </a:rPr>
              <a:t>administration methods </a:t>
            </a:r>
            <a:r>
              <a:rPr sz="2400" spc="-7" baseline="3472" dirty="0">
                <a:latin typeface="Arial MT"/>
                <a:cs typeface="Arial MT"/>
              </a:rPr>
              <a:t>of oral </a:t>
            </a:r>
            <a:r>
              <a:rPr sz="2400" baseline="3472" dirty="0">
                <a:latin typeface="Arial MT"/>
                <a:cs typeface="Arial MT"/>
              </a:rPr>
              <a:t>transmucosal </a:t>
            </a:r>
            <a:r>
              <a:rPr sz="2400" spc="-644" baseline="3472" dirty="0">
                <a:latin typeface="Arial MT"/>
                <a:cs typeface="Arial MT"/>
              </a:rPr>
              <a:t> </a:t>
            </a:r>
            <a:r>
              <a:rPr sz="1600" spc="-5" dirty="0">
                <a:latin typeface="Arial MT"/>
                <a:cs typeface="Arial MT"/>
              </a:rPr>
              <a:t>fentanyl</a:t>
            </a:r>
            <a:r>
              <a:rPr sz="1600" spc="-10" dirty="0">
                <a:latin typeface="Arial MT"/>
                <a:cs typeface="Arial MT"/>
              </a:rPr>
              <a:t> </a:t>
            </a:r>
            <a:r>
              <a:rPr sz="1600" dirty="0">
                <a:latin typeface="Arial MT"/>
                <a:cs typeface="Arial MT"/>
              </a:rPr>
              <a:t>citrate</a:t>
            </a:r>
            <a:r>
              <a:rPr sz="1600" spc="-20" dirty="0">
                <a:latin typeface="Arial MT"/>
                <a:cs typeface="Arial MT"/>
              </a:rPr>
              <a:t> </a:t>
            </a:r>
            <a:r>
              <a:rPr sz="1600" spc="-5" dirty="0">
                <a:latin typeface="Arial MT"/>
                <a:cs typeface="Arial MT"/>
              </a:rPr>
              <a:t>lozenges</a:t>
            </a:r>
            <a:r>
              <a:rPr sz="1600" spc="-10" dirty="0">
                <a:latin typeface="Arial MT"/>
                <a:cs typeface="Arial MT"/>
              </a:rPr>
              <a:t> </a:t>
            </a:r>
            <a:r>
              <a:rPr sz="1600" dirty="0">
                <a:latin typeface="Arial MT"/>
                <a:cs typeface="Arial MT"/>
              </a:rPr>
              <a:t>in</a:t>
            </a:r>
            <a:r>
              <a:rPr sz="1600" spc="-40" dirty="0">
                <a:latin typeface="Arial MT"/>
                <a:cs typeface="Arial MT"/>
              </a:rPr>
              <a:t> </a:t>
            </a:r>
            <a:r>
              <a:rPr sz="1600" spc="-20" dirty="0">
                <a:latin typeface="Arial MT"/>
                <a:cs typeface="Arial MT"/>
              </a:rPr>
              <a:t>Tactical</a:t>
            </a:r>
            <a:r>
              <a:rPr sz="1600" spc="-85" dirty="0">
                <a:latin typeface="Arial MT"/>
                <a:cs typeface="Arial MT"/>
              </a:rPr>
              <a:t> </a:t>
            </a:r>
            <a:r>
              <a:rPr sz="1600" dirty="0">
                <a:latin typeface="Arial MT"/>
                <a:cs typeface="Arial MT"/>
              </a:rPr>
              <a:t>Field</a:t>
            </a:r>
            <a:r>
              <a:rPr sz="1600" spc="-20" dirty="0">
                <a:latin typeface="Arial MT"/>
                <a:cs typeface="Arial MT"/>
              </a:rPr>
              <a:t> </a:t>
            </a:r>
            <a:r>
              <a:rPr sz="1600" spc="-5" dirty="0">
                <a:latin typeface="Arial MT"/>
                <a:cs typeface="Arial MT"/>
              </a:rPr>
              <a:t>Care.</a:t>
            </a:r>
            <a:endParaRPr sz="1600">
              <a:latin typeface="Arial MT"/>
              <a:cs typeface="Arial MT"/>
            </a:endParaRPr>
          </a:p>
          <a:p>
            <a:pPr marL="581660" lvl="1" indent="-569595">
              <a:lnSpc>
                <a:spcPct val="100000"/>
              </a:lnSpc>
              <a:spcBef>
                <a:spcPts val="985"/>
              </a:spcBef>
              <a:buFont typeface="Arial"/>
              <a:buAutoNum type="arabicPeriod" startAt="6"/>
              <a:tabLst>
                <a:tab pos="581660" algn="l"/>
                <a:tab pos="582295" algn="l"/>
              </a:tabLst>
            </a:pPr>
            <a:r>
              <a:rPr sz="2400" baseline="1736" dirty="0">
                <a:latin typeface="Arial MT"/>
                <a:cs typeface="Arial MT"/>
              </a:rPr>
              <a:t>Demonstrate</a:t>
            </a:r>
            <a:r>
              <a:rPr sz="2400" spc="-60" baseline="1736" dirty="0">
                <a:latin typeface="Arial MT"/>
                <a:cs typeface="Arial MT"/>
              </a:rPr>
              <a:t> </a:t>
            </a:r>
            <a:r>
              <a:rPr sz="2400" baseline="1736" dirty="0">
                <a:latin typeface="Arial MT"/>
                <a:cs typeface="Arial MT"/>
              </a:rPr>
              <a:t>the</a:t>
            </a:r>
            <a:r>
              <a:rPr sz="2400" spc="-15" baseline="1736" dirty="0">
                <a:latin typeface="Arial MT"/>
                <a:cs typeface="Arial MT"/>
              </a:rPr>
              <a:t> </a:t>
            </a:r>
            <a:r>
              <a:rPr sz="2400" spc="-7" baseline="1736" dirty="0">
                <a:latin typeface="Arial MT"/>
                <a:cs typeface="Arial MT"/>
              </a:rPr>
              <a:t>preparation</a:t>
            </a:r>
            <a:r>
              <a:rPr sz="2400" spc="22" baseline="1736" dirty="0">
                <a:latin typeface="Arial MT"/>
                <a:cs typeface="Arial MT"/>
              </a:rPr>
              <a:t> </a:t>
            </a:r>
            <a:r>
              <a:rPr sz="2400" spc="-7" baseline="1736" dirty="0">
                <a:latin typeface="Arial MT"/>
                <a:cs typeface="Arial MT"/>
              </a:rPr>
              <a:t>and</a:t>
            </a:r>
            <a:r>
              <a:rPr sz="2400" spc="-15" baseline="1736" dirty="0">
                <a:latin typeface="Arial MT"/>
                <a:cs typeface="Arial MT"/>
              </a:rPr>
              <a:t> </a:t>
            </a:r>
            <a:r>
              <a:rPr sz="2400" baseline="1736" dirty="0">
                <a:latin typeface="Arial MT"/>
                <a:cs typeface="Arial MT"/>
              </a:rPr>
              <a:t>administration</a:t>
            </a:r>
            <a:r>
              <a:rPr sz="2400" spc="-82" baseline="1736" dirty="0">
                <a:latin typeface="Arial MT"/>
                <a:cs typeface="Arial MT"/>
              </a:rPr>
              <a:t> </a:t>
            </a:r>
            <a:r>
              <a:rPr sz="2400" spc="-7" baseline="1736" dirty="0">
                <a:latin typeface="Arial MT"/>
                <a:cs typeface="Arial MT"/>
              </a:rPr>
              <a:t>of</a:t>
            </a:r>
            <a:r>
              <a:rPr sz="2400" spc="7" baseline="1736" dirty="0">
                <a:latin typeface="Arial MT"/>
                <a:cs typeface="Arial MT"/>
              </a:rPr>
              <a:t> a</a:t>
            </a:r>
            <a:r>
              <a:rPr sz="2400" spc="22" baseline="1736" dirty="0">
                <a:latin typeface="Arial MT"/>
                <a:cs typeface="Arial MT"/>
              </a:rPr>
              <a:t> </a:t>
            </a:r>
            <a:r>
              <a:rPr sz="2400" baseline="1736" dirty="0">
                <a:latin typeface="Arial MT"/>
                <a:cs typeface="Arial MT"/>
              </a:rPr>
              <a:t>transmucosal</a:t>
            </a:r>
            <a:r>
              <a:rPr sz="2400" spc="-104" baseline="1736" dirty="0">
                <a:latin typeface="Arial MT"/>
                <a:cs typeface="Arial MT"/>
              </a:rPr>
              <a:t> </a:t>
            </a:r>
            <a:r>
              <a:rPr sz="2400" baseline="1736" dirty="0">
                <a:latin typeface="Arial MT"/>
                <a:cs typeface="Arial MT"/>
              </a:rPr>
              <a:t>medication</a:t>
            </a:r>
            <a:r>
              <a:rPr sz="2400" spc="-82" baseline="1736" dirty="0">
                <a:latin typeface="Arial MT"/>
                <a:cs typeface="Arial MT"/>
              </a:rPr>
              <a:t> </a:t>
            </a:r>
            <a:r>
              <a:rPr sz="2400" baseline="1736" dirty="0">
                <a:latin typeface="Arial MT"/>
                <a:cs typeface="Arial MT"/>
              </a:rPr>
              <a:t>in</a:t>
            </a:r>
            <a:r>
              <a:rPr sz="2400" spc="-52" baseline="1736" dirty="0">
                <a:latin typeface="Arial MT"/>
                <a:cs typeface="Arial MT"/>
              </a:rPr>
              <a:t> </a:t>
            </a:r>
            <a:r>
              <a:rPr sz="2400" spc="-30" baseline="1736" dirty="0">
                <a:latin typeface="Arial MT"/>
                <a:cs typeface="Arial MT"/>
              </a:rPr>
              <a:t>Tactical</a:t>
            </a:r>
            <a:r>
              <a:rPr sz="2400" spc="-104" baseline="1736" dirty="0">
                <a:latin typeface="Arial MT"/>
                <a:cs typeface="Arial MT"/>
              </a:rPr>
              <a:t> </a:t>
            </a:r>
            <a:r>
              <a:rPr sz="2400" baseline="1736" dirty="0">
                <a:latin typeface="Arial MT"/>
                <a:cs typeface="Arial MT"/>
              </a:rPr>
              <a:t>Field</a:t>
            </a:r>
            <a:r>
              <a:rPr sz="2400" spc="-7" baseline="1736" dirty="0">
                <a:latin typeface="Arial MT"/>
                <a:cs typeface="Arial MT"/>
              </a:rPr>
              <a:t> Care.</a:t>
            </a:r>
            <a:endParaRPr sz="2400" baseline="1736">
              <a:latin typeface="Arial MT"/>
              <a:cs typeface="Arial MT"/>
            </a:endParaRPr>
          </a:p>
          <a:p>
            <a:pPr marL="581660" lvl="1" indent="-569595">
              <a:lnSpc>
                <a:spcPct val="100000"/>
              </a:lnSpc>
              <a:spcBef>
                <a:spcPts val="985"/>
              </a:spcBef>
              <a:buFont typeface="Arial"/>
              <a:buAutoNum type="arabicPeriod" startAt="6"/>
              <a:tabLst>
                <a:tab pos="581660" algn="l"/>
                <a:tab pos="582295" algn="l"/>
              </a:tabLst>
            </a:pPr>
            <a:r>
              <a:rPr sz="1600" dirty="0">
                <a:latin typeface="Arial MT"/>
                <a:cs typeface="Arial MT"/>
              </a:rPr>
              <a:t>Describe</a:t>
            </a:r>
            <a:r>
              <a:rPr sz="1600" spc="-45" dirty="0">
                <a:latin typeface="Arial MT"/>
                <a:cs typeface="Arial MT"/>
              </a:rPr>
              <a:t> </a:t>
            </a:r>
            <a:r>
              <a:rPr sz="1600" dirty="0">
                <a:latin typeface="Arial MT"/>
                <a:cs typeface="Arial MT"/>
              </a:rPr>
              <a:t>the</a:t>
            </a:r>
            <a:r>
              <a:rPr sz="1600" spc="10" dirty="0">
                <a:latin typeface="Arial MT"/>
                <a:cs typeface="Arial MT"/>
              </a:rPr>
              <a:t> </a:t>
            </a:r>
            <a:r>
              <a:rPr sz="1600" dirty="0">
                <a:latin typeface="Arial MT"/>
                <a:cs typeface="Arial MT"/>
              </a:rPr>
              <a:t>indications,</a:t>
            </a:r>
            <a:r>
              <a:rPr sz="1600" spc="-70" dirty="0">
                <a:latin typeface="Arial MT"/>
                <a:cs typeface="Arial MT"/>
              </a:rPr>
              <a:t> </a:t>
            </a:r>
            <a:r>
              <a:rPr sz="1600" dirty="0">
                <a:latin typeface="Arial MT"/>
                <a:cs typeface="Arial MT"/>
              </a:rPr>
              <a:t>contraindications,</a:t>
            </a:r>
            <a:r>
              <a:rPr sz="1600" spc="-70" dirty="0">
                <a:latin typeface="Arial MT"/>
                <a:cs typeface="Arial MT"/>
              </a:rPr>
              <a:t> </a:t>
            </a:r>
            <a:r>
              <a:rPr sz="1600" spc="-5" dirty="0">
                <a:latin typeface="Arial MT"/>
                <a:cs typeface="Arial MT"/>
              </a:rPr>
              <a:t>dosage,</a:t>
            </a:r>
            <a:r>
              <a:rPr sz="1600" spc="5" dirty="0">
                <a:latin typeface="Arial MT"/>
                <a:cs typeface="Arial MT"/>
              </a:rPr>
              <a:t> </a:t>
            </a:r>
            <a:r>
              <a:rPr sz="1600" spc="-5" dirty="0">
                <a:latin typeface="Arial MT"/>
                <a:cs typeface="Arial MT"/>
              </a:rPr>
              <a:t>route,</a:t>
            </a:r>
            <a:r>
              <a:rPr sz="1600" spc="25" dirty="0">
                <a:latin typeface="Arial MT"/>
                <a:cs typeface="Arial MT"/>
              </a:rPr>
              <a:t> </a:t>
            </a:r>
            <a:r>
              <a:rPr sz="1600" spc="-5" dirty="0">
                <a:latin typeface="Arial MT"/>
                <a:cs typeface="Arial MT"/>
              </a:rPr>
              <a:t>and</a:t>
            </a:r>
            <a:r>
              <a:rPr sz="1600" spc="-10" dirty="0">
                <a:latin typeface="Arial MT"/>
                <a:cs typeface="Arial MT"/>
              </a:rPr>
              <a:t> </a:t>
            </a:r>
            <a:r>
              <a:rPr sz="1600" dirty="0">
                <a:latin typeface="Arial MT"/>
                <a:cs typeface="Arial MT"/>
              </a:rPr>
              <a:t>administration</a:t>
            </a:r>
            <a:r>
              <a:rPr sz="1600" spc="-65" dirty="0">
                <a:latin typeface="Arial MT"/>
                <a:cs typeface="Arial MT"/>
              </a:rPr>
              <a:t> </a:t>
            </a:r>
            <a:r>
              <a:rPr sz="1600" dirty="0">
                <a:latin typeface="Arial MT"/>
                <a:cs typeface="Arial MT"/>
              </a:rPr>
              <a:t>methods</a:t>
            </a:r>
            <a:r>
              <a:rPr sz="1600" spc="-4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fentanyl</a:t>
            </a:r>
            <a:r>
              <a:rPr sz="1600" dirty="0">
                <a:latin typeface="Arial MT"/>
                <a:cs typeface="Arial MT"/>
              </a:rPr>
              <a:t> in</a:t>
            </a:r>
            <a:r>
              <a:rPr sz="1600" spc="-30" dirty="0">
                <a:latin typeface="Arial MT"/>
                <a:cs typeface="Arial MT"/>
              </a:rPr>
              <a:t> </a:t>
            </a:r>
            <a:r>
              <a:rPr sz="1600" spc="-20" dirty="0">
                <a:latin typeface="Arial MT"/>
                <a:cs typeface="Arial MT"/>
              </a:rPr>
              <a:t>Tactical</a:t>
            </a:r>
            <a:endParaRPr sz="1600">
              <a:latin typeface="Arial MT"/>
              <a:cs typeface="Arial MT"/>
            </a:endParaRPr>
          </a:p>
          <a:p>
            <a:pPr marL="581660">
              <a:lnSpc>
                <a:spcPct val="100000"/>
              </a:lnSpc>
            </a:pPr>
            <a:r>
              <a:rPr sz="1600" dirty="0">
                <a:latin typeface="Arial MT"/>
                <a:cs typeface="Arial MT"/>
              </a:rPr>
              <a:t>Field</a:t>
            </a:r>
            <a:r>
              <a:rPr sz="1600" spc="-55" dirty="0">
                <a:latin typeface="Arial MT"/>
                <a:cs typeface="Arial MT"/>
              </a:rPr>
              <a:t> </a:t>
            </a:r>
            <a:r>
              <a:rPr sz="1600" spc="-5" dirty="0">
                <a:latin typeface="Arial MT"/>
                <a:cs typeface="Arial MT"/>
              </a:rPr>
              <a:t>Care.</a:t>
            </a:r>
            <a:endParaRPr sz="1600">
              <a:latin typeface="Arial MT"/>
              <a:cs typeface="Arial MT"/>
            </a:endParaRPr>
          </a:p>
        </p:txBody>
      </p:sp>
      <p:pic>
        <p:nvPicPr>
          <p:cNvPr id="37" name="Picture 36">
            <a:extLst>
              <a:ext uri="{FF2B5EF4-FFF2-40B4-BE49-F238E27FC236}">
                <a16:creationId xmlns:a16="http://schemas.microsoft.com/office/drawing/2014/main" id="{DFB95608-7498-CA7C-3DBC-57BD432BBE8C}"/>
              </a:ext>
            </a:extLst>
          </p:cNvPr>
          <p:cNvPicPr>
            <a:picLocks noChangeAspect="1"/>
          </p:cNvPicPr>
          <p:nvPr/>
        </p:nvPicPr>
        <p:blipFill>
          <a:blip r:embed="rId15"/>
          <a:stretch>
            <a:fillRect/>
          </a:stretch>
        </p:blipFill>
        <p:spPr>
          <a:xfrm>
            <a:off x="318390" y="1053838"/>
            <a:ext cx="11668505" cy="519985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2" cstate="print"/>
          <a:stretch>
            <a:fillRect/>
          </a:stretch>
        </p:blipFill>
        <p:spPr>
          <a:xfrm>
            <a:off x="307847" y="256031"/>
            <a:ext cx="1173480" cy="655320"/>
          </a:xfrm>
          <a:prstGeom prst="rect">
            <a:avLst/>
          </a:prstGeom>
        </p:spPr>
      </p:pic>
      <p:grpSp>
        <p:nvGrpSpPr>
          <p:cNvPr id="4" name="object 4"/>
          <p:cNvGrpSpPr/>
          <p:nvPr/>
        </p:nvGrpSpPr>
        <p:grpSpPr>
          <a:xfrm>
            <a:off x="380428" y="1050988"/>
            <a:ext cx="11507470" cy="5073015"/>
            <a:chOff x="380428" y="1050988"/>
            <a:chExt cx="11507470" cy="5073015"/>
          </a:xfrm>
        </p:grpSpPr>
        <p:sp>
          <p:nvSpPr>
            <p:cNvPr id="5" name="object 5"/>
            <p:cNvSpPr/>
            <p:nvPr/>
          </p:nvSpPr>
          <p:spPr>
            <a:xfrm>
              <a:off x="394715" y="1065275"/>
              <a:ext cx="11478895" cy="5044440"/>
            </a:xfrm>
            <a:custGeom>
              <a:avLst/>
              <a:gdLst/>
              <a:ahLst/>
              <a:cxnLst/>
              <a:rect l="l" t="t" r="r" b="b"/>
              <a:pathLst>
                <a:path w="11478895" h="5044440">
                  <a:moveTo>
                    <a:pt x="0" y="84962"/>
                  </a:moveTo>
                  <a:lnTo>
                    <a:pt x="6676" y="51863"/>
                  </a:lnTo>
                  <a:lnTo>
                    <a:pt x="24882" y="24860"/>
                  </a:lnTo>
                  <a:lnTo>
                    <a:pt x="51885" y="6667"/>
                  </a:lnTo>
                  <a:lnTo>
                    <a:pt x="84950" y="0"/>
                  </a:lnTo>
                  <a:lnTo>
                    <a:pt x="11393805" y="0"/>
                  </a:lnTo>
                  <a:lnTo>
                    <a:pt x="11426904" y="6667"/>
                  </a:lnTo>
                  <a:lnTo>
                    <a:pt x="11453907" y="24860"/>
                  </a:lnTo>
                  <a:lnTo>
                    <a:pt x="11472100" y="51863"/>
                  </a:lnTo>
                  <a:lnTo>
                    <a:pt x="11478767" y="84962"/>
                  </a:lnTo>
                  <a:lnTo>
                    <a:pt x="11478767" y="4959489"/>
                  </a:lnTo>
                  <a:lnTo>
                    <a:pt x="11472100" y="4992554"/>
                  </a:lnTo>
                  <a:lnTo>
                    <a:pt x="11453907" y="5019557"/>
                  </a:lnTo>
                  <a:lnTo>
                    <a:pt x="11426904" y="5037763"/>
                  </a:lnTo>
                  <a:lnTo>
                    <a:pt x="11393805" y="5044440"/>
                  </a:lnTo>
                  <a:lnTo>
                    <a:pt x="84950" y="5044440"/>
                  </a:lnTo>
                  <a:lnTo>
                    <a:pt x="51885" y="5037763"/>
                  </a:lnTo>
                  <a:lnTo>
                    <a:pt x="24882" y="5019557"/>
                  </a:lnTo>
                  <a:lnTo>
                    <a:pt x="6676" y="4992554"/>
                  </a:lnTo>
                  <a:lnTo>
                    <a:pt x="0" y="4959489"/>
                  </a:lnTo>
                  <a:lnTo>
                    <a:pt x="0" y="84962"/>
                  </a:lnTo>
                  <a:close/>
                </a:path>
              </a:pathLst>
            </a:custGeom>
            <a:ln w="28575">
              <a:solidFill>
                <a:srgbClr val="D7D9D7"/>
              </a:solidFill>
            </a:ln>
          </p:spPr>
          <p:txBody>
            <a:bodyPr wrap="square" lIns="0" tIns="0" rIns="0" bIns="0" rtlCol="0"/>
            <a:lstStyle/>
            <a:p>
              <a:endParaRPr/>
            </a:p>
          </p:txBody>
        </p:sp>
        <p:sp>
          <p:nvSpPr>
            <p:cNvPr id="6" name="object 6"/>
            <p:cNvSpPr/>
            <p:nvPr/>
          </p:nvSpPr>
          <p:spPr>
            <a:xfrm>
              <a:off x="580644" y="1623059"/>
              <a:ext cx="11060430" cy="0"/>
            </a:xfrm>
            <a:custGeom>
              <a:avLst/>
              <a:gdLst/>
              <a:ahLst/>
              <a:cxnLst/>
              <a:rect l="l" t="t" r="r" b="b"/>
              <a:pathLst>
                <a:path w="11060430">
                  <a:moveTo>
                    <a:pt x="0" y="0"/>
                  </a:moveTo>
                  <a:lnTo>
                    <a:pt x="11059922" y="0"/>
                  </a:lnTo>
                </a:path>
              </a:pathLst>
            </a:custGeom>
            <a:ln w="28575">
              <a:solidFill>
                <a:srgbClr val="898B8B"/>
              </a:solidFill>
              <a:prstDash val="dash"/>
            </a:ln>
          </p:spPr>
          <p:txBody>
            <a:bodyPr wrap="square" lIns="0" tIns="0" rIns="0" bIns="0" rtlCol="0"/>
            <a:lstStyle/>
            <a:p>
              <a:endParaRPr/>
            </a:p>
          </p:txBody>
        </p:sp>
      </p:grpSp>
      <p:sp>
        <p:nvSpPr>
          <p:cNvPr id="7" name="object 7"/>
          <p:cNvSpPr txBox="1"/>
          <p:nvPr/>
        </p:nvSpPr>
        <p:spPr>
          <a:xfrm>
            <a:off x="533806" y="1054049"/>
            <a:ext cx="10367645" cy="539750"/>
          </a:xfrm>
          <a:prstGeom prst="rect">
            <a:avLst/>
          </a:prstGeom>
        </p:spPr>
        <p:txBody>
          <a:bodyPr vert="horz" wrap="square" lIns="0" tIns="12065" rIns="0" bIns="0" rtlCol="0">
            <a:spAutoFit/>
          </a:bodyPr>
          <a:lstStyle/>
          <a:p>
            <a:pPr marL="50800">
              <a:lnSpc>
                <a:spcPts val="2265"/>
              </a:lnSpc>
              <a:spcBef>
                <a:spcPts val="95"/>
              </a:spcBef>
            </a:pPr>
            <a:r>
              <a:rPr sz="3000" b="1" spc="-15" baseline="-12500" dirty="0">
                <a:solidFill>
                  <a:srgbClr val="BB8542"/>
                </a:solidFill>
                <a:latin typeface="Arial"/>
                <a:cs typeface="Arial"/>
              </a:rPr>
              <a:t>17</a:t>
            </a:r>
            <a:r>
              <a:rPr sz="3000" b="1" spc="142" baseline="-12500" dirty="0">
                <a:solidFill>
                  <a:srgbClr val="BB8542"/>
                </a:solidFill>
                <a:latin typeface="Arial"/>
                <a:cs typeface="Arial"/>
              </a:rPr>
              <a:t> </a:t>
            </a:r>
            <a:r>
              <a:rPr sz="1600" b="1" dirty="0">
                <a:latin typeface="Arial"/>
                <a:cs typeface="Arial"/>
              </a:rPr>
              <a:t>Given</a:t>
            </a:r>
            <a:r>
              <a:rPr sz="1600" b="1" spc="-5" dirty="0">
                <a:latin typeface="Arial"/>
                <a:cs typeface="Arial"/>
              </a:rPr>
              <a:t> </a:t>
            </a:r>
            <a:r>
              <a:rPr sz="1600" b="1" spc="5" dirty="0">
                <a:latin typeface="Arial"/>
                <a:cs typeface="Arial"/>
              </a:rPr>
              <a:t>a </a:t>
            </a:r>
            <a:r>
              <a:rPr sz="1600" b="1" dirty="0">
                <a:latin typeface="Arial"/>
                <a:cs typeface="Arial"/>
              </a:rPr>
              <a:t>combat</a:t>
            </a:r>
            <a:r>
              <a:rPr sz="1600" b="1" spc="-20" dirty="0">
                <a:latin typeface="Arial"/>
                <a:cs typeface="Arial"/>
              </a:rPr>
              <a:t> </a:t>
            </a:r>
            <a:r>
              <a:rPr sz="1600" b="1" spc="5" dirty="0">
                <a:latin typeface="Arial"/>
                <a:cs typeface="Arial"/>
              </a:rPr>
              <a:t>or</a:t>
            </a:r>
            <a:r>
              <a:rPr sz="1600" b="1" spc="-10" dirty="0">
                <a:latin typeface="Arial"/>
                <a:cs typeface="Arial"/>
              </a:rPr>
              <a:t> </a:t>
            </a:r>
            <a:r>
              <a:rPr sz="1600" b="1" dirty="0">
                <a:latin typeface="Arial"/>
                <a:cs typeface="Arial"/>
              </a:rPr>
              <a:t>noncombat</a:t>
            </a:r>
            <a:r>
              <a:rPr sz="1600" b="1" spc="-45" dirty="0">
                <a:latin typeface="Arial"/>
                <a:cs typeface="Arial"/>
              </a:rPr>
              <a:t> </a:t>
            </a:r>
            <a:r>
              <a:rPr sz="1600" b="1" dirty="0">
                <a:latin typeface="Arial"/>
                <a:cs typeface="Arial"/>
              </a:rPr>
              <a:t>scenario,</a:t>
            </a:r>
            <a:r>
              <a:rPr sz="1600" b="1" spc="-30" dirty="0">
                <a:latin typeface="Arial"/>
                <a:cs typeface="Arial"/>
              </a:rPr>
              <a:t> </a:t>
            </a:r>
            <a:r>
              <a:rPr sz="1600" b="1" dirty="0">
                <a:latin typeface="Arial"/>
                <a:cs typeface="Arial"/>
              </a:rPr>
              <a:t>perform analgesia</a:t>
            </a:r>
            <a:r>
              <a:rPr sz="1600" b="1" spc="-45" dirty="0">
                <a:latin typeface="Arial"/>
                <a:cs typeface="Arial"/>
              </a:rPr>
              <a:t> </a:t>
            </a:r>
            <a:r>
              <a:rPr sz="1600" b="1" dirty="0">
                <a:latin typeface="Arial"/>
                <a:cs typeface="Arial"/>
              </a:rPr>
              <a:t>administration</a:t>
            </a:r>
            <a:r>
              <a:rPr sz="1600" b="1" spc="-35" dirty="0">
                <a:latin typeface="Arial"/>
                <a:cs typeface="Arial"/>
              </a:rPr>
              <a:t> </a:t>
            </a:r>
            <a:r>
              <a:rPr sz="1600" b="1" spc="5" dirty="0">
                <a:latin typeface="Arial"/>
                <a:cs typeface="Arial"/>
              </a:rPr>
              <a:t>during</a:t>
            </a:r>
            <a:r>
              <a:rPr sz="1600" b="1" spc="-35" dirty="0">
                <a:latin typeface="Arial"/>
                <a:cs typeface="Arial"/>
              </a:rPr>
              <a:t> </a:t>
            </a:r>
            <a:r>
              <a:rPr sz="1600" b="1" spc="-20" dirty="0">
                <a:latin typeface="Arial"/>
                <a:cs typeface="Arial"/>
              </a:rPr>
              <a:t>Tactical</a:t>
            </a:r>
            <a:r>
              <a:rPr sz="1600" b="1" spc="20" dirty="0">
                <a:latin typeface="Arial"/>
                <a:cs typeface="Arial"/>
              </a:rPr>
              <a:t> </a:t>
            </a:r>
            <a:r>
              <a:rPr sz="1600" b="1" spc="5" dirty="0">
                <a:latin typeface="Arial"/>
                <a:cs typeface="Arial"/>
              </a:rPr>
              <a:t>Field</a:t>
            </a:r>
            <a:r>
              <a:rPr sz="1600" b="1" spc="-5" dirty="0">
                <a:latin typeface="Arial"/>
                <a:cs typeface="Arial"/>
              </a:rPr>
              <a:t> Care</a:t>
            </a:r>
            <a:r>
              <a:rPr sz="1600" b="1" spc="-20" dirty="0">
                <a:latin typeface="Arial"/>
                <a:cs typeface="Arial"/>
              </a:rPr>
              <a:t> </a:t>
            </a:r>
            <a:r>
              <a:rPr sz="1600" b="1" spc="5" dirty="0">
                <a:latin typeface="Arial"/>
                <a:cs typeface="Arial"/>
              </a:rPr>
              <a:t>in</a:t>
            </a:r>
            <a:endParaRPr sz="1600">
              <a:latin typeface="Arial"/>
              <a:cs typeface="Arial"/>
            </a:endParaRPr>
          </a:p>
          <a:p>
            <a:pPr marL="414020">
              <a:lnSpc>
                <a:spcPts val="1785"/>
              </a:lnSpc>
            </a:pPr>
            <a:r>
              <a:rPr sz="1600" b="1" dirty="0">
                <a:latin typeface="Arial"/>
                <a:cs typeface="Arial"/>
              </a:rPr>
              <a:t>accordance</a:t>
            </a:r>
            <a:r>
              <a:rPr sz="1600" b="1" spc="-30" dirty="0">
                <a:latin typeface="Arial"/>
                <a:cs typeface="Arial"/>
              </a:rPr>
              <a:t> </a:t>
            </a:r>
            <a:r>
              <a:rPr sz="1600" b="1" spc="5" dirty="0">
                <a:latin typeface="Arial"/>
                <a:cs typeface="Arial"/>
              </a:rPr>
              <a:t>with</a:t>
            </a:r>
            <a:r>
              <a:rPr sz="1600" b="1" spc="-45" dirty="0">
                <a:latin typeface="Arial"/>
                <a:cs typeface="Arial"/>
              </a:rPr>
              <a:t> </a:t>
            </a:r>
            <a:r>
              <a:rPr sz="1600" b="1" spc="-5" dirty="0">
                <a:latin typeface="Arial"/>
                <a:cs typeface="Arial"/>
              </a:rPr>
              <a:t>CoTCCC</a:t>
            </a:r>
            <a:r>
              <a:rPr sz="1600" b="1" spc="-10" dirty="0">
                <a:latin typeface="Arial"/>
                <a:cs typeface="Arial"/>
              </a:rPr>
              <a:t> </a:t>
            </a:r>
            <a:r>
              <a:rPr sz="1600" b="1" dirty="0">
                <a:latin typeface="Arial"/>
                <a:cs typeface="Arial"/>
              </a:rPr>
              <a:t>Guidelines.</a:t>
            </a:r>
            <a:endParaRPr sz="1600">
              <a:latin typeface="Arial"/>
              <a:cs typeface="Arial"/>
            </a:endParaRPr>
          </a:p>
        </p:txBody>
      </p:sp>
      <p:sp>
        <p:nvSpPr>
          <p:cNvPr id="8" name="object 8"/>
          <p:cNvSpPr txBox="1">
            <a:spLocks noGrp="1"/>
          </p:cNvSpPr>
          <p:nvPr>
            <p:ph type="title"/>
          </p:nvPr>
        </p:nvSpPr>
        <p:spPr>
          <a:xfrm>
            <a:off x="3545840" y="669112"/>
            <a:ext cx="5127625" cy="362585"/>
          </a:xfrm>
          <a:prstGeom prst="rect">
            <a:avLst/>
          </a:prstGeom>
        </p:spPr>
        <p:txBody>
          <a:bodyPr vert="horz" wrap="square" lIns="0" tIns="13970" rIns="0" bIns="0" rtlCol="0">
            <a:spAutoFit/>
          </a:bodyPr>
          <a:lstStyle/>
          <a:p>
            <a:pPr marL="12700">
              <a:lnSpc>
                <a:spcPct val="100000"/>
              </a:lnSpc>
              <a:spcBef>
                <a:spcPts val="110"/>
              </a:spcBef>
            </a:pPr>
            <a:r>
              <a:rPr sz="2200" spc="5" dirty="0">
                <a:solidFill>
                  <a:srgbClr val="505050"/>
                </a:solidFill>
              </a:rPr>
              <a:t>1</a:t>
            </a:r>
            <a:r>
              <a:rPr sz="2200" spc="-10" dirty="0">
                <a:solidFill>
                  <a:srgbClr val="505050"/>
                </a:solidFill>
              </a:rPr>
              <a:t> </a:t>
            </a:r>
            <a:r>
              <a:rPr sz="2200" spc="5" dirty="0">
                <a:solidFill>
                  <a:srgbClr val="505050"/>
                </a:solidFill>
              </a:rPr>
              <a:t>x</a:t>
            </a:r>
            <a:r>
              <a:rPr sz="2200" spc="-25" dirty="0">
                <a:solidFill>
                  <a:srgbClr val="505050"/>
                </a:solidFill>
              </a:rPr>
              <a:t> </a:t>
            </a:r>
            <a:r>
              <a:rPr sz="2200" spc="-15" dirty="0">
                <a:solidFill>
                  <a:srgbClr val="BB8542"/>
                </a:solidFill>
              </a:rPr>
              <a:t>TERMINAL</a:t>
            </a:r>
            <a:r>
              <a:rPr sz="2200" spc="40" dirty="0">
                <a:solidFill>
                  <a:srgbClr val="BB8542"/>
                </a:solidFill>
              </a:rPr>
              <a:t> </a:t>
            </a:r>
            <a:r>
              <a:rPr sz="2200" spc="-15" dirty="0">
                <a:solidFill>
                  <a:srgbClr val="BB8542"/>
                </a:solidFill>
              </a:rPr>
              <a:t>LEARNING</a:t>
            </a:r>
            <a:r>
              <a:rPr sz="2200" spc="55" dirty="0">
                <a:solidFill>
                  <a:srgbClr val="BB8542"/>
                </a:solidFill>
              </a:rPr>
              <a:t> </a:t>
            </a:r>
            <a:r>
              <a:rPr sz="2200" spc="-5" dirty="0">
                <a:solidFill>
                  <a:srgbClr val="BB8542"/>
                </a:solidFill>
              </a:rPr>
              <a:t>OBJECTIVE</a:t>
            </a:r>
            <a:endParaRPr sz="2200"/>
          </a:p>
        </p:txBody>
      </p:sp>
      <p:pic>
        <p:nvPicPr>
          <p:cNvPr id="9" name="object 9"/>
          <p:cNvPicPr/>
          <p:nvPr/>
        </p:nvPicPr>
        <p:blipFill>
          <a:blip r:embed="rId3" cstate="print"/>
          <a:stretch>
            <a:fillRect/>
          </a:stretch>
        </p:blipFill>
        <p:spPr>
          <a:xfrm>
            <a:off x="3119135" y="6567141"/>
            <a:ext cx="192500" cy="192504"/>
          </a:xfrm>
          <a:prstGeom prst="rect">
            <a:avLst/>
          </a:prstGeom>
        </p:spPr>
      </p:pic>
      <p:grpSp>
        <p:nvGrpSpPr>
          <p:cNvPr id="10" name="object 10"/>
          <p:cNvGrpSpPr/>
          <p:nvPr/>
        </p:nvGrpSpPr>
        <p:grpSpPr>
          <a:xfrm>
            <a:off x="4918422" y="6567830"/>
            <a:ext cx="197485" cy="197485"/>
            <a:chOff x="4918422" y="6567830"/>
            <a:chExt cx="197485" cy="197485"/>
          </a:xfrm>
        </p:grpSpPr>
        <p:pic>
          <p:nvPicPr>
            <p:cNvPr id="11" name="object 11"/>
            <p:cNvPicPr/>
            <p:nvPr/>
          </p:nvPicPr>
          <p:blipFill>
            <a:blip r:embed="rId4" cstate="print"/>
            <a:stretch>
              <a:fillRect/>
            </a:stretch>
          </p:blipFill>
          <p:spPr>
            <a:xfrm>
              <a:off x="4924772" y="6574180"/>
              <a:ext cx="184344" cy="184348"/>
            </a:xfrm>
            <a:prstGeom prst="rect">
              <a:avLst/>
            </a:prstGeom>
          </p:spPr>
        </p:pic>
        <p:pic>
          <p:nvPicPr>
            <p:cNvPr id="12" name="object 12"/>
            <p:cNvPicPr/>
            <p:nvPr/>
          </p:nvPicPr>
          <p:blipFill>
            <a:blip r:embed="rId5" cstate="print"/>
            <a:stretch>
              <a:fillRect/>
            </a:stretch>
          </p:blipFill>
          <p:spPr>
            <a:xfrm>
              <a:off x="4918422" y="6567830"/>
              <a:ext cx="197044" cy="197048"/>
            </a:xfrm>
            <a:prstGeom prst="rect">
              <a:avLst/>
            </a:prstGeom>
          </p:spPr>
        </p:pic>
      </p:grpSp>
      <p:grpSp>
        <p:nvGrpSpPr>
          <p:cNvPr id="13" name="object 13"/>
          <p:cNvGrpSpPr/>
          <p:nvPr/>
        </p:nvGrpSpPr>
        <p:grpSpPr>
          <a:xfrm>
            <a:off x="584073" y="1804479"/>
            <a:ext cx="183515" cy="3763010"/>
            <a:chOff x="584073" y="1804479"/>
            <a:chExt cx="183515" cy="3763010"/>
          </a:xfrm>
        </p:grpSpPr>
        <p:pic>
          <p:nvPicPr>
            <p:cNvPr id="14" name="object 14"/>
            <p:cNvPicPr/>
            <p:nvPr/>
          </p:nvPicPr>
          <p:blipFill>
            <a:blip r:embed="rId6" cstate="print"/>
            <a:stretch>
              <a:fillRect/>
            </a:stretch>
          </p:blipFill>
          <p:spPr>
            <a:xfrm>
              <a:off x="590423" y="4756213"/>
              <a:ext cx="170383" cy="170434"/>
            </a:xfrm>
            <a:prstGeom prst="rect">
              <a:avLst/>
            </a:prstGeom>
          </p:spPr>
        </p:pic>
        <p:pic>
          <p:nvPicPr>
            <p:cNvPr id="15" name="object 15"/>
            <p:cNvPicPr/>
            <p:nvPr/>
          </p:nvPicPr>
          <p:blipFill>
            <a:blip r:embed="rId7" cstate="print"/>
            <a:stretch>
              <a:fillRect/>
            </a:stretch>
          </p:blipFill>
          <p:spPr>
            <a:xfrm>
              <a:off x="584073" y="4749863"/>
              <a:ext cx="183083" cy="183134"/>
            </a:xfrm>
            <a:prstGeom prst="rect">
              <a:avLst/>
            </a:prstGeom>
          </p:spPr>
        </p:pic>
        <p:pic>
          <p:nvPicPr>
            <p:cNvPr id="16" name="object 16"/>
            <p:cNvPicPr/>
            <p:nvPr/>
          </p:nvPicPr>
          <p:blipFill>
            <a:blip r:embed="rId8" cstate="print"/>
            <a:stretch>
              <a:fillRect/>
            </a:stretch>
          </p:blipFill>
          <p:spPr>
            <a:xfrm>
              <a:off x="590423" y="3758374"/>
              <a:ext cx="170383" cy="170306"/>
            </a:xfrm>
            <a:prstGeom prst="rect">
              <a:avLst/>
            </a:prstGeom>
          </p:spPr>
        </p:pic>
        <p:pic>
          <p:nvPicPr>
            <p:cNvPr id="17" name="object 17"/>
            <p:cNvPicPr/>
            <p:nvPr/>
          </p:nvPicPr>
          <p:blipFill>
            <a:blip r:embed="rId9" cstate="print"/>
            <a:stretch>
              <a:fillRect/>
            </a:stretch>
          </p:blipFill>
          <p:spPr>
            <a:xfrm>
              <a:off x="584073" y="3752024"/>
              <a:ext cx="183083" cy="183006"/>
            </a:xfrm>
            <a:prstGeom prst="rect">
              <a:avLst/>
            </a:prstGeom>
          </p:spPr>
        </p:pic>
        <p:pic>
          <p:nvPicPr>
            <p:cNvPr id="18" name="object 18"/>
            <p:cNvPicPr/>
            <p:nvPr/>
          </p:nvPicPr>
          <p:blipFill>
            <a:blip r:embed="rId10" cstate="print"/>
            <a:stretch>
              <a:fillRect/>
            </a:stretch>
          </p:blipFill>
          <p:spPr>
            <a:xfrm>
              <a:off x="590423" y="3023679"/>
              <a:ext cx="170383" cy="170433"/>
            </a:xfrm>
            <a:prstGeom prst="rect">
              <a:avLst/>
            </a:prstGeom>
          </p:spPr>
        </p:pic>
        <p:pic>
          <p:nvPicPr>
            <p:cNvPr id="19" name="object 19"/>
            <p:cNvPicPr/>
            <p:nvPr/>
          </p:nvPicPr>
          <p:blipFill>
            <a:blip r:embed="rId11" cstate="print"/>
            <a:stretch>
              <a:fillRect/>
            </a:stretch>
          </p:blipFill>
          <p:spPr>
            <a:xfrm>
              <a:off x="584073" y="3017329"/>
              <a:ext cx="183083" cy="183133"/>
            </a:xfrm>
            <a:prstGeom prst="rect">
              <a:avLst/>
            </a:prstGeom>
          </p:spPr>
        </p:pic>
        <p:pic>
          <p:nvPicPr>
            <p:cNvPr id="20" name="object 20"/>
            <p:cNvPicPr/>
            <p:nvPr/>
          </p:nvPicPr>
          <p:blipFill>
            <a:blip r:embed="rId12" cstate="print"/>
            <a:stretch>
              <a:fillRect/>
            </a:stretch>
          </p:blipFill>
          <p:spPr>
            <a:xfrm>
              <a:off x="584073" y="4358957"/>
              <a:ext cx="183083" cy="183038"/>
            </a:xfrm>
            <a:prstGeom prst="rect">
              <a:avLst/>
            </a:prstGeom>
          </p:spPr>
        </p:pic>
        <p:pic>
          <p:nvPicPr>
            <p:cNvPr id="21" name="object 21"/>
            <p:cNvPicPr/>
            <p:nvPr/>
          </p:nvPicPr>
          <p:blipFill>
            <a:blip r:embed="rId13" cstate="print"/>
            <a:stretch>
              <a:fillRect/>
            </a:stretch>
          </p:blipFill>
          <p:spPr>
            <a:xfrm>
              <a:off x="584073" y="5384101"/>
              <a:ext cx="183083" cy="183133"/>
            </a:xfrm>
            <a:prstGeom prst="rect">
              <a:avLst/>
            </a:prstGeom>
          </p:spPr>
        </p:pic>
        <p:pic>
          <p:nvPicPr>
            <p:cNvPr id="22" name="object 22"/>
            <p:cNvPicPr/>
            <p:nvPr/>
          </p:nvPicPr>
          <p:blipFill>
            <a:blip r:embed="rId13" cstate="print"/>
            <a:stretch>
              <a:fillRect/>
            </a:stretch>
          </p:blipFill>
          <p:spPr>
            <a:xfrm>
              <a:off x="584073" y="2404935"/>
              <a:ext cx="183083" cy="183133"/>
            </a:xfrm>
            <a:prstGeom prst="rect">
              <a:avLst/>
            </a:prstGeom>
          </p:spPr>
        </p:pic>
        <p:pic>
          <p:nvPicPr>
            <p:cNvPr id="23" name="object 23"/>
            <p:cNvPicPr/>
            <p:nvPr/>
          </p:nvPicPr>
          <p:blipFill>
            <a:blip r:embed="rId14" cstate="print"/>
            <a:stretch>
              <a:fillRect/>
            </a:stretch>
          </p:blipFill>
          <p:spPr>
            <a:xfrm>
              <a:off x="590423" y="3381438"/>
              <a:ext cx="170383" cy="170433"/>
            </a:xfrm>
            <a:prstGeom prst="rect">
              <a:avLst/>
            </a:prstGeom>
          </p:spPr>
        </p:pic>
        <p:pic>
          <p:nvPicPr>
            <p:cNvPr id="24" name="object 24"/>
            <p:cNvPicPr/>
            <p:nvPr/>
          </p:nvPicPr>
          <p:blipFill>
            <a:blip r:embed="rId11" cstate="print"/>
            <a:stretch>
              <a:fillRect/>
            </a:stretch>
          </p:blipFill>
          <p:spPr>
            <a:xfrm>
              <a:off x="584073" y="3375088"/>
              <a:ext cx="183083" cy="183133"/>
            </a:xfrm>
            <a:prstGeom prst="rect">
              <a:avLst/>
            </a:prstGeom>
          </p:spPr>
        </p:pic>
        <p:pic>
          <p:nvPicPr>
            <p:cNvPr id="25" name="object 25"/>
            <p:cNvPicPr/>
            <p:nvPr/>
          </p:nvPicPr>
          <p:blipFill>
            <a:blip r:embed="rId13" cstate="print"/>
            <a:stretch>
              <a:fillRect/>
            </a:stretch>
          </p:blipFill>
          <p:spPr>
            <a:xfrm>
              <a:off x="584073" y="1804479"/>
              <a:ext cx="183083" cy="183133"/>
            </a:xfrm>
            <a:prstGeom prst="rect">
              <a:avLst/>
            </a:prstGeom>
          </p:spPr>
        </p:pic>
      </p:grpSp>
      <p:sp>
        <p:nvSpPr>
          <p:cNvPr id="26" name="object 26"/>
          <p:cNvSpPr txBox="1"/>
          <p:nvPr/>
        </p:nvSpPr>
        <p:spPr>
          <a:xfrm>
            <a:off x="1538732" y="1734057"/>
            <a:ext cx="9837420" cy="514350"/>
          </a:xfrm>
          <a:prstGeom prst="rect">
            <a:avLst/>
          </a:prstGeom>
        </p:spPr>
        <p:txBody>
          <a:bodyPr vert="horz" wrap="square" lIns="0" tIns="13335" rIns="0" bIns="0" rtlCol="0">
            <a:spAutoFit/>
          </a:bodyPr>
          <a:lstStyle/>
          <a:p>
            <a:pPr marL="12700" marR="5080">
              <a:lnSpc>
                <a:spcPct val="100000"/>
              </a:lnSpc>
              <a:spcBef>
                <a:spcPts val="105"/>
              </a:spcBef>
            </a:pPr>
            <a:r>
              <a:rPr sz="1600" dirty="0">
                <a:latin typeface="Arial MT"/>
                <a:cs typeface="Arial MT"/>
              </a:rPr>
              <a:t>Describe</a:t>
            </a:r>
            <a:r>
              <a:rPr sz="1600" spc="-45" dirty="0">
                <a:latin typeface="Arial MT"/>
                <a:cs typeface="Arial MT"/>
              </a:rPr>
              <a:t> </a:t>
            </a:r>
            <a:r>
              <a:rPr sz="1600" dirty="0">
                <a:latin typeface="Arial MT"/>
                <a:cs typeface="Arial MT"/>
              </a:rPr>
              <a:t>the</a:t>
            </a:r>
            <a:r>
              <a:rPr sz="1600" spc="10" dirty="0">
                <a:latin typeface="Arial MT"/>
                <a:cs typeface="Arial MT"/>
              </a:rPr>
              <a:t> </a:t>
            </a:r>
            <a:r>
              <a:rPr sz="1600" dirty="0">
                <a:latin typeface="Arial MT"/>
                <a:cs typeface="Arial MT"/>
              </a:rPr>
              <a:t>indications,</a:t>
            </a:r>
            <a:r>
              <a:rPr sz="1600" spc="-70" dirty="0">
                <a:latin typeface="Arial MT"/>
                <a:cs typeface="Arial MT"/>
              </a:rPr>
              <a:t> </a:t>
            </a:r>
            <a:r>
              <a:rPr sz="1600" dirty="0">
                <a:latin typeface="Arial MT"/>
                <a:cs typeface="Arial MT"/>
              </a:rPr>
              <a:t>contraindications,</a:t>
            </a:r>
            <a:r>
              <a:rPr sz="1600" spc="-75" dirty="0">
                <a:latin typeface="Arial MT"/>
                <a:cs typeface="Arial MT"/>
              </a:rPr>
              <a:t> </a:t>
            </a:r>
            <a:r>
              <a:rPr sz="1600" spc="-5" dirty="0">
                <a:latin typeface="Arial MT"/>
                <a:cs typeface="Arial MT"/>
              </a:rPr>
              <a:t>dosage,</a:t>
            </a:r>
            <a:r>
              <a:rPr sz="1600" spc="5" dirty="0">
                <a:latin typeface="Arial MT"/>
                <a:cs typeface="Arial MT"/>
              </a:rPr>
              <a:t> </a:t>
            </a:r>
            <a:r>
              <a:rPr sz="1600" spc="-5" dirty="0">
                <a:latin typeface="Arial MT"/>
                <a:cs typeface="Arial MT"/>
              </a:rPr>
              <a:t>route,</a:t>
            </a:r>
            <a:r>
              <a:rPr sz="1600" spc="25" dirty="0">
                <a:latin typeface="Arial MT"/>
                <a:cs typeface="Arial MT"/>
              </a:rPr>
              <a:t> </a:t>
            </a:r>
            <a:r>
              <a:rPr sz="1600" spc="-5" dirty="0">
                <a:latin typeface="Arial MT"/>
                <a:cs typeface="Arial MT"/>
              </a:rPr>
              <a:t>and</a:t>
            </a:r>
            <a:r>
              <a:rPr sz="1600" spc="-10" dirty="0">
                <a:latin typeface="Arial MT"/>
                <a:cs typeface="Arial MT"/>
              </a:rPr>
              <a:t> </a:t>
            </a:r>
            <a:r>
              <a:rPr sz="1600" dirty="0">
                <a:latin typeface="Arial MT"/>
                <a:cs typeface="Arial MT"/>
              </a:rPr>
              <a:t>administration</a:t>
            </a:r>
            <a:r>
              <a:rPr sz="1600" spc="-65" dirty="0">
                <a:latin typeface="Arial MT"/>
                <a:cs typeface="Arial MT"/>
              </a:rPr>
              <a:t> </a:t>
            </a:r>
            <a:r>
              <a:rPr sz="1600" dirty="0">
                <a:latin typeface="Arial MT"/>
                <a:cs typeface="Arial MT"/>
              </a:rPr>
              <a:t>methods</a:t>
            </a:r>
            <a:r>
              <a:rPr sz="1600" spc="-4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ketamine</a:t>
            </a:r>
            <a:r>
              <a:rPr sz="1600" spc="-60" dirty="0">
                <a:latin typeface="Arial MT"/>
                <a:cs typeface="Arial MT"/>
              </a:rPr>
              <a:t> </a:t>
            </a:r>
            <a:r>
              <a:rPr sz="1600" dirty="0">
                <a:latin typeface="Arial MT"/>
                <a:cs typeface="Arial MT"/>
              </a:rPr>
              <a:t>in</a:t>
            </a:r>
            <a:r>
              <a:rPr sz="1600" spc="-35" dirty="0">
                <a:latin typeface="Arial MT"/>
                <a:cs typeface="Arial MT"/>
              </a:rPr>
              <a:t> </a:t>
            </a:r>
            <a:r>
              <a:rPr sz="1600" spc="-20" dirty="0">
                <a:latin typeface="Arial MT"/>
                <a:cs typeface="Arial MT"/>
              </a:rPr>
              <a:t>Tactical </a:t>
            </a:r>
            <a:r>
              <a:rPr sz="1600" spc="-430" dirty="0">
                <a:latin typeface="Arial MT"/>
                <a:cs typeface="Arial MT"/>
              </a:rPr>
              <a:t> </a:t>
            </a:r>
            <a:r>
              <a:rPr sz="1600" dirty="0">
                <a:latin typeface="Arial MT"/>
                <a:cs typeface="Arial MT"/>
              </a:rPr>
              <a:t>Field</a:t>
            </a:r>
            <a:r>
              <a:rPr sz="1600" spc="-25" dirty="0">
                <a:latin typeface="Arial MT"/>
                <a:cs typeface="Arial MT"/>
              </a:rPr>
              <a:t> </a:t>
            </a:r>
            <a:r>
              <a:rPr sz="1600" spc="-5" dirty="0">
                <a:latin typeface="Arial MT"/>
                <a:cs typeface="Arial MT"/>
              </a:rPr>
              <a:t>Care.</a:t>
            </a:r>
            <a:endParaRPr sz="1600">
              <a:latin typeface="Arial MT"/>
              <a:cs typeface="Arial MT"/>
            </a:endParaRPr>
          </a:p>
        </p:txBody>
      </p:sp>
      <p:sp>
        <p:nvSpPr>
          <p:cNvPr id="29" name="object 29"/>
          <p:cNvSpPr txBox="1"/>
          <p:nvPr/>
        </p:nvSpPr>
        <p:spPr>
          <a:xfrm>
            <a:off x="3351403" y="6191854"/>
            <a:ext cx="5490210" cy="339090"/>
          </a:xfrm>
          <a:prstGeom prst="rect">
            <a:avLst/>
          </a:prstGeom>
        </p:spPr>
        <p:txBody>
          <a:bodyPr vert="horz" wrap="square" lIns="0" tIns="0" rIns="0" bIns="0" rtlCol="0">
            <a:spAutoFit/>
          </a:bodyPr>
          <a:lstStyle/>
          <a:p>
            <a:pPr marL="12700">
              <a:lnSpc>
                <a:spcPts val="2540"/>
              </a:lnSpc>
            </a:pPr>
            <a:r>
              <a:rPr sz="2200" b="1" dirty="0">
                <a:solidFill>
                  <a:srgbClr val="505050"/>
                </a:solidFill>
                <a:latin typeface="Arial"/>
                <a:cs typeface="Arial"/>
              </a:rPr>
              <a:t>16</a:t>
            </a:r>
            <a:r>
              <a:rPr sz="2200" b="1" spc="-5" dirty="0">
                <a:solidFill>
                  <a:srgbClr val="505050"/>
                </a:solidFill>
                <a:latin typeface="Arial"/>
                <a:cs typeface="Arial"/>
              </a:rPr>
              <a:t> </a:t>
            </a:r>
            <a:r>
              <a:rPr sz="2200" b="1" dirty="0">
                <a:solidFill>
                  <a:srgbClr val="505050"/>
                </a:solidFill>
                <a:latin typeface="Arial"/>
                <a:cs typeface="Arial"/>
              </a:rPr>
              <a:t>x</a:t>
            </a:r>
            <a:r>
              <a:rPr sz="2200" b="1" spc="-20" dirty="0">
                <a:solidFill>
                  <a:srgbClr val="505050"/>
                </a:solidFill>
                <a:latin typeface="Arial"/>
                <a:cs typeface="Arial"/>
              </a:rPr>
              <a:t> </a:t>
            </a:r>
            <a:r>
              <a:rPr sz="2200" b="1" spc="-15" dirty="0">
                <a:solidFill>
                  <a:srgbClr val="BB8542"/>
                </a:solidFill>
                <a:latin typeface="Arial"/>
                <a:cs typeface="Arial"/>
              </a:rPr>
              <a:t>ENABLING</a:t>
            </a:r>
            <a:r>
              <a:rPr sz="2200" b="1" spc="60" dirty="0">
                <a:solidFill>
                  <a:srgbClr val="BB8542"/>
                </a:solidFill>
                <a:latin typeface="Arial"/>
                <a:cs typeface="Arial"/>
              </a:rPr>
              <a:t> </a:t>
            </a:r>
            <a:r>
              <a:rPr sz="2200" b="1" spc="-15" dirty="0">
                <a:solidFill>
                  <a:srgbClr val="BB8542"/>
                </a:solidFill>
                <a:latin typeface="Arial"/>
                <a:cs typeface="Arial"/>
              </a:rPr>
              <a:t>LEARNING</a:t>
            </a:r>
            <a:r>
              <a:rPr sz="2200" b="1" spc="85" dirty="0">
                <a:solidFill>
                  <a:srgbClr val="BB8542"/>
                </a:solidFill>
                <a:latin typeface="Arial"/>
                <a:cs typeface="Arial"/>
              </a:rPr>
              <a:t> </a:t>
            </a:r>
            <a:r>
              <a:rPr sz="2200" b="1" spc="-5" dirty="0">
                <a:solidFill>
                  <a:srgbClr val="BB8542"/>
                </a:solidFill>
                <a:latin typeface="Arial"/>
                <a:cs typeface="Arial"/>
              </a:rPr>
              <a:t>OBJECTIVES</a:t>
            </a:r>
            <a:endParaRPr sz="2200">
              <a:latin typeface="Arial"/>
              <a:cs typeface="Arial"/>
            </a:endParaRPr>
          </a:p>
        </p:txBody>
      </p:sp>
      <p:sp>
        <p:nvSpPr>
          <p:cNvPr id="30" name="object 30"/>
          <p:cNvSpPr txBox="1"/>
          <p:nvPr/>
        </p:nvSpPr>
        <p:spPr>
          <a:xfrm>
            <a:off x="470712" y="6537770"/>
            <a:ext cx="153035" cy="281305"/>
          </a:xfrm>
          <a:prstGeom prst="rect">
            <a:avLst/>
          </a:prstGeom>
        </p:spPr>
        <p:txBody>
          <a:bodyPr vert="horz" wrap="square" lIns="0" tIns="0" rIns="0" bIns="0" rtlCol="0">
            <a:spAutoFit/>
          </a:bodyPr>
          <a:lstStyle/>
          <a:p>
            <a:pPr marL="12700">
              <a:lnSpc>
                <a:spcPts val="2090"/>
              </a:lnSpc>
            </a:pPr>
            <a:r>
              <a:rPr sz="1800" b="1" spc="-5" dirty="0">
                <a:solidFill>
                  <a:srgbClr val="BB8542"/>
                </a:solidFill>
                <a:latin typeface="Arial"/>
                <a:cs typeface="Arial"/>
              </a:rPr>
              <a:t>#</a:t>
            </a:r>
            <a:endParaRPr sz="1800">
              <a:latin typeface="Arial"/>
              <a:cs typeface="Arial"/>
            </a:endParaRPr>
          </a:p>
        </p:txBody>
      </p:sp>
      <p:sp>
        <p:nvSpPr>
          <p:cNvPr id="31" name="object 31"/>
          <p:cNvSpPr txBox="1"/>
          <p:nvPr/>
        </p:nvSpPr>
        <p:spPr>
          <a:xfrm>
            <a:off x="671271" y="6560967"/>
            <a:ext cx="2301240" cy="209550"/>
          </a:xfrm>
          <a:prstGeom prst="rect">
            <a:avLst/>
          </a:prstGeom>
        </p:spPr>
        <p:txBody>
          <a:bodyPr vert="horz" wrap="square" lIns="0" tIns="0" rIns="0" bIns="0" rtlCol="0">
            <a:spAutoFit/>
          </a:bodyPr>
          <a:lstStyle/>
          <a:p>
            <a:pPr marL="12700">
              <a:lnSpc>
                <a:spcPts val="1535"/>
              </a:lnSpc>
            </a:pPr>
            <a:r>
              <a:rPr sz="1300" spc="-5" dirty="0">
                <a:solidFill>
                  <a:srgbClr val="2D3334"/>
                </a:solidFill>
                <a:latin typeface="Arial MT"/>
                <a:cs typeface="Arial MT"/>
              </a:rPr>
              <a:t>=</a:t>
            </a:r>
            <a:r>
              <a:rPr sz="1300" spc="-25" dirty="0">
                <a:solidFill>
                  <a:srgbClr val="2D3334"/>
                </a:solidFill>
                <a:latin typeface="Arial MT"/>
                <a:cs typeface="Arial MT"/>
              </a:rPr>
              <a:t> Terminal</a:t>
            </a:r>
            <a:r>
              <a:rPr sz="1300" spc="15" dirty="0">
                <a:solidFill>
                  <a:srgbClr val="2D3334"/>
                </a:solidFill>
                <a:latin typeface="Arial MT"/>
                <a:cs typeface="Arial MT"/>
              </a:rPr>
              <a:t> </a:t>
            </a:r>
            <a:r>
              <a:rPr sz="1300" spc="-10" dirty="0">
                <a:solidFill>
                  <a:srgbClr val="2D3334"/>
                </a:solidFill>
                <a:latin typeface="Arial MT"/>
                <a:cs typeface="Arial MT"/>
              </a:rPr>
              <a:t>Learning</a:t>
            </a:r>
            <a:r>
              <a:rPr sz="1300" spc="60" dirty="0">
                <a:solidFill>
                  <a:srgbClr val="2D3334"/>
                </a:solidFill>
                <a:latin typeface="Arial MT"/>
                <a:cs typeface="Arial MT"/>
              </a:rPr>
              <a:t> </a:t>
            </a:r>
            <a:r>
              <a:rPr sz="1300" dirty="0">
                <a:solidFill>
                  <a:srgbClr val="2D3334"/>
                </a:solidFill>
                <a:latin typeface="Arial MT"/>
                <a:cs typeface="Arial MT"/>
              </a:rPr>
              <a:t>Objectives</a:t>
            </a:r>
            <a:endParaRPr sz="1300">
              <a:latin typeface="Arial MT"/>
              <a:cs typeface="Arial MT"/>
            </a:endParaRPr>
          </a:p>
        </p:txBody>
      </p:sp>
      <p:sp>
        <p:nvSpPr>
          <p:cNvPr id="32" name="object 32"/>
          <p:cNvSpPr txBox="1"/>
          <p:nvPr/>
        </p:nvSpPr>
        <p:spPr>
          <a:xfrm>
            <a:off x="3362705" y="6560967"/>
            <a:ext cx="1315085" cy="209550"/>
          </a:xfrm>
          <a:prstGeom prst="rect">
            <a:avLst/>
          </a:prstGeom>
        </p:spPr>
        <p:txBody>
          <a:bodyPr vert="horz" wrap="square" lIns="0" tIns="0" rIns="0" bIns="0" rtlCol="0">
            <a:spAutoFit/>
          </a:bodyPr>
          <a:lstStyle/>
          <a:p>
            <a:pPr marL="12700">
              <a:lnSpc>
                <a:spcPts val="1535"/>
              </a:lnSpc>
            </a:pPr>
            <a:r>
              <a:rPr sz="1300" spc="-5" dirty="0">
                <a:solidFill>
                  <a:srgbClr val="2D3334"/>
                </a:solidFill>
                <a:latin typeface="Arial MT"/>
                <a:cs typeface="Arial MT"/>
              </a:rPr>
              <a:t>=</a:t>
            </a:r>
            <a:r>
              <a:rPr sz="1300" spc="-20" dirty="0">
                <a:solidFill>
                  <a:srgbClr val="2D3334"/>
                </a:solidFill>
                <a:latin typeface="Arial MT"/>
                <a:cs typeface="Arial MT"/>
              </a:rPr>
              <a:t> </a:t>
            </a:r>
            <a:r>
              <a:rPr sz="1300" spc="-5" dirty="0">
                <a:solidFill>
                  <a:srgbClr val="2D3334"/>
                </a:solidFill>
                <a:latin typeface="Arial MT"/>
                <a:cs typeface="Arial MT"/>
              </a:rPr>
              <a:t>Cognitive</a:t>
            </a:r>
            <a:r>
              <a:rPr sz="1300" spc="-25" dirty="0">
                <a:solidFill>
                  <a:srgbClr val="2D3334"/>
                </a:solidFill>
                <a:latin typeface="Arial MT"/>
                <a:cs typeface="Arial MT"/>
              </a:rPr>
              <a:t> </a:t>
            </a:r>
            <a:r>
              <a:rPr sz="1300" spc="-5" dirty="0">
                <a:solidFill>
                  <a:srgbClr val="2D3334"/>
                </a:solidFill>
                <a:latin typeface="Arial MT"/>
                <a:cs typeface="Arial MT"/>
              </a:rPr>
              <a:t>ELOs</a:t>
            </a:r>
            <a:endParaRPr sz="1300">
              <a:latin typeface="Arial MT"/>
              <a:cs typeface="Arial MT"/>
            </a:endParaRPr>
          </a:p>
        </p:txBody>
      </p:sp>
      <p:sp>
        <p:nvSpPr>
          <p:cNvPr id="33" name="object 33"/>
          <p:cNvSpPr txBox="1"/>
          <p:nvPr/>
        </p:nvSpPr>
        <p:spPr>
          <a:xfrm>
            <a:off x="5183251" y="6560967"/>
            <a:ext cx="1574165" cy="209550"/>
          </a:xfrm>
          <a:prstGeom prst="rect">
            <a:avLst/>
          </a:prstGeom>
        </p:spPr>
        <p:txBody>
          <a:bodyPr vert="horz" wrap="square" lIns="0" tIns="0" rIns="0" bIns="0" rtlCol="0">
            <a:spAutoFit/>
          </a:bodyPr>
          <a:lstStyle/>
          <a:p>
            <a:pPr marL="12700">
              <a:lnSpc>
                <a:spcPts val="1535"/>
              </a:lnSpc>
            </a:pPr>
            <a:r>
              <a:rPr sz="1300" spc="-5" dirty="0">
                <a:solidFill>
                  <a:srgbClr val="2D3334"/>
                </a:solidFill>
                <a:latin typeface="Arial MT"/>
                <a:cs typeface="Arial MT"/>
              </a:rPr>
              <a:t>=</a:t>
            </a:r>
            <a:r>
              <a:rPr sz="1300" spc="-30" dirty="0">
                <a:solidFill>
                  <a:srgbClr val="2D3334"/>
                </a:solidFill>
                <a:latin typeface="Arial MT"/>
                <a:cs typeface="Arial MT"/>
              </a:rPr>
              <a:t> </a:t>
            </a:r>
            <a:r>
              <a:rPr sz="1300" spc="-5" dirty="0">
                <a:solidFill>
                  <a:srgbClr val="2D3334"/>
                </a:solidFill>
                <a:latin typeface="Arial MT"/>
                <a:cs typeface="Arial MT"/>
              </a:rPr>
              <a:t>Performance</a:t>
            </a:r>
            <a:r>
              <a:rPr sz="1300" spc="25" dirty="0">
                <a:solidFill>
                  <a:srgbClr val="2D3334"/>
                </a:solidFill>
                <a:latin typeface="Arial MT"/>
                <a:cs typeface="Arial MT"/>
              </a:rPr>
              <a:t> </a:t>
            </a:r>
            <a:r>
              <a:rPr sz="1300" spc="-5" dirty="0">
                <a:solidFill>
                  <a:srgbClr val="2D3334"/>
                </a:solidFill>
                <a:latin typeface="Arial MT"/>
                <a:cs typeface="Arial MT"/>
              </a:rPr>
              <a:t>ELOs</a:t>
            </a:r>
            <a:endParaRPr sz="1300">
              <a:latin typeface="Arial MT"/>
              <a:cs typeface="Arial MT"/>
            </a:endParaRPr>
          </a:p>
        </p:txBody>
      </p:sp>
      <p:sp>
        <p:nvSpPr>
          <p:cNvPr id="34" name="object 34"/>
          <p:cNvSpPr txBox="1"/>
          <p:nvPr/>
        </p:nvSpPr>
        <p:spPr>
          <a:xfrm>
            <a:off x="11702542" y="6567433"/>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latin typeface="Arial MT"/>
                <a:cs typeface="Arial MT"/>
              </a:rPr>
              <a:t>4</a:t>
            </a:fld>
            <a:endParaRPr sz="1200">
              <a:latin typeface="Arial MT"/>
              <a:cs typeface="Arial MT"/>
            </a:endParaRPr>
          </a:p>
        </p:txBody>
      </p:sp>
      <p:sp>
        <p:nvSpPr>
          <p:cNvPr id="35" name="object 35"/>
          <p:cNvSpPr txBox="1"/>
          <p:nvPr/>
        </p:nvSpPr>
        <p:spPr>
          <a:xfrm>
            <a:off x="9409556" y="6585512"/>
            <a:ext cx="2019935" cy="175260"/>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CD9146"/>
                </a:solidFill>
                <a:latin typeface="Arial MT"/>
                <a:cs typeface="Arial MT"/>
              </a:rPr>
              <a:t>#TCCC-CPP-PPT-15</a:t>
            </a:r>
            <a:r>
              <a:rPr sz="1050" spc="265"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
        <p:nvSpPr>
          <p:cNvPr id="27" name="object 27"/>
          <p:cNvSpPr txBox="1"/>
          <p:nvPr/>
        </p:nvSpPr>
        <p:spPr>
          <a:xfrm>
            <a:off x="905967" y="1754581"/>
            <a:ext cx="422275" cy="271145"/>
          </a:xfrm>
          <a:prstGeom prst="rect">
            <a:avLst/>
          </a:prstGeom>
        </p:spPr>
        <p:txBody>
          <a:bodyPr vert="horz" wrap="square" lIns="0" tIns="13970" rIns="0" bIns="0" rtlCol="0">
            <a:spAutoFit/>
          </a:bodyPr>
          <a:lstStyle/>
          <a:p>
            <a:pPr marL="12700">
              <a:lnSpc>
                <a:spcPct val="100000"/>
              </a:lnSpc>
              <a:spcBef>
                <a:spcPts val="110"/>
              </a:spcBef>
            </a:pPr>
            <a:r>
              <a:rPr sz="1600" b="1" spc="-5" dirty="0">
                <a:latin typeface="Arial"/>
                <a:cs typeface="Arial"/>
              </a:rPr>
              <a:t>17</a:t>
            </a:r>
            <a:r>
              <a:rPr sz="1600" b="1" spc="5" dirty="0">
                <a:latin typeface="Arial"/>
                <a:cs typeface="Arial"/>
              </a:rPr>
              <a:t>.9</a:t>
            </a:r>
            <a:endParaRPr sz="1600">
              <a:latin typeface="Arial"/>
              <a:cs typeface="Arial"/>
            </a:endParaRPr>
          </a:p>
        </p:txBody>
      </p:sp>
      <p:sp>
        <p:nvSpPr>
          <p:cNvPr id="28" name="object 28"/>
          <p:cNvSpPr txBox="1"/>
          <p:nvPr/>
        </p:nvSpPr>
        <p:spPr>
          <a:xfrm>
            <a:off x="880567" y="2349830"/>
            <a:ext cx="10622915" cy="3472815"/>
          </a:xfrm>
          <a:prstGeom prst="rect">
            <a:avLst/>
          </a:prstGeom>
        </p:spPr>
        <p:txBody>
          <a:bodyPr vert="horz" wrap="square" lIns="0" tIns="13970" rIns="0" bIns="0" rtlCol="0">
            <a:spAutoFit/>
          </a:bodyPr>
          <a:lstStyle/>
          <a:p>
            <a:pPr marL="670560" marR="134620" lvl="1" indent="-629285">
              <a:lnSpc>
                <a:spcPct val="100000"/>
              </a:lnSpc>
              <a:spcBef>
                <a:spcPts val="110"/>
              </a:spcBef>
              <a:buFont typeface="Arial"/>
              <a:buAutoNum type="arabicPeriod" startAt="10"/>
              <a:tabLst>
                <a:tab pos="671195" algn="l"/>
              </a:tabLst>
            </a:pPr>
            <a:r>
              <a:rPr sz="1600" dirty="0">
                <a:latin typeface="Arial MT"/>
                <a:cs typeface="Arial MT"/>
              </a:rPr>
              <a:t>Describe the indications, contraindications, </a:t>
            </a:r>
            <a:r>
              <a:rPr sz="1600" spc="-5" dirty="0">
                <a:latin typeface="Arial MT"/>
                <a:cs typeface="Arial MT"/>
              </a:rPr>
              <a:t>dosage, route, and </a:t>
            </a:r>
            <a:r>
              <a:rPr sz="1600" dirty="0">
                <a:latin typeface="Arial MT"/>
                <a:cs typeface="Arial MT"/>
              </a:rPr>
              <a:t>administration methods </a:t>
            </a:r>
            <a:r>
              <a:rPr sz="1600" spc="-5" dirty="0">
                <a:latin typeface="Arial MT"/>
                <a:cs typeface="Arial MT"/>
              </a:rPr>
              <a:t>of </a:t>
            </a:r>
            <a:r>
              <a:rPr sz="1600" spc="-10" dirty="0">
                <a:latin typeface="Arial MT"/>
                <a:cs typeface="Arial MT"/>
              </a:rPr>
              <a:t>naloxone </a:t>
            </a:r>
            <a:r>
              <a:rPr sz="1600" dirty="0">
                <a:latin typeface="Arial MT"/>
                <a:cs typeface="Arial MT"/>
              </a:rPr>
              <a:t>in </a:t>
            </a:r>
            <a:r>
              <a:rPr sz="1600" spc="-20" dirty="0">
                <a:latin typeface="Arial MT"/>
                <a:cs typeface="Arial MT"/>
              </a:rPr>
              <a:t>Tactical </a:t>
            </a:r>
            <a:r>
              <a:rPr sz="1600" spc="-430" dirty="0">
                <a:latin typeface="Arial MT"/>
                <a:cs typeface="Arial MT"/>
              </a:rPr>
              <a:t> </a:t>
            </a:r>
            <a:r>
              <a:rPr sz="1600" dirty="0">
                <a:latin typeface="Arial MT"/>
                <a:cs typeface="Arial MT"/>
              </a:rPr>
              <a:t>Field</a:t>
            </a:r>
            <a:r>
              <a:rPr sz="1600" spc="-25" dirty="0">
                <a:latin typeface="Arial MT"/>
                <a:cs typeface="Arial MT"/>
              </a:rPr>
              <a:t> </a:t>
            </a:r>
            <a:r>
              <a:rPr sz="1600" spc="-5" dirty="0">
                <a:latin typeface="Arial MT"/>
                <a:cs typeface="Arial MT"/>
              </a:rPr>
              <a:t>Care.</a:t>
            </a:r>
            <a:endParaRPr sz="1600">
              <a:latin typeface="Arial MT"/>
              <a:cs typeface="Arial MT"/>
            </a:endParaRPr>
          </a:p>
          <a:p>
            <a:pPr marL="670560" lvl="1" indent="-629285">
              <a:lnSpc>
                <a:spcPct val="100000"/>
              </a:lnSpc>
              <a:spcBef>
                <a:spcPts val="985"/>
              </a:spcBef>
              <a:buFont typeface="Arial"/>
              <a:buAutoNum type="arabicPeriod" startAt="10"/>
              <a:tabLst>
                <a:tab pos="670560" algn="l"/>
                <a:tab pos="671195" algn="l"/>
              </a:tabLst>
            </a:pPr>
            <a:r>
              <a:rPr sz="1600" dirty="0">
                <a:latin typeface="Arial MT"/>
                <a:cs typeface="Arial MT"/>
              </a:rPr>
              <a:t>Demonstrate</a:t>
            </a:r>
            <a:r>
              <a:rPr sz="1600" spc="-35" dirty="0">
                <a:latin typeface="Arial MT"/>
                <a:cs typeface="Arial MT"/>
              </a:rPr>
              <a:t> </a:t>
            </a:r>
            <a:r>
              <a:rPr sz="1600" dirty="0">
                <a:latin typeface="Arial MT"/>
                <a:cs typeface="Arial MT"/>
              </a:rPr>
              <a:t>the</a:t>
            </a:r>
            <a:r>
              <a:rPr sz="1600" spc="-10" dirty="0">
                <a:latin typeface="Arial MT"/>
                <a:cs typeface="Arial MT"/>
              </a:rPr>
              <a:t> </a:t>
            </a:r>
            <a:r>
              <a:rPr sz="1600" spc="-5" dirty="0">
                <a:latin typeface="Arial MT"/>
                <a:cs typeface="Arial MT"/>
              </a:rPr>
              <a:t>preparation</a:t>
            </a:r>
            <a:r>
              <a:rPr sz="1600" spc="15" dirty="0">
                <a:latin typeface="Arial MT"/>
                <a:cs typeface="Arial MT"/>
              </a:rPr>
              <a:t> </a:t>
            </a:r>
            <a:r>
              <a:rPr sz="1600" spc="-5" dirty="0">
                <a:latin typeface="Arial MT"/>
                <a:cs typeface="Arial MT"/>
              </a:rPr>
              <a:t>and</a:t>
            </a:r>
            <a:r>
              <a:rPr sz="1600" spc="-10" dirty="0">
                <a:latin typeface="Arial MT"/>
                <a:cs typeface="Arial MT"/>
              </a:rPr>
              <a:t> </a:t>
            </a:r>
            <a:r>
              <a:rPr sz="1600" dirty="0">
                <a:latin typeface="Arial MT"/>
                <a:cs typeface="Arial MT"/>
              </a:rPr>
              <a:t>administration</a:t>
            </a:r>
            <a:r>
              <a:rPr sz="1600" spc="-55"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an</a:t>
            </a:r>
            <a:r>
              <a:rPr sz="1600" spc="15" dirty="0">
                <a:latin typeface="Arial MT"/>
                <a:cs typeface="Arial MT"/>
              </a:rPr>
              <a:t> </a:t>
            </a:r>
            <a:r>
              <a:rPr sz="1600" spc="-5" dirty="0">
                <a:latin typeface="Arial MT"/>
                <a:cs typeface="Arial MT"/>
              </a:rPr>
              <a:t>intranasal</a:t>
            </a:r>
            <a:r>
              <a:rPr sz="1600" spc="-25" dirty="0">
                <a:latin typeface="Arial MT"/>
                <a:cs typeface="Arial MT"/>
              </a:rPr>
              <a:t> </a:t>
            </a:r>
            <a:r>
              <a:rPr sz="1600" dirty="0">
                <a:latin typeface="Arial MT"/>
                <a:cs typeface="Arial MT"/>
              </a:rPr>
              <a:t>medication</a:t>
            </a:r>
            <a:r>
              <a:rPr sz="1600" spc="-60" dirty="0">
                <a:latin typeface="Arial MT"/>
                <a:cs typeface="Arial MT"/>
              </a:rPr>
              <a:t> </a:t>
            </a:r>
            <a:r>
              <a:rPr sz="1600" dirty="0">
                <a:latin typeface="Arial MT"/>
                <a:cs typeface="Arial MT"/>
              </a:rPr>
              <a:t>in</a:t>
            </a:r>
            <a:r>
              <a:rPr sz="1600" spc="-25" dirty="0">
                <a:latin typeface="Arial MT"/>
                <a:cs typeface="Arial MT"/>
              </a:rPr>
              <a:t> </a:t>
            </a:r>
            <a:r>
              <a:rPr sz="1600" spc="-20" dirty="0">
                <a:latin typeface="Arial MT"/>
                <a:cs typeface="Arial MT"/>
              </a:rPr>
              <a:t>Tactical</a:t>
            </a:r>
            <a:r>
              <a:rPr sz="1600" spc="-75" dirty="0">
                <a:latin typeface="Arial MT"/>
                <a:cs typeface="Arial MT"/>
              </a:rPr>
              <a:t> </a:t>
            </a:r>
            <a:r>
              <a:rPr sz="1600" dirty="0">
                <a:latin typeface="Arial MT"/>
                <a:cs typeface="Arial MT"/>
              </a:rPr>
              <a:t>Field</a:t>
            </a:r>
            <a:r>
              <a:rPr sz="1600" spc="-10" dirty="0">
                <a:latin typeface="Arial MT"/>
                <a:cs typeface="Arial MT"/>
              </a:rPr>
              <a:t> </a:t>
            </a:r>
            <a:r>
              <a:rPr sz="1600" spc="-5" dirty="0">
                <a:latin typeface="Arial MT"/>
                <a:cs typeface="Arial MT"/>
              </a:rPr>
              <a:t>Care.</a:t>
            </a:r>
            <a:endParaRPr sz="1600">
              <a:latin typeface="Arial MT"/>
              <a:cs typeface="Arial MT"/>
            </a:endParaRPr>
          </a:p>
          <a:p>
            <a:pPr marL="670560" lvl="1" indent="-633095">
              <a:lnSpc>
                <a:spcPct val="100000"/>
              </a:lnSpc>
              <a:spcBef>
                <a:spcPts val="1010"/>
              </a:spcBef>
              <a:buFont typeface="Arial"/>
              <a:buAutoNum type="arabicPeriod" startAt="10"/>
              <a:tabLst>
                <a:tab pos="671195" algn="l"/>
              </a:tabLst>
            </a:pPr>
            <a:r>
              <a:rPr sz="1600" dirty="0">
                <a:latin typeface="Arial MT"/>
                <a:cs typeface="Arial MT"/>
              </a:rPr>
              <a:t>Demonstrate</a:t>
            </a:r>
            <a:r>
              <a:rPr sz="1600" spc="-35" dirty="0">
                <a:latin typeface="Arial MT"/>
                <a:cs typeface="Arial MT"/>
              </a:rPr>
              <a:t> </a:t>
            </a:r>
            <a:r>
              <a:rPr sz="1600" dirty="0">
                <a:latin typeface="Arial MT"/>
                <a:cs typeface="Arial MT"/>
              </a:rPr>
              <a:t>the</a:t>
            </a:r>
            <a:r>
              <a:rPr sz="1600" spc="-5" dirty="0">
                <a:latin typeface="Arial MT"/>
                <a:cs typeface="Arial MT"/>
              </a:rPr>
              <a:t> preparation</a:t>
            </a:r>
            <a:r>
              <a:rPr sz="1600" spc="15" dirty="0">
                <a:latin typeface="Arial MT"/>
                <a:cs typeface="Arial MT"/>
              </a:rPr>
              <a:t> </a:t>
            </a:r>
            <a:r>
              <a:rPr sz="1600" spc="-5" dirty="0">
                <a:latin typeface="Arial MT"/>
                <a:cs typeface="Arial MT"/>
              </a:rPr>
              <a:t>and </a:t>
            </a:r>
            <a:r>
              <a:rPr sz="1600" dirty="0">
                <a:latin typeface="Arial MT"/>
                <a:cs typeface="Arial MT"/>
              </a:rPr>
              <a:t>administration</a:t>
            </a:r>
            <a:r>
              <a:rPr sz="1600" spc="-6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an</a:t>
            </a:r>
            <a:r>
              <a:rPr sz="1600" spc="15" dirty="0">
                <a:latin typeface="Arial MT"/>
                <a:cs typeface="Arial MT"/>
              </a:rPr>
              <a:t> </a:t>
            </a:r>
            <a:r>
              <a:rPr sz="1600" dirty="0">
                <a:latin typeface="Arial MT"/>
                <a:cs typeface="Arial MT"/>
              </a:rPr>
              <a:t>intramuscular</a:t>
            </a:r>
            <a:r>
              <a:rPr sz="1600" spc="-65" dirty="0">
                <a:latin typeface="Arial MT"/>
                <a:cs typeface="Arial MT"/>
              </a:rPr>
              <a:t> </a:t>
            </a:r>
            <a:r>
              <a:rPr sz="1600" dirty="0">
                <a:latin typeface="Arial MT"/>
                <a:cs typeface="Arial MT"/>
              </a:rPr>
              <a:t>medication</a:t>
            </a:r>
            <a:r>
              <a:rPr sz="1600" spc="-80" dirty="0">
                <a:latin typeface="Arial MT"/>
                <a:cs typeface="Arial MT"/>
              </a:rPr>
              <a:t> </a:t>
            </a:r>
            <a:r>
              <a:rPr sz="1600" dirty="0">
                <a:latin typeface="Arial MT"/>
                <a:cs typeface="Arial MT"/>
              </a:rPr>
              <a:t>injection</a:t>
            </a:r>
            <a:r>
              <a:rPr sz="1600" spc="-40" dirty="0">
                <a:latin typeface="Arial MT"/>
                <a:cs typeface="Arial MT"/>
              </a:rPr>
              <a:t> </a:t>
            </a:r>
            <a:r>
              <a:rPr sz="1600" dirty="0">
                <a:latin typeface="Arial MT"/>
                <a:cs typeface="Arial MT"/>
              </a:rPr>
              <a:t>in</a:t>
            </a:r>
            <a:r>
              <a:rPr sz="1600" spc="-25" dirty="0">
                <a:latin typeface="Arial MT"/>
                <a:cs typeface="Arial MT"/>
              </a:rPr>
              <a:t> </a:t>
            </a:r>
            <a:r>
              <a:rPr sz="1600" spc="-20" dirty="0">
                <a:latin typeface="Arial MT"/>
                <a:cs typeface="Arial MT"/>
              </a:rPr>
              <a:t>Tactical</a:t>
            </a:r>
            <a:r>
              <a:rPr sz="1600" spc="-75" dirty="0">
                <a:latin typeface="Arial MT"/>
                <a:cs typeface="Arial MT"/>
              </a:rPr>
              <a:t> </a:t>
            </a:r>
            <a:r>
              <a:rPr sz="1600" dirty="0">
                <a:latin typeface="Arial MT"/>
                <a:cs typeface="Arial MT"/>
              </a:rPr>
              <a:t>Field</a:t>
            </a:r>
            <a:r>
              <a:rPr sz="1600" spc="-5" dirty="0">
                <a:latin typeface="Arial MT"/>
                <a:cs typeface="Arial MT"/>
              </a:rPr>
              <a:t> Care.</a:t>
            </a:r>
            <a:endParaRPr sz="1600">
              <a:latin typeface="Arial MT"/>
              <a:cs typeface="Arial MT"/>
            </a:endParaRPr>
          </a:p>
          <a:p>
            <a:pPr marL="670560" marR="30480" lvl="1" indent="-615950">
              <a:lnSpc>
                <a:spcPts val="1830"/>
              </a:lnSpc>
              <a:spcBef>
                <a:spcPts val="1230"/>
              </a:spcBef>
              <a:buFont typeface="Arial"/>
              <a:buAutoNum type="arabicPeriod" startAt="10"/>
              <a:tabLst>
                <a:tab pos="671195" algn="l"/>
              </a:tabLst>
            </a:pPr>
            <a:r>
              <a:rPr sz="2400" baseline="3472" dirty="0">
                <a:latin typeface="Arial MT"/>
                <a:cs typeface="Arial MT"/>
              </a:rPr>
              <a:t>Demonstrate the </a:t>
            </a:r>
            <a:r>
              <a:rPr sz="2400" spc="-7" baseline="3472" dirty="0">
                <a:latin typeface="Arial MT"/>
                <a:cs typeface="Arial MT"/>
              </a:rPr>
              <a:t>preparation and </a:t>
            </a:r>
            <a:r>
              <a:rPr sz="2400" baseline="3472" dirty="0">
                <a:latin typeface="Arial MT"/>
                <a:cs typeface="Arial MT"/>
              </a:rPr>
              <a:t>administration </a:t>
            </a:r>
            <a:r>
              <a:rPr sz="2400" spc="-7" baseline="3472" dirty="0">
                <a:latin typeface="Arial MT"/>
                <a:cs typeface="Arial MT"/>
              </a:rPr>
              <a:t>of an intravenous/intraosseous </a:t>
            </a:r>
            <a:r>
              <a:rPr sz="2400" baseline="3472" dirty="0">
                <a:latin typeface="Arial MT"/>
                <a:cs typeface="Arial MT"/>
              </a:rPr>
              <a:t>medication injection in </a:t>
            </a:r>
            <a:r>
              <a:rPr sz="2400" spc="-30" baseline="3472" dirty="0">
                <a:latin typeface="Arial MT"/>
                <a:cs typeface="Arial MT"/>
              </a:rPr>
              <a:t>Tactical </a:t>
            </a:r>
            <a:r>
              <a:rPr sz="2400" spc="-644" baseline="3472" dirty="0">
                <a:latin typeface="Arial MT"/>
                <a:cs typeface="Arial MT"/>
              </a:rPr>
              <a:t> </a:t>
            </a:r>
            <a:r>
              <a:rPr sz="1600" dirty="0">
                <a:latin typeface="Arial MT"/>
                <a:cs typeface="Arial MT"/>
              </a:rPr>
              <a:t>Field</a:t>
            </a:r>
            <a:r>
              <a:rPr sz="1600" spc="-25" dirty="0">
                <a:latin typeface="Arial MT"/>
                <a:cs typeface="Arial MT"/>
              </a:rPr>
              <a:t> </a:t>
            </a:r>
            <a:r>
              <a:rPr sz="1600" spc="-5" dirty="0">
                <a:latin typeface="Arial MT"/>
                <a:cs typeface="Arial MT"/>
              </a:rPr>
              <a:t>Care.</a:t>
            </a:r>
            <a:endParaRPr sz="1600">
              <a:latin typeface="Arial MT"/>
              <a:cs typeface="Arial MT"/>
            </a:endParaRPr>
          </a:p>
          <a:p>
            <a:pPr marL="670560" lvl="1" indent="-603885">
              <a:lnSpc>
                <a:spcPct val="100000"/>
              </a:lnSpc>
              <a:spcBef>
                <a:spcPts val="955"/>
              </a:spcBef>
              <a:buFont typeface="Arial"/>
              <a:buAutoNum type="arabicPeriod" startAt="10"/>
              <a:tabLst>
                <a:tab pos="671195" algn="l"/>
              </a:tabLst>
            </a:pPr>
            <a:r>
              <a:rPr sz="1600" dirty="0">
                <a:latin typeface="Arial MT"/>
                <a:cs typeface="Arial MT"/>
              </a:rPr>
              <a:t>Identify</a:t>
            </a:r>
            <a:r>
              <a:rPr sz="1600" spc="-25" dirty="0">
                <a:latin typeface="Arial MT"/>
                <a:cs typeface="Arial MT"/>
              </a:rPr>
              <a:t> </a:t>
            </a:r>
            <a:r>
              <a:rPr sz="1600" dirty="0">
                <a:latin typeface="Arial MT"/>
                <a:cs typeface="Arial MT"/>
              </a:rPr>
              <a:t>the</a:t>
            </a:r>
            <a:r>
              <a:rPr sz="1600" spc="-20" dirty="0">
                <a:latin typeface="Arial MT"/>
                <a:cs typeface="Arial MT"/>
              </a:rPr>
              <a:t> </a:t>
            </a:r>
            <a:r>
              <a:rPr sz="1600" dirty="0">
                <a:latin typeface="Arial MT"/>
                <a:cs typeface="Arial MT"/>
              </a:rPr>
              <a:t>indications,</a:t>
            </a:r>
            <a:r>
              <a:rPr sz="1600" spc="-45" dirty="0">
                <a:latin typeface="Arial MT"/>
                <a:cs typeface="Arial MT"/>
              </a:rPr>
              <a:t> </a:t>
            </a:r>
            <a:r>
              <a:rPr sz="1600" dirty="0">
                <a:latin typeface="Arial MT"/>
                <a:cs typeface="Arial MT"/>
              </a:rPr>
              <a:t>considerations,</a:t>
            </a:r>
            <a:r>
              <a:rPr sz="1600" spc="-50" dirty="0">
                <a:latin typeface="Arial MT"/>
                <a:cs typeface="Arial MT"/>
              </a:rPr>
              <a:t> </a:t>
            </a:r>
            <a:r>
              <a:rPr sz="1600" spc="-5" dirty="0">
                <a:latin typeface="Arial MT"/>
                <a:cs typeface="Arial MT"/>
              </a:rPr>
              <a:t>and</a:t>
            </a:r>
            <a:r>
              <a:rPr sz="1600" spc="-15" dirty="0">
                <a:latin typeface="Arial MT"/>
                <a:cs typeface="Arial MT"/>
              </a:rPr>
              <a:t> </a:t>
            </a:r>
            <a:r>
              <a:rPr sz="1600" spc="-5" dirty="0">
                <a:latin typeface="Arial MT"/>
                <a:cs typeface="Arial MT"/>
              </a:rPr>
              <a:t>approaches</a:t>
            </a:r>
            <a:r>
              <a:rPr sz="1600" dirty="0">
                <a:latin typeface="Arial MT"/>
                <a:cs typeface="Arial MT"/>
              </a:rPr>
              <a:t> </a:t>
            </a:r>
            <a:r>
              <a:rPr sz="1600" spc="5" dirty="0">
                <a:latin typeface="Arial MT"/>
                <a:cs typeface="Arial MT"/>
              </a:rPr>
              <a:t>to</a:t>
            </a:r>
            <a:r>
              <a:rPr sz="1600" spc="-15" dirty="0">
                <a:latin typeface="Arial MT"/>
                <a:cs typeface="Arial MT"/>
              </a:rPr>
              <a:t> </a:t>
            </a:r>
            <a:r>
              <a:rPr sz="1600" dirty="0">
                <a:latin typeface="Arial MT"/>
                <a:cs typeface="Arial MT"/>
              </a:rPr>
              <a:t>sedation</a:t>
            </a:r>
            <a:r>
              <a:rPr sz="1600" spc="-20" dirty="0">
                <a:latin typeface="Arial MT"/>
                <a:cs typeface="Arial MT"/>
              </a:rPr>
              <a:t> </a:t>
            </a:r>
            <a:r>
              <a:rPr sz="1600" dirty="0">
                <a:latin typeface="Arial MT"/>
                <a:cs typeface="Arial MT"/>
              </a:rPr>
              <a:t>in</a:t>
            </a:r>
            <a:r>
              <a:rPr sz="1600" spc="-40" dirty="0">
                <a:latin typeface="Arial MT"/>
                <a:cs typeface="Arial MT"/>
              </a:rPr>
              <a:t> </a:t>
            </a:r>
            <a:r>
              <a:rPr sz="1600" spc="-20" dirty="0">
                <a:latin typeface="Arial MT"/>
                <a:cs typeface="Arial MT"/>
              </a:rPr>
              <a:t>Tactical</a:t>
            </a:r>
            <a:r>
              <a:rPr sz="1600" spc="-75" dirty="0">
                <a:latin typeface="Arial MT"/>
                <a:cs typeface="Arial MT"/>
              </a:rPr>
              <a:t> </a:t>
            </a:r>
            <a:r>
              <a:rPr sz="1600" dirty="0">
                <a:latin typeface="Arial MT"/>
                <a:cs typeface="Arial MT"/>
              </a:rPr>
              <a:t>Field</a:t>
            </a:r>
            <a:r>
              <a:rPr sz="1600" spc="-15" dirty="0">
                <a:latin typeface="Arial MT"/>
                <a:cs typeface="Arial MT"/>
              </a:rPr>
              <a:t> </a:t>
            </a:r>
            <a:r>
              <a:rPr sz="1600" spc="-5" dirty="0">
                <a:latin typeface="Arial MT"/>
                <a:cs typeface="Arial MT"/>
              </a:rPr>
              <a:t>Care.</a:t>
            </a:r>
            <a:endParaRPr sz="1600">
              <a:latin typeface="Arial MT"/>
              <a:cs typeface="Arial MT"/>
            </a:endParaRPr>
          </a:p>
          <a:p>
            <a:pPr marL="670560" lvl="1" indent="-617855">
              <a:lnSpc>
                <a:spcPct val="100000"/>
              </a:lnSpc>
              <a:spcBef>
                <a:spcPts val="1000"/>
              </a:spcBef>
              <a:buFont typeface="Arial"/>
              <a:buAutoNum type="arabicPeriod" startAt="10"/>
              <a:tabLst>
                <a:tab pos="671195" algn="l"/>
              </a:tabLst>
            </a:pPr>
            <a:r>
              <a:rPr sz="1600" dirty="0">
                <a:latin typeface="Arial MT"/>
                <a:cs typeface="Arial MT"/>
              </a:rPr>
              <a:t>Demonstrate</a:t>
            </a:r>
            <a:r>
              <a:rPr sz="1600" spc="-40" dirty="0">
                <a:latin typeface="Arial MT"/>
                <a:cs typeface="Arial MT"/>
              </a:rPr>
              <a:t> </a:t>
            </a:r>
            <a:r>
              <a:rPr sz="1600" dirty="0">
                <a:latin typeface="Arial MT"/>
                <a:cs typeface="Arial MT"/>
              </a:rPr>
              <a:t>the</a:t>
            </a:r>
            <a:r>
              <a:rPr sz="1600" spc="-10" dirty="0">
                <a:latin typeface="Arial MT"/>
                <a:cs typeface="Arial MT"/>
              </a:rPr>
              <a:t> </a:t>
            </a:r>
            <a:r>
              <a:rPr sz="1600" spc="-5" dirty="0">
                <a:latin typeface="Arial MT"/>
                <a:cs typeface="Arial MT"/>
              </a:rPr>
              <a:t>preparation,</a:t>
            </a:r>
            <a:r>
              <a:rPr sz="1600" spc="5" dirty="0">
                <a:latin typeface="Arial MT"/>
                <a:cs typeface="Arial MT"/>
              </a:rPr>
              <a:t> </a:t>
            </a:r>
            <a:r>
              <a:rPr sz="1600" dirty="0">
                <a:latin typeface="Arial MT"/>
                <a:cs typeface="Arial MT"/>
              </a:rPr>
              <a:t>administration,</a:t>
            </a:r>
            <a:r>
              <a:rPr sz="1600" spc="-45" dirty="0">
                <a:latin typeface="Arial MT"/>
                <a:cs typeface="Arial MT"/>
              </a:rPr>
              <a:t> </a:t>
            </a:r>
            <a:r>
              <a:rPr sz="1600" spc="-5" dirty="0">
                <a:latin typeface="Arial MT"/>
                <a:cs typeface="Arial MT"/>
              </a:rPr>
              <a:t>and</a:t>
            </a:r>
            <a:r>
              <a:rPr sz="1600" spc="-10" dirty="0">
                <a:latin typeface="Arial MT"/>
                <a:cs typeface="Arial MT"/>
              </a:rPr>
              <a:t> </a:t>
            </a:r>
            <a:r>
              <a:rPr sz="1600" dirty="0">
                <a:latin typeface="Arial MT"/>
                <a:cs typeface="Arial MT"/>
              </a:rPr>
              <a:t>management</a:t>
            </a:r>
            <a:r>
              <a:rPr sz="1600" spc="-45" dirty="0">
                <a:latin typeface="Arial MT"/>
                <a:cs typeface="Arial MT"/>
              </a:rPr>
              <a:t> </a:t>
            </a:r>
            <a:r>
              <a:rPr sz="1600" spc="-5" dirty="0">
                <a:latin typeface="Arial MT"/>
                <a:cs typeface="Arial MT"/>
              </a:rPr>
              <a:t>of</a:t>
            </a:r>
            <a:r>
              <a:rPr sz="1600" spc="25" dirty="0">
                <a:latin typeface="Arial MT"/>
                <a:cs typeface="Arial MT"/>
              </a:rPr>
              <a:t> </a:t>
            </a:r>
            <a:r>
              <a:rPr sz="1600" spc="-5" dirty="0">
                <a:latin typeface="Arial MT"/>
                <a:cs typeface="Arial MT"/>
              </a:rPr>
              <a:t>procedural</a:t>
            </a:r>
            <a:r>
              <a:rPr sz="1600" dirty="0">
                <a:latin typeface="Arial MT"/>
                <a:cs typeface="Arial MT"/>
              </a:rPr>
              <a:t> </a:t>
            </a:r>
            <a:r>
              <a:rPr sz="1600" spc="-5" dirty="0">
                <a:latin typeface="Arial MT"/>
                <a:cs typeface="Arial MT"/>
              </a:rPr>
              <a:t>or</a:t>
            </a:r>
            <a:r>
              <a:rPr sz="1600" spc="10" dirty="0">
                <a:latin typeface="Arial MT"/>
                <a:cs typeface="Arial MT"/>
              </a:rPr>
              <a:t> </a:t>
            </a:r>
            <a:r>
              <a:rPr sz="1600" spc="-5" dirty="0">
                <a:latin typeface="Arial MT"/>
                <a:cs typeface="Arial MT"/>
              </a:rPr>
              <a:t>analgesic</a:t>
            </a:r>
            <a:r>
              <a:rPr sz="1600" spc="-40" dirty="0">
                <a:latin typeface="Arial MT"/>
                <a:cs typeface="Arial MT"/>
              </a:rPr>
              <a:t> </a:t>
            </a:r>
            <a:r>
              <a:rPr sz="1600" dirty="0">
                <a:latin typeface="Arial MT"/>
                <a:cs typeface="Arial MT"/>
              </a:rPr>
              <a:t>sedation</a:t>
            </a:r>
            <a:r>
              <a:rPr sz="1600" spc="-15" dirty="0">
                <a:latin typeface="Arial MT"/>
                <a:cs typeface="Arial MT"/>
              </a:rPr>
              <a:t> </a:t>
            </a:r>
            <a:r>
              <a:rPr sz="1600" dirty="0">
                <a:latin typeface="Arial MT"/>
                <a:cs typeface="Arial MT"/>
              </a:rPr>
              <a:t>in</a:t>
            </a:r>
            <a:r>
              <a:rPr sz="1600" spc="-30" dirty="0">
                <a:latin typeface="Arial MT"/>
                <a:cs typeface="Arial MT"/>
              </a:rPr>
              <a:t> </a:t>
            </a:r>
            <a:r>
              <a:rPr sz="1600" spc="-20" dirty="0">
                <a:latin typeface="Arial MT"/>
                <a:cs typeface="Arial MT"/>
              </a:rPr>
              <a:t>Tactical</a:t>
            </a:r>
            <a:endParaRPr sz="1600">
              <a:latin typeface="Arial MT"/>
              <a:cs typeface="Arial MT"/>
            </a:endParaRPr>
          </a:p>
          <a:p>
            <a:pPr marL="670560">
              <a:lnSpc>
                <a:spcPct val="100000"/>
              </a:lnSpc>
            </a:pPr>
            <a:r>
              <a:rPr sz="1600" dirty="0">
                <a:latin typeface="Arial MT"/>
                <a:cs typeface="Arial MT"/>
              </a:rPr>
              <a:t>Field</a:t>
            </a:r>
            <a:r>
              <a:rPr sz="1600" spc="-55" dirty="0">
                <a:latin typeface="Arial MT"/>
                <a:cs typeface="Arial MT"/>
              </a:rPr>
              <a:t> </a:t>
            </a:r>
            <a:r>
              <a:rPr sz="1600" spc="-5" dirty="0">
                <a:latin typeface="Arial MT"/>
                <a:cs typeface="Arial MT"/>
              </a:rPr>
              <a:t>Care.</a:t>
            </a:r>
            <a:endParaRPr sz="1600">
              <a:latin typeface="Arial MT"/>
              <a:cs typeface="Arial MT"/>
            </a:endParaRPr>
          </a:p>
          <a:p>
            <a:pPr marL="670560" marR="98425" lvl="1" indent="-615950">
              <a:lnSpc>
                <a:spcPct val="100000"/>
              </a:lnSpc>
              <a:spcBef>
                <a:spcPts val="1010"/>
              </a:spcBef>
              <a:buFont typeface="Arial"/>
              <a:buAutoNum type="arabicPeriod" startAt="16"/>
              <a:tabLst>
                <a:tab pos="671195" algn="l"/>
              </a:tabLst>
            </a:pPr>
            <a:r>
              <a:rPr sz="1600" dirty="0">
                <a:latin typeface="Arial MT"/>
                <a:cs typeface="Arial MT"/>
              </a:rPr>
              <a:t>Identify </a:t>
            </a:r>
            <a:r>
              <a:rPr sz="1600" spc="-5" dirty="0">
                <a:latin typeface="Arial MT"/>
                <a:cs typeface="Arial MT"/>
              </a:rPr>
              <a:t>any evidence-based </a:t>
            </a:r>
            <a:r>
              <a:rPr sz="1600" dirty="0">
                <a:latin typeface="Arial MT"/>
                <a:cs typeface="Arial MT"/>
              </a:rPr>
              <a:t>medicine, best practices, casualty </a:t>
            </a:r>
            <a:r>
              <a:rPr sz="1600" spc="-5" dirty="0">
                <a:latin typeface="Arial MT"/>
                <a:cs typeface="Arial MT"/>
              </a:rPr>
              <a:t>data, and </a:t>
            </a:r>
            <a:r>
              <a:rPr sz="1600" dirty="0">
                <a:latin typeface="Arial MT"/>
                <a:cs typeface="Arial MT"/>
              </a:rPr>
              <a:t>Subject </a:t>
            </a:r>
            <a:r>
              <a:rPr sz="1600" spc="-5" dirty="0">
                <a:latin typeface="Arial MT"/>
                <a:cs typeface="Arial MT"/>
              </a:rPr>
              <a:t>Matter </a:t>
            </a:r>
            <a:r>
              <a:rPr sz="1600" spc="-10" dirty="0">
                <a:latin typeface="Arial MT"/>
                <a:cs typeface="Arial MT"/>
              </a:rPr>
              <a:t>Expert </a:t>
            </a:r>
            <a:r>
              <a:rPr sz="1600" dirty="0">
                <a:latin typeface="Arial MT"/>
                <a:cs typeface="Arial MT"/>
              </a:rPr>
              <a:t>consensus </a:t>
            </a:r>
            <a:r>
              <a:rPr sz="1600" spc="-5" dirty="0">
                <a:latin typeface="Arial MT"/>
                <a:cs typeface="Arial MT"/>
              </a:rPr>
              <a:t>on </a:t>
            </a:r>
            <a:r>
              <a:rPr sz="1600" spc="-430" dirty="0">
                <a:latin typeface="Arial MT"/>
                <a:cs typeface="Arial MT"/>
              </a:rPr>
              <a:t> </a:t>
            </a:r>
            <a:r>
              <a:rPr sz="1600" dirty="0">
                <a:latin typeface="Arial MT"/>
                <a:cs typeface="Arial MT"/>
              </a:rPr>
              <a:t>the</a:t>
            </a:r>
            <a:r>
              <a:rPr sz="1600" spc="-20" dirty="0">
                <a:latin typeface="Arial MT"/>
                <a:cs typeface="Arial MT"/>
              </a:rPr>
              <a:t> </a:t>
            </a:r>
            <a:r>
              <a:rPr sz="1600" dirty="0">
                <a:latin typeface="Arial MT"/>
                <a:cs typeface="Arial MT"/>
              </a:rPr>
              <a:t>indications,</a:t>
            </a:r>
            <a:r>
              <a:rPr sz="1600" spc="-50" dirty="0">
                <a:latin typeface="Arial MT"/>
                <a:cs typeface="Arial MT"/>
              </a:rPr>
              <a:t> </a:t>
            </a:r>
            <a:r>
              <a:rPr sz="1600" dirty="0">
                <a:latin typeface="Arial MT"/>
                <a:cs typeface="Arial MT"/>
              </a:rPr>
              <a:t>contraindications,</a:t>
            </a:r>
            <a:r>
              <a:rPr sz="1600" spc="-75" dirty="0">
                <a:latin typeface="Arial MT"/>
                <a:cs typeface="Arial MT"/>
              </a:rPr>
              <a:t> </a:t>
            </a:r>
            <a:r>
              <a:rPr sz="1600" spc="-5" dirty="0">
                <a:latin typeface="Arial MT"/>
                <a:cs typeface="Arial MT"/>
              </a:rPr>
              <a:t>and</a:t>
            </a:r>
            <a:r>
              <a:rPr sz="1600" spc="5" dirty="0">
                <a:latin typeface="Arial MT"/>
                <a:cs typeface="Arial MT"/>
              </a:rPr>
              <a:t> </a:t>
            </a:r>
            <a:r>
              <a:rPr sz="1600" dirty="0">
                <a:latin typeface="Arial MT"/>
                <a:cs typeface="Arial MT"/>
              </a:rPr>
              <a:t>administration</a:t>
            </a:r>
            <a:r>
              <a:rPr sz="1600" spc="-70" dirty="0">
                <a:latin typeface="Arial MT"/>
                <a:cs typeface="Arial MT"/>
              </a:rPr>
              <a:t> </a:t>
            </a:r>
            <a:r>
              <a:rPr sz="1600" dirty="0">
                <a:latin typeface="Arial MT"/>
                <a:cs typeface="Arial MT"/>
              </a:rPr>
              <a:t>methods</a:t>
            </a:r>
            <a:r>
              <a:rPr sz="1600" spc="-25" dirty="0">
                <a:latin typeface="Arial MT"/>
                <a:cs typeface="Arial MT"/>
              </a:rPr>
              <a:t> </a:t>
            </a:r>
            <a:r>
              <a:rPr sz="1600" spc="-5" dirty="0">
                <a:latin typeface="Arial MT"/>
                <a:cs typeface="Arial MT"/>
              </a:rPr>
              <a:t>of analgesia</a:t>
            </a:r>
            <a:r>
              <a:rPr sz="1600" spc="-35" dirty="0">
                <a:latin typeface="Arial MT"/>
                <a:cs typeface="Arial MT"/>
              </a:rPr>
              <a:t> </a:t>
            </a:r>
            <a:r>
              <a:rPr sz="1600" dirty="0">
                <a:latin typeface="Arial MT"/>
                <a:cs typeface="Arial MT"/>
              </a:rPr>
              <a:t>in</a:t>
            </a:r>
            <a:r>
              <a:rPr sz="1600" spc="-40" dirty="0">
                <a:latin typeface="Arial MT"/>
                <a:cs typeface="Arial MT"/>
              </a:rPr>
              <a:t> </a:t>
            </a:r>
            <a:r>
              <a:rPr sz="1600" spc="-20" dirty="0">
                <a:latin typeface="Arial MT"/>
                <a:cs typeface="Arial MT"/>
              </a:rPr>
              <a:t>Tactical</a:t>
            </a:r>
            <a:r>
              <a:rPr sz="1600" spc="-55" dirty="0">
                <a:latin typeface="Arial MT"/>
                <a:cs typeface="Arial MT"/>
              </a:rPr>
              <a:t> </a:t>
            </a:r>
            <a:r>
              <a:rPr sz="1600" dirty="0">
                <a:latin typeface="Arial MT"/>
                <a:cs typeface="Arial MT"/>
              </a:rPr>
              <a:t>Field</a:t>
            </a:r>
            <a:r>
              <a:rPr sz="1600" spc="-45" dirty="0">
                <a:latin typeface="Arial MT"/>
                <a:cs typeface="Arial MT"/>
              </a:rPr>
              <a:t> </a:t>
            </a:r>
            <a:r>
              <a:rPr sz="1600" spc="-5" dirty="0">
                <a:latin typeface="Arial MT"/>
                <a:cs typeface="Arial MT"/>
              </a:rPr>
              <a:t>Care.</a:t>
            </a:r>
            <a:endParaRPr sz="1600">
              <a:latin typeface="Arial MT"/>
              <a:cs typeface="Arial MT"/>
            </a:endParaRPr>
          </a:p>
        </p:txBody>
      </p:sp>
      <p:pic>
        <p:nvPicPr>
          <p:cNvPr id="36" name="Picture 35">
            <a:extLst>
              <a:ext uri="{FF2B5EF4-FFF2-40B4-BE49-F238E27FC236}">
                <a16:creationId xmlns:a16="http://schemas.microsoft.com/office/drawing/2014/main" id="{A991883E-BDA5-025A-0455-5C5E3E8CD317}"/>
              </a:ext>
            </a:extLst>
          </p:cNvPr>
          <p:cNvPicPr>
            <a:picLocks noChangeAspect="1"/>
          </p:cNvPicPr>
          <p:nvPr/>
        </p:nvPicPr>
        <p:blipFill>
          <a:blip r:embed="rId15"/>
          <a:stretch>
            <a:fillRect/>
          </a:stretch>
        </p:blipFill>
        <p:spPr>
          <a:xfrm>
            <a:off x="373797" y="1048739"/>
            <a:ext cx="11520729" cy="511309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6"/>
                </a:lnTo>
                <a:lnTo>
                  <a:pt x="12191999" y="6857996"/>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5" name="object 5"/>
          <p:cNvSpPr txBox="1">
            <a:spLocks noGrp="1"/>
          </p:cNvSpPr>
          <p:nvPr>
            <p:ph type="title"/>
          </p:nvPr>
        </p:nvSpPr>
        <p:spPr>
          <a:xfrm>
            <a:off x="4557776" y="716407"/>
            <a:ext cx="3154045" cy="574040"/>
          </a:xfrm>
          <a:prstGeom prst="rect">
            <a:avLst/>
          </a:prstGeom>
        </p:spPr>
        <p:txBody>
          <a:bodyPr vert="horz" wrap="square" lIns="0" tIns="12700" rIns="0" bIns="0" rtlCol="0">
            <a:spAutoFit/>
          </a:bodyPr>
          <a:lstStyle/>
          <a:p>
            <a:pPr marL="12700">
              <a:lnSpc>
                <a:spcPct val="100000"/>
              </a:lnSpc>
              <a:spcBef>
                <a:spcPts val="100"/>
              </a:spcBef>
            </a:pPr>
            <a:r>
              <a:rPr sz="3600" spc="-25" dirty="0">
                <a:solidFill>
                  <a:srgbClr val="FFFFFF"/>
                </a:solidFill>
              </a:rPr>
              <a:t>MARCH</a:t>
            </a:r>
            <a:r>
              <a:rPr sz="3600" spc="35" dirty="0">
                <a:solidFill>
                  <a:srgbClr val="FFFFFF"/>
                </a:solidFill>
              </a:rPr>
              <a:t> </a:t>
            </a:r>
            <a:r>
              <a:rPr sz="3600" spc="-145" dirty="0">
                <a:solidFill>
                  <a:srgbClr val="FFFFFF"/>
                </a:solidFill>
              </a:rPr>
              <a:t>PAWS</a:t>
            </a:r>
            <a:endParaRPr sz="3600"/>
          </a:p>
        </p:txBody>
      </p:sp>
      <p:sp>
        <p:nvSpPr>
          <p:cNvPr id="6" name="object 6"/>
          <p:cNvSpPr/>
          <p:nvPr/>
        </p:nvSpPr>
        <p:spPr>
          <a:xfrm>
            <a:off x="6190488" y="2267711"/>
            <a:ext cx="390525" cy="451484"/>
          </a:xfrm>
          <a:custGeom>
            <a:avLst/>
            <a:gdLst/>
            <a:ahLst/>
            <a:cxnLst/>
            <a:rect l="l" t="t" r="r" b="b"/>
            <a:pathLst>
              <a:path w="390525" h="451485">
                <a:moveTo>
                  <a:pt x="0" y="0"/>
                </a:moveTo>
                <a:lnTo>
                  <a:pt x="0" y="451103"/>
                </a:lnTo>
                <a:lnTo>
                  <a:pt x="390143" y="225551"/>
                </a:lnTo>
                <a:lnTo>
                  <a:pt x="0" y="0"/>
                </a:lnTo>
                <a:close/>
              </a:path>
            </a:pathLst>
          </a:custGeom>
          <a:solidFill>
            <a:srgbClr val="FFFFFF"/>
          </a:solidFill>
        </p:spPr>
        <p:txBody>
          <a:bodyPr wrap="square" lIns="0" tIns="0" rIns="0" bIns="0" rtlCol="0"/>
          <a:lstStyle/>
          <a:p>
            <a:endParaRPr/>
          </a:p>
        </p:txBody>
      </p:sp>
      <p:sp>
        <p:nvSpPr>
          <p:cNvPr id="7" name="object 7"/>
          <p:cNvSpPr/>
          <p:nvPr/>
        </p:nvSpPr>
        <p:spPr>
          <a:xfrm>
            <a:off x="6714743" y="2977895"/>
            <a:ext cx="756285" cy="756285"/>
          </a:xfrm>
          <a:custGeom>
            <a:avLst/>
            <a:gdLst/>
            <a:ahLst/>
            <a:cxnLst/>
            <a:rect l="l" t="t" r="r" b="b"/>
            <a:pathLst>
              <a:path w="756284" h="756285">
                <a:moveTo>
                  <a:pt x="377951" y="0"/>
                </a:moveTo>
                <a:lnTo>
                  <a:pt x="330532" y="2943"/>
                </a:lnTo>
                <a:lnTo>
                  <a:pt x="284873" y="11539"/>
                </a:lnTo>
                <a:lnTo>
                  <a:pt x="241328" y="25434"/>
                </a:lnTo>
                <a:lnTo>
                  <a:pt x="200252" y="44272"/>
                </a:lnTo>
                <a:lnTo>
                  <a:pt x="161997" y="67702"/>
                </a:lnTo>
                <a:lnTo>
                  <a:pt x="126918" y="95368"/>
                </a:lnTo>
                <a:lnTo>
                  <a:pt x="95368" y="126918"/>
                </a:lnTo>
                <a:lnTo>
                  <a:pt x="67702" y="161997"/>
                </a:lnTo>
                <a:lnTo>
                  <a:pt x="44272" y="200252"/>
                </a:lnTo>
                <a:lnTo>
                  <a:pt x="25434" y="241328"/>
                </a:lnTo>
                <a:lnTo>
                  <a:pt x="11539" y="284873"/>
                </a:lnTo>
                <a:lnTo>
                  <a:pt x="2943" y="330532"/>
                </a:lnTo>
                <a:lnTo>
                  <a:pt x="0" y="377951"/>
                </a:lnTo>
                <a:lnTo>
                  <a:pt x="2943" y="425371"/>
                </a:lnTo>
                <a:lnTo>
                  <a:pt x="11539" y="471030"/>
                </a:lnTo>
                <a:lnTo>
                  <a:pt x="25434" y="514575"/>
                </a:lnTo>
                <a:lnTo>
                  <a:pt x="44272" y="555651"/>
                </a:lnTo>
                <a:lnTo>
                  <a:pt x="67702" y="593906"/>
                </a:lnTo>
                <a:lnTo>
                  <a:pt x="95368" y="628985"/>
                </a:lnTo>
                <a:lnTo>
                  <a:pt x="126918" y="660535"/>
                </a:lnTo>
                <a:lnTo>
                  <a:pt x="161997" y="688201"/>
                </a:lnTo>
                <a:lnTo>
                  <a:pt x="200252" y="711631"/>
                </a:lnTo>
                <a:lnTo>
                  <a:pt x="241328" y="730469"/>
                </a:lnTo>
                <a:lnTo>
                  <a:pt x="284873" y="744364"/>
                </a:lnTo>
                <a:lnTo>
                  <a:pt x="330532" y="752960"/>
                </a:lnTo>
                <a:lnTo>
                  <a:pt x="377951" y="755903"/>
                </a:lnTo>
                <a:lnTo>
                  <a:pt x="425371" y="752960"/>
                </a:lnTo>
                <a:lnTo>
                  <a:pt x="471030" y="744364"/>
                </a:lnTo>
                <a:lnTo>
                  <a:pt x="514575" y="730469"/>
                </a:lnTo>
                <a:lnTo>
                  <a:pt x="555651" y="711631"/>
                </a:lnTo>
                <a:lnTo>
                  <a:pt x="593906" y="688201"/>
                </a:lnTo>
                <a:lnTo>
                  <a:pt x="628985" y="660535"/>
                </a:lnTo>
                <a:lnTo>
                  <a:pt x="660535" y="628985"/>
                </a:lnTo>
                <a:lnTo>
                  <a:pt x="688201" y="593906"/>
                </a:lnTo>
                <a:lnTo>
                  <a:pt x="711631" y="555651"/>
                </a:lnTo>
                <a:lnTo>
                  <a:pt x="730469" y="514575"/>
                </a:lnTo>
                <a:lnTo>
                  <a:pt x="744364" y="471030"/>
                </a:lnTo>
                <a:lnTo>
                  <a:pt x="752960" y="425371"/>
                </a:lnTo>
                <a:lnTo>
                  <a:pt x="755903" y="377951"/>
                </a:lnTo>
                <a:lnTo>
                  <a:pt x="752960" y="330532"/>
                </a:lnTo>
                <a:lnTo>
                  <a:pt x="744364" y="284873"/>
                </a:lnTo>
                <a:lnTo>
                  <a:pt x="730469" y="241328"/>
                </a:lnTo>
                <a:lnTo>
                  <a:pt x="711631" y="200252"/>
                </a:lnTo>
                <a:lnTo>
                  <a:pt x="688201" y="161997"/>
                </a:lnTo>
                <a:lnTo>
                  <a:pt x="660535" y="126918"/>
                </a:lnTo>
                <a:lnTo>
                  <a:pt x="628985" y="95368"/>
                </a:lnTo>
                <a:lnTo>
                  <a:pt x="593906" y="67702"/>
                </a:lnTo>
                <a:lnTo>
                  <a:pt x="555651" y="44272"/>
                </a:lnTo>
                <a:lnTo>
                  <a:pt x="514575" y="25434"/>
                </a:lnTo>
                <a:lnTo>
                  <a:pt x="471030" y="11539"/>
                </a:lnTo>
                <a:lnTo>
                  <a:pt x="425371" y="2943"/>
                </a:lnTo>
                <a:lnTo>
                  <a:pt x="377951" y="0"/>
                </a:lnTo>
                <a:close/>
              </a:path>
            </a:pathLst>
          </a:custGeom>
          <a:solidFill>
            <a:srgbClr val="7E7E7E"/>
          </a:solidFill>
        </p:spPr>
        <p:txBody>
          <a:bodyPr wrap="square" lIns="0" tIns="0" rIns="0" bIns="0" rtlCol="0"/>
          <a:lstStyle/>
          <a:p>
            <a:endParaRPr/>
          </a:p>
        </p:txBody>
      </p:sp>
      <p:grpSp>
        <p:nvGrpSpPr>
          <p:cNvPr id="8" name="object 8"/>
          <p:cNvGrpSpPr/>
          <p:nvPr/>
        </p:nvGrpSpPr>
        <p:grpSpPr>
          <a:xfrm>
            <a:off x="795527" y="2075688"/>
            <a:ext cx="3931920" cy="4194175"/>
            <a:chOff x="795527" y="2075688"/>
            <a:chExt cx="3931920" cy="4194175"/>
          </a:xfrm>
        </p:grpSpPr>
        <p:sp>
          <p:nvSpPr>
            <p:cNvPr id="9" name="object 9"/>
            <p:cNvSpPr/>
            <p:nvPr/>
          </p:nvSpPr>
          <p:spPr>
            <a:xfrm>
              <a:off x="795527" y="2935224"/>
              <a:ext cx="756285" cy="756285"/>
            </a:xfrm>
            <a:custGeom>
              <a:avLst/>
              <a:gdLst/>
              <a:ahLst/>
              <a:cxnLst/>
              <a:rect l="l" t="t" r="r" b="b"/>
              <a:pathLst>
                <a:path w="756285" h="756285">
                  <a:moveTo>
                    <a:pt x="377952" y="0"/>
                  </a:moveTo>
                  <a:lnTo>
                    <a:pt x="330542" y="2943"/>
                  </a:lnTo>
                  <a:lnTo>
                    <a:pt x="284890" y="11539"/>
                  </a:lnTo>
                  <a:lnTo>
                    <a:pt x="241349" y="25434"/>
                  </a:lnTo>
                  <a:lnTo>
                    <a:pt x="200274" y="44272"/>
                  </a:lnTo>
                  <a:lnTo>
                    <a:pt x="162019" y="67702"/>
                  </a:lnTo>
                  <a:lnTo>
                    <a:pt x="126939" y="95368"/>
                  </a:lnTo>
                  <a:lnTo>
                    <a:pt x="95386" y="126918"/>
                  </a:lnTo>
                  <a:lnTo>
                    <a:pt x="67716" y="161997"/>
                  </a:lnTo>
                  <a:lnTo>
                    <a:pt x="44282" y="200252"/>
                  </a:lnTo>
                  <a:lnTo>
                    <a:pt x="25440" y="241328"/>
                  </a:lnTo>
                  <a:lnTo>
                    <a:pt x="11542" y="284873"/>
                  </a:lnTo>
                  <a:lnTo>
                    <a:pt x="2944" y="330532"/>
                  </a:lnTo>
                  <a:lnTo>
                    <a:pt x="0" y="377951"/>
                  </a:lnTo>
                  <a:lnTo>
                    <a:pt x="2944" y="425371"/>
                  </a:lnTo>
                  <a:lnTo>
                    <a:pt x="11542" y="471030"/>
                  </a:lnTo>
                  <a:lnTo>
                    <a:pt x="25440" y="514575"/>
                  </a:lnTo>
                  <a:lnTo>
                    <a:pt x="44282" y="555651"/>
                  </a:lnTo>
                  <a:lnTo>
                    <a:pt x="67716" y="593906"/>
                  </a:lnTo>
                  <a:lnTo>
                    <a:pt x="95386" y="628985"/>
                  </a:lnTo>
                  <a:lnTo>
                    <a:pt x="126939" y="660535"/>
                  </a:lnTo>
                  <a:lnTo>
                    <a:pt x="162019" y="688201"/>
                  </a:lnTo>
                  <a:lnTo>
                    <a:pt x="200274" y="711631"/>
                  </a:lnTo>
                  <a:lnTo>
                    <a:pt x="241349" y="730469"/>
                  </a:lnTo>
                  <a:lnTo>
                    <a:pt x="284890" y="744364"/>
                  </a:lnTo>
                  <a:lnTo>
                    <a:pt x="330542" y="752960"/>
                  </a:lnTo>
                  <a:lnTo>
                    <a:pt x="377952" y="755903"/>
                  </a:lnTo>
                  <a:lnTo>
                    <a:pt x="425371" y="752960"/>
                  </a:lnTo>
                  <a:lnTo>
                    <a:pt x="471030" y="744364"/>
                  </a:lnTo>
                  <a:lnTo>
                    <a:pt x="514575" y="730469"/>
                  </a:lnTo>
                  <a:lnTo>
                    <a:pt x="555651" y="711631"/>
                  </a:lnTo>
                  <a:lnTo>
                    <a:pt x="593906" y="688201"/>
                  </a:lnTo>
                  <a:lnTo>
                    <a:pt x="628985" y="660535"/>
                  </a:lnTo>
                  <a:lnTo>
                    <a:pt x="660535" y="628985"/>
                  </a:lnTo>
                  <a:lnTo>
                    <a:pt x="688201" y="593906"/>
                  </a:lnTo>
                  <a:lnTo>
                    <a:pt x="711631" y="555651"/>
                  </a:lnTo>
                  <a:lnTo>
                    <a:pt x="730469" y="514575"/>
                  </a:lnTo>
                  <a:lnTo>
                    <a:pt x="744364" y="471030"/>
                  </a:lnTo>
                  <a:lnTo>
                    <a:pt x="752960" y="425371"/>
                  </a:lnTo>
                  <a:lnTo>
                    <a:pt x="755904" y="377951"/>
                  </a:lnTo>
                  <a:lnTo>
                    <a:pt x="752960" y="330532"/>
                  </a:lnTo>
                  <a:lnTo>
                    <a:pt x="744364" y="284873"/>
                  </a:lnTo>
                  <a:lnTo>
                    <a:pt x="730469" y="241328"/>
                  </a:lnTo>
                  <a:lnTo>
                    <a:pt x="711631" y="200252"/>
                  </a:lnTo>
                  <a:lnTo>
                    <a:pt x="688201" y="161997"/>
                  </a:lnTo>
                  <a:lnTo>
                    <a:pt x="660535" y="126918"/>
                  </a:lnTo>
                  <a:lnTo>
                    <a:pt x="628985" y="95368"/>
                  </a:lnTo>
                  <a:lnTo>
                    <a:pt x="593906" y="67702"/>
                  </a:lnTo>
                  <a:lnTo>
                    <a:pt x="555651" y="44272"/>
                  </a:lnTo>
                  <a:lnTo>
                    <a:pt x="514575" y="25434"/>
                  </a:lnTo>
                  <a:lnTo>
                    <a:pt x="471030" y="11539"/>
                  </a:lnTo>
                  <a:lnTo>
                    <a:pt x="425371" y="2943"/>
                  </a:lnTo>
                  <a:lnTo>
                    <a:pt x="377952" y="0"/>
                  </a:lnTo>
                  <a:close/>
                </a:path>
              </a:pathLst>
            </a:custGeom>
            <a:solidFill>
              <a:srgbClr val="8AB7CD"/>
            </a:solidFill>
          </p:spPr>
          <p:txBody>
            <a:bodyPr wrap="square" lIns="0" tIns="0" rIns="0" bIns="0" rtlCol="0"/>
            <a:lstStyle/>
            <a:p>
              <a:endParaRPr/>
            </a:p>
          </p:txBody>
        </p:sp>
        <p:sp>
          <p:nvSpPr>
            <p:cNvPr id="10" name="object 10"/>
            <p:cNvSpPr/>
            <p:nvPr/>
          </p:nvSpPr>
          <p:spPr>
            <a:xfrm>
              <a:off x="795527" y="3794760"/>
              <a:ext cx="756285" cy="756285"/>
            </a:xfrm>
            <a:custGeom>
              <a:avLst/>
              <a:gdLst/>
              <a:ahLst/>
              <a:cxnLst/>
              <a:rect l="l" t="t" r="r" b="b"/>
              <a:pathLst>
                <a:path w="756285" h="756285">
                  <a:moveTo>
                    <a:pt x="377952" y="0"/>
                  </a:moveTo>
                  <a:lnTo>
                    <a:pt x="330542" y="2943"/>
                  </a:lnTo>
                  <a:lnTo>
                    <a:pt x="284890" y="11539"/>
                  </a:lnTo>
                  <a:lnTo>
                    <a:pt x="241349" y="25434"/>
                  </a:lnTo>
                  <a:lnTo>
                    <a:pt x="200274" y="44272"/>
                  </a:lnTo>
                  <a:lnTo>
                    <a:pt x="162019" y="67702"/>
                  </a:lnTo>
                  <a:lnTo>
                    <a:pt x="126939" y="95368"/>
                  </a:lnTo>
                  <a:lnTo>
                    <a:pt x="95386" y="126918"/>
                  </a:lnTo>
                  <a:lnTo>
                    <a:pt x="67716" y="161997"/>
                  </a:lnTo>
                  <a:lnTo>
                    <a:pt x="44282" y="200252"/>
                  </a:lnTo>
                  <a:lnTo>
                    <a:pt x="25440" y="241328"/>
                  </a:lnTo>
                  <a:lnTo>
                    <a:pt x="11542" y="284873"/>
                  </a:lnTo>
                  <a:lnTo>
                    <a:pt x="2944" y="330532"/>
                  </a:lnTo>
                  <a:lnTo>
                    <a:pt x="0" y="377951"/>
                  </a:lnTo>
                  <a:lnTo>
                    <a:pt x="2944" y="425371"/>
                  </a:lnTo>
                  <a:lnTo>
                    <a:pt x="11542" y="471030"/>
                  </a:lnTo>
                  <a:lnTo>
                    <a:pt x="25440" y="514575"/>
                  </a:lnTo>
                  <a:lnTo>
                    <a:pt x="44282" y="555651"/>
                  </a:lnTo>
                  <a:lnTo>
                    <a:pt x="67716" y="593906"/>
                  </a:lnTo>
                  <a:lnTo>
                    <a:pt x="95386" y="628985"/>
                  </a:lnTo>
                  <a:lnTo>
                    <a:pt x="126939" y="660535"/>
                  </a:lnTo>
                  <a:lnTo>
                    <a:pt x="162019" y="688201"/>
                  </a:lnTo>
                  <a:lnTo>
                    <a:pt x="200274" y="711631"/>
                  </a:lnTo>
                  <a:lnTo>
                    <a:pt x="241349" y="730469"/>
                  </a:lnTo>
                  <a:lnTo>
                    <a:pt x="284890" y="744364"/>
                  </a:lnTo>
                  <a:lnTo>
                    <a:pt x="330542" y="752960"/>
                  </a:lnTo>
                  <a:lnTo>
                    <a:pt x="377952" y="755903"/>
                  </a:lnTo>
                  <a:lnTo>
                    <a:pt x="425371" y="752960"/>
                  </a:lnTo>
                  <a:lnTo>
                    <a:pt x="471030" y="744364"/>
                  </a:lnTo>
                  <a:lnTo>
                    <a:pt x="514575" y="730469"/>
                  </a:lnTo>
                  <a:lnTo>
                    <a:pt x="555651" y="711631"/>
                  </a:lnTo>
                  <a:lnTo>
                    <a:pt x="593906" y="688201"/>
                  </a:lnTo>
                  <a:lnTo>
                    <a:pt x="628985" y="660535"/>
                  </a:lnTo>
                  <a:lnTo>
                    <a:pt x="660535" y="628985"/>
                  </a:lnTo>
                  <a:lnTo>
                    <a:pt x="688201" y="593906"/>
                  </a:lnTo>
                  <a:lnTo>
                    <a:pt x="711631" y="555651"/>
                  </a:lnTo>
                  <a:lnTo>
                    <a:pt x="730469" y="514575"/>
                  </a:lnTo>
                  <a:lnTo>
                    <a:pt x="744364" y="471030"/>
                  </a:lnTo>
                  <a:lnTo>
                    <a:pt x="752960" y="425371"/>
                  </a:lnTo>
                  <a:lnTo>
                    <a:pt x="755904" y="377951"/>
                  </a:lnTo>
                  <a:lnTo>
                    <a:pt x="752960" y="330532"/>
                  </a:lnTo>
                  <a:lnTo>
                    <a:pt x="744364" y="284873"/>
                  </a:lnTo>
                  <a:lnTo>
                    <a:pt x="730469" y="241328"/>
                  </a:lnTo>
                  <a:lnTo>
                    <a:pt x="711631" y="200252"/>
                  </a:lnTo>
                  <a:lnTo>
                    <a:pt x="688201" y="161997"/>
                  </a:lnTo>
                  <a:lnTo>
                    <a:pt x="660535" y="126918"/>
                  </a:lnTo>
                  <a:lnTo>
                    <a:pt x="628985" y="95368"/>
                  </a:lnTo>
                  <a:lnTo>
                    <a:pt x="593906" y="67702"/>
                  </a:lnTo>
                  <a:lnTo>
                    <a:pt x="555651" y="44272"/>
                  </a:lnTo>
                  <a:lnTo>
                    <a:pt x="514575" y="25434"/>
                  </a:lnTo>
                  <a:lnTo>
                    <a:pt x="471030" y="11539"/>
                  </a:lnTo>
                  <a:lnTo>
                    <a:pt x="425371" y="2943"/>
                  </a:lnTo>
                  <a:lnTo>
                    <a:pt x="377952" y="0"/>
                  </a:lnTo>
                  <a:close/>
                </a:path>
              </a:pathLst>
            </a:custGeom>
            <a:solidFill>
              <a:srgbClr val="798667"/>
            </a:solidFill>
          </p:spPr>
          <p:txBody>
            <a:bodyPr wrap="square" lIns="0" tIns="0" rIns="0" bIns="0" rtlCol="0"/>
            <a:lstStyle/>
            <a:p>
              <a:endParaRPr/>
            </a:p>
          </p:txBody>
        </p:sp>
        <p:sp>
          <p:nvSpPr>
            <p:cNvPr id="11" name="object 11"/>
            <p:cNvSpPr/>
            <p:nvPr/>
          </p:nvSpPr>
          <p:spPr>
            <a:xfrm>
              <a:off x="795527" y="4654295"/>
              <a:ext cx="756285" cy="756285"/>
            </a:xfrm>
            <a:custGeom>
              <a:avLst/>
              <a:gdLst/>
              <a:ahLst/>
              <a:cxnLst/>
              <a:rect l="l" t="t" r="r" b="b"/>
              <a:pathLst>
                <a:path w="756285" h="756285">
                  <a:moveTo>
                    <a:pt x="377952" y="0"/>
                  </a:moveTo>
                  <a:lnTo>
                    <a:pt x="330542" y="2943"/>
                  </a:lnTo>
                  <a:lnTo>
                    <a:pt x="284890" y="11539"/>
                  </a:lnTo>
                  <a:lnTo>
                    <a:pt x="241349" y="25434"/>
                  </a:lnTo>
                  <a:lnTo>
                    <a:pt x="200274" y="44272"/>
                  </a:lnTo>
                  <a:lnTo>
                    <a:pt x="162019" y="67702"/>
                  </a:lnTo>
                  <a:lnTo>
                    <a:pt x="126939" y="95368"/>
                  </a:lnTo>
                  <a:lnTo>
                    <a:pt x="95386" y="126918"/>
                  </a:lnTo>
                  <a:lnTo>
                    <a:pt x="67716" y="161997"/>
                  </a:lnTo>
                  <a:lnTo>
                    <a:pt x="44282" y="200252"/>
                  </a:lnTo>
                  <a:lnTo>
                    <a:pt x="25440" y="241328"/>
                  </a:lnTo>
                  <a:lnTo>
                    <a:pt x="11542" y="284873"/>
                  </a:lnTo>
                  <a:lnTo>
                    <a:pt x="2944" y="330532"/>
                  </a:lnTo>
                  <a:lnTo>
                    <a:pt x="0" y="377951"/>
                  </a:lnTo>
                  <a:lnTo>
                    <a:pt x="2944" y="425371"/>
                  </a:lnTo>
                  <a:lnTo>
                    <a:pt x="11542" y="471030"/>
                  </a:lnTo>
                  <a:lnTo>
                    <a:pt x="25440" y="514575"/>
                  </a:lnTo>
                  <a:lnTo>
                    <a:pt x="44282" y="555651"/>
                  </a:lnTo>
                  <a:lnTo>
                    <a:pt x="67716" y="593906"/>
                  </a:lnTo>
                  <a:lnTo>
                    <a:pt x="95386" y="628985"/>
                  </a:lnTo>
                  <a:lnTo>
                    <a:pt x="126939" y="660535"/>
                  </a:lnTo>
                  <a:lnTo>
                    <a:pt x="162019" y="688201"/>
                  </a:lnTo>
                  <a:lnTo>
                    <a:pt x="200274" y="711631"/>
                  </a:lnTo>
                  <a:lnTo>
                    <a:pt x="241349" y="730469"/>
                  </a:lnTo>
                  <a:lnTo>
                    <a:pt x="284890" y="744364"/>
                  </a:lnTo>
                  <a:lnTo>
                    <a:pt x="330542" y="752960"/>
                  </a:lnTo>
                  <a:lnTo>
                    <a:pt x="377952" y="755903"/>
                  </a:lnTo>
                  <a:lnTo>
                    <a:pt x="425371" y="752960"/>
                  </a:lnTo>
                  <a:lnTo>
                    <a:pt x="471030" y="744364"/>
                  </a:lnTo>
                  <a:lnTo>
                    <a:pt x="514575" y="730469"/>
                  </a:lnTo>
                  <a:lnTo>
                    <a:pt x="555651" y="711631"/>
                  </a:lnTo>
                  <a:lnTo>
                    <a:pt x="593906" y="688201"/>
                  </a:lnTo>
                  <a:lnTo>
                    <a:pt x="628985" y="660535"/>
                  </a:lnTo>
                  <a:lnTo>
                    <a:pt x="660535" y="628985"/>
                  </a:lnTo>
                  <a:lnTo>
                    <a:pt x="688201" y="593906"/>
                  </a:lnTo>
                  <a:lnTo>
                    <a:pt x="711631" y="555651"/>
                  </a:lnTo>
                  <a:lnTo>
                    <a:pt x="730469" y="514575"/>
                  </a:lnTo>
                  <a:lnTo>
                    <a:pt x="744364" y="471030"/>
                  </a:lnTo>
                  <a:lnTo>
                    <a:pt x="752960" y="425371"/>
                  </a:lnTo>
                  <a:lnTo>
                    <a:pt x="755904" y="377951"/>
                  </a:lnTo>
                  <a:lnTo>
                    <a:pt x="752960" y="330532"/>
                  </a:lnTo>
                  <a:lnTo>
                    <a:pt x="744364" y="284873"/>
                  </a:lnTo>
                  <a:lnTo>
                    <a:pt x="730469" y="241328"/>
                  </a:lnTo>
                  <a:lnTo>
                    <a:pt x="711631" y="200252"/>
                  </a:lnTo>
                  <a:lnTo>
                    <a:pt x="688201" y="161997"/>
                  </a:lnTo>
                  <a:lnTo>
                    <a:pt x="660535" y="126918"/>
                  </a:lnTo>
                  <a:lnTo>
                    <a:pt x="628985" y="95368"/>
                  </a:lnTo>
                  <a:lnTo>
                    <a:pt x="593906" y="67702"/>
                  </a:lnTo>
                  <a:lnTo>
                    <a:pt x="555651" y="44272"/>
                  </a:lnTo>
                  <a:lnTo>
                    <a:pt x="514575" y="25434"/>
                  </a:lnTo>
                  <a:lnTo>
                    <a:pt x="471030" y="11539"/>
                  </a:lnTo>
                  <a:lnTo>
                    <a:pt x="425371" y="2943"/>
                  </a:lnTo>
                  <a:lnTo>
                    <a:pt x="377952" y="0"/>
                  </a:lnTo>
                  <a:close/>
                </a:path>
              </a:pathLst>
            </a:custGeom>
            <a:solidFill>
              <a:srgbClr val="F16438"/>
            </a:solidFill>
          </p:spPr>
          <p:txBody>
            <a:bodyPr wrap="square" lIns="0" tIns="0" rIns="0" bIns="0" rtlCol="0"/>
            <a:lstStyle/>
            <a:p>
              <a:endParaRPr/>
            </a:p>
          </p:txBody>
        </p:sp>
        <p:sp>
          <p:nvSpPr>
            <p:cNvPr id="12" name="object 12"/>
            <p:cNvSpPr/>
            <p:nvPr/>
          </p:nvSpPr>
          <p:spPr>
            <a:xfrm>
              <a:off x="810767" y="5513832"/>
              <a:ext cx="756285" cy="756285"/>
            </a:xfrm>
            <a:custGeom>
              <a:avLst/>
              <a:gdLst/>
              <a:ahLst/>
              <a:cxnLst/>
              <a:rect l="l" t="t" r="r" b="b"/>
              <a:pathLst>
                <a:path w="756285" h="756285">
                  <a:moveTo>
                    <a:pt x="377951" y="0"/>
                  </a:moveTo>
                  <a:lnTo>
                    <a:pt x="330542" y="2944"/>
                  </a:lnTo>
                  <a:lnTo>
                    <a:pt x="284890" y="11542"/>
                  </a:lnTo>
                  <a:lnTo>
                    <a:pt x="241349" y="25440"/>
                  </a:lnTo>
                  <a:lnTo>
                    <a:pt x="200274" y="44282"/>
                  </a:lnTo>
                  <a:lnTo>
                    <a:pt x="162019" y="67716"/>
                  </a:lnTo>
                  <a:lnTo>
                    <a:pt x="126939" y="95386"/>
                  </a:lnTo>
                  <a:lnTo>
                    <a:pt x="95386" y="126939"/>
                  </a:lnTo>
                  <a:lnTo>
                    <a:pt x="67716" y="162019"/>
                  </a:lnTo>
                  <a:lnTo>
                    <a:pt x="44282" y="200274"/>
                  </a:lnTo>
                  <a:lnTo>
                    <a:pt x="25440" y="241349"/>
                  </a:lnTo>
                  <a:lnTo>
                    <a:pt x="11542" y="284890"/>
                  </a:lnTo>
                  <a:lnTo>
                    <a:pt x="2944" y="330542"/>
                  </a:lnTo>
                  <a:lnTo>
                    <a:pt x="0" y="377952"/>
                  </a:lnTo>
                  <a:lnTo>
                    <a:pt x="2944" y="425361"/>
                  </a:lnTo>
                  <a:lnTo>
                    <a:pt x="11542" y="471013"/>
                  </a:lnTo>
                  <a:lnTo>
                    <a:pt x="25440" y="514554"/>
                  </a:lnTo>
                  <a:lnTo>
                    <a:pt x="44282" y="555629"/>
                  </a:lnTo>
                  <a:lnTo>
                    <a:pt x="67716" y="593884"/>
                  </a:lnTo>
                  <a:lnTo>
                    <a:pt x="95386" y="628964"/>
                  </a:lnTo>
                  <a:lnTo>
                    <a:pt x="126939" y="660517"/>
                  </a:lnTo>
                  <a:lnTo>
                    <a:pt x="162019" y="688187"/>
                  </a:lnTo>
                  <a:lnTo>
                    <a:pt x="200274" y="711621"/>
                  </a:lnTo>
                  <a:lnTo>
                    <a:pt x="241349" y="730463"/>
                  </a:lnTo>
                  <a:lnTo>
                    <a:pt x="284890" y="744361"/>
                  </a:lnTo>
                  <a:lnTo>
                    <a:pt x="330542" y="752959"/>
                  </a:lnTo>
                  <a:lnTo>
                    <a:pt x="377951" y="755904"/>
                  </a:lnTo>
                  <a:lnTo>
                    <a:pt x="425371" y="752959"/>
                  </a:lnTo>
                  <a:lnTo>
                    <a:pt x="471030" y="744361"/>
                  </a:lnTo>
                  <a:lnTo>
                    <a:pt x="514575" y="730463"/>
                  </a:lnTo>
                  <a:lnTo>
                    <a:pt x="555651" y="711621"/>
                  </a:lnTo>
                  <a:lnTo>
                    <a:pt x="593906" y="688187"/>
                  </a:lnTo>
                  <a:lnTo>
                    <a:pt x="628985" y="660517"/>
                  </a:lnTo>
                  <a:lnTo>
                    <a:pt x="660535" y="628964"/>
                  </a:lnTo>
                  <a:lnTo>
                    <a:pt x="688201" y="593884"/>
                  </a:lnTo>
                  <a:lnTo>
                    <a:pt x="711631" y="555629"/>
                  </a:lnTo>
                  <a:lnTo>
                    <a:pt x="730469" y="514554"/>
                  </a:lnTo>
                  <a:lnTo>
                    <a:pt x="744364" y="471013"/>
                  </a:lnTo>
                  <a:lnTo>
                    <a:pt x="752960" y="425361"/>
                  </a:lnTo>
                  <a:lnTo>
                    <a:pt x="755904" y="377952"/>
                  </a:lnTo>
                  <a:lnTo>
                    <a:pt x="752960" y="330542"/>
                  </a:lnTo>
                  <a:lnTo>
                    <a:pt x="744364" y="284890"/>
                  </a:lnTo>
                  <a:lnTo>
                    <a:pt x="730469" y="241349"/>
                  </a:lnTo>
                  <a:lnTo>
                    <a:pt x="711631" y="200274"/>
                  </a:lnTo>
                  <a:lnTo>
                    <a:pt x="688201" y="162019"/>
                  </a:lnTo>
                  <a:lnTo>
                    <a:pt x="660535" y="126939"/>
                  </a:lnTo>
                  <a:lnTo>
                    <a:pt x="628985" y="95386"/>
                  </a:lnTo>
                  <a:lnTo>
                    <a:pt x="593906" y="67716"/>
                  </a:lnTo>
                  <a:lnTo>
                    <a:pt x="555651" y="44282"/>
                  </a:lnTo>
                  <a:lnTo>
                    <a:pt x="514575" y="25440"/>
                  </a:lnTo>
                  <a:lnTo>
                    <a:pt x="471030" y="11542"/>
                  </a:lnTo>
                  <a:lnTo>
                    <a:pt x="425371" y="2944"/>
                  </a:lnTo>
                  <a:lnTo>
                    <a:pt x="377951" y="0"/>
                  </a:lnTo>
                  <a:close/>
                </a:path>
              </a:pathLst>
            </a:custGeom>
            <a:solidFill>
              <a:srgbClr val="764666"/>
            </a:solidFill>
          </p:spPr>
          <p:txBody>
            <a:bodyPr wrap="square" lIns="0" tIns="0" rIns="0" bIns="0" rtlCol="0"/>
            <a:lstStyle/>
            <a:p>
              <a:endParaRPr/>
            </a:p>
          </p:txBody>
        </p:sp>
        <p:sp>
          <p:nvSpPr>
            <p:cNvPr id="13" name="object 13"/>
            <p:cNvSpPr/>
            <p:nvPr/>
          </p:nvSpPr>
          <p:spPr>
            <a:xfrm>
              <a:off x="795528" y="2075687"/>
              <a:ext cx="3931920" cy="939165"/>
            </a:xfrm>
            <a:custGeom>
              <a:avLst/>
              <a:gdLst/>
              <a:ahLst/>
              <a:cxnLst/>
              <a:rect l="l" t="t" r="r" b="b"/>
              <a:pathLst>
                <a:path w="3931920" h="939164">
                  <a:moveTo>
                    <a:pt x="755904" y="377952"/>
                  </a:moveTo>
                  <a:lnTo>
                    <a:pt x="752957" y="330542"/>
                  </a:lnTo>
                  <a:lnTo>
                    <a:pt x="744359" y="284873"/>
                  </a:lnTo>
                  <a:lnTo>
                    <a:pt x="730465" y="241338"/>
                  </a:lnTo>
                  <a:lnTo>
                    <a:pt x="711619" y="200253"/>
                  </a:lnTo>
                  <a:lnTo>
                    <a:pt x="688200" y="162001"/>
                  </a:lnTo>
                  <a:lnTo>
                    <a:pt x="660527" y="126923"/>
                  </a:lnTo>
                  <a:lnTo>
                    <a:pt x="628980" y="95377"/>
                  </a:lnTo>
                  <a:lnTo>
                    <a:pt x="593902" y="67703"/>
                  </a:lnTo>
                  <a:lnTo>
                    <a:pt x="555650" y="44284"/>
                  </a:lnTo>
                  <a:lnTo>
                    <a:pt x="514565" y="25438"/>
                  </a:lnTo>
                  <a:lnTo>
                    <a:pt x="471030" y="11544"/>
                  </a:lnTo>
                  <a:lnTo>
                    <a:pt x="425361" y="2946"/>
                  </a:lnTo>
                  <a:lnTo>
                    <a:pt x="377952" y="0"/>
                  </a:lnTo>
                  <a:lnTo>
                    <a:pt x="330530" y="2946"/>
                  </a:lnTo>
                  <a:lnTo>
                    <a:pt x="284886" y="11544"/>
                  </a:lnTo>
                  <a:lnTo>
                    <a:pt x="241338" y="25438"/>
                  </a:lnTo>
                  <a:lnTo>
                    <a:pt x="200266" y="44284"/>
                  </a:lnTo>
                  <a:lnTo>
                    <a:pt x="162013" y="67703"/>
                  </a:lnTo>
                  <a:lnTo>
                    <a:pt x="126936" y="95377"/>
                  </a:lnTo>
                  <a:lnTo>
                    <a:pt x="95377" y="126923"/>
                  </a:lnTo>
                  <a:lnTo>
                    <a:pt x="67703" y="162001"/>
                  </a:lnTo>
                  <a:lnTo>
                    <a:pt x="44272" y="200253"/>
                  </a:lnTo>
                  <a:lnTo>
                    <a:pt x="25438" y="241338"/>
                  </a:lnTo>
                  <a:lnTo>
                    <a:pt x="11531" y="284873"/>
                  </a:lnTo>
                  <a:lnTo>
                    <a:pt x="2933" y="330542"/>
                  </a:lnTo>
                  <a:lnTo>
                    <a:pt x="0" y="377952"/>
                  </a:lnTo>
                  <a:lnTo>
                    <a:pt x="2933" y="425373"/>
                  </a:lnTo>
                  <a:lnTo>
                    <a:pt x="11531" y="471043"/>
                  </a:lnTo>
                  <a:lnTo>
                    <a:pt x="25438" y="514578"/>
                  </a:lnTo>
                  <a:lnTo>
                    <a:pt x="44272" y="555663"/>
                  </a:lnTo>
                  <a:lnTo>
                    <a:pt x="67703" y="593915"/>
                  </a:lnTo>
                  <a:lnTo>
                    <a:pt x="95377" y="628992"/>
                  </a:lnTo>
                  <a:lnTo>
                    <a:pt x="126936" y="660539"/>
                  </a:lnTo>
                  <a:lnTo>
                    <a:pt x="162013" y="688213"/>
                  </a:lnTo>
                  <a:lnTo>
                    <a:pt x="200266" y="711631"/>
                  </a:lnTo>
                  <a:lnTo>
                    <a:pt x="241338" y="730478"/>
                  </a:lnTo>
                  <a:lnTo>
                    <a:pt x="284886" y="744372"/>
                  </a:lnTo>
                  <a:lnTo>
                    <a:pt x="330530" y="752970"/>
                  </a:lnTo>
                  <a:lnTo>
                    <a:pt x="377952" y="755904"/>
                  </a:lnTo>
                  <a:lnTo>
                    <a:pt x="425361" y="752970"/>
                  </a:lnTo>
                  <a:lnTo>
                    <a:pt x="471030" y="744372"/>
                  </a:lnTo>
                  <a:lnTo>
                    <a:pt x="514565" y="730478"/>
                  </a:lnTo>
                  <a:lnTo>
                    <a:pt x="555650" y="711631"/>
                  </a:lnTo>
                  <a:lnTo>
                    <a:pt x="593902" y="688213"/>
                  </a:lnTo>
                  <a:lnTo>
                    <a:pt x="628980" y="660539"/>
                  </a:lnTo>
                  <a:lnTo>
                    <a:pt x="660527" y="628992"/>
                  </a:lnTo>
                  <a:lnTo>
                    <a:pt x="688200" y="593915"/>
                  </a:lnTo>
                  <a:lnTo>
                    <a:pt x="711619" y="555663"/>
                  </a:lnTo>
                  <a:lnTo>
                    <a:pt x="730465" y="514578"/>
                  </a:lnTo>
                  <a:lnTo>
                    <a:pt x="744359" y="471043"/>
                  </a:lnTo>
                  <a:lnTo>
                    <a:pt x="752957" y="425373"/>
                  </a:lnTo>
                  <a:lnTo>
                    <a:pt x="755904" y="377952"/>
                  </a:lnTo>
                  <a:close/>
                </a:path>
                <a:path w="3931920" h="939164">
                  <a:moveTo>
                    <a:pt x="3931920" y="765048"/>
                  </a:moveTo>
                  <a:lnTo>
                    <a:pt x="3925709" y="718845"/>
                  </a:lnTo>
                  <a:lnTo>
                    <a:pt x="3908209" y="677341"/>
                  </a:lnTo>
                  <a:lnTo>
                    <a:pt x="3881056" y="642188"/>
                  </a:lnTo>
                  <a:lnTo>
                    <a:pt x="3845890" y="615022"/>
                  </a:lnTo>
                  <a:lnTo>
                    <a:pt x="3804386" y="597522"/>
                  </a:lnTo>
                  <a:lnTo>
                    <a:pt x="3758184" y="591312"/>
                  </a:lnTo>
                  <a:lnTo>
                    <a:pt x="2834640" y="591312"/>
                  </a:lnTo>
                  <a:lnTo>
                    <a:pt x="2788424" y="597522"/>
                  </a:lnTo>
                  <a:lnTo>
                    <a:pt x="2746921" y="615022"/>
                  </a:lnTo>
                  <a:lnTo>
                    <a:pt x="2711767" y="642188"/>
                  </a:lnTo>
                  <a:lnTo>
                    <a:pt x="2684602" y="677341"/>
                  </a:lnTo>
                  <a:lnTo>
                    <a:pt x="2667101" y="718845"/>
                  </a:lnTo>
                  <a:lnTo>
                    <a:pt x="2660904" y="765048"/>
                  </a:lnTo>
                  <a:lnTo>
                    <a:pt x="2667101" y="811263"/>
                  </a:lnTo>
                  <a:lnTo>
                    <a:pt x="2684602" y="852766"/>
                  </a:lnTo>
                  <a:lnTo>
                    <a:pt x="2711767" y="887920"/>
                  </a:lnTo>
                  <a:lnTo>
                    <a:pt x="2746921" y="915085"/>
                  </a:lnTo>
                  <a:lnTo>
                    <a:pt x="2788424" y="932586"/>
                  </a:lnTo>
                  <a:lnTo>
                    <a:pt x="2834640" y="938784"/>
                  </a:lnTo>
                  <a:lnTo>
                    <a:pt x="3758184" y="938784"/>
                  </a:lnTo>
                  <a:lnTo>
                    <a:pt x="3804386" y="932586"/>
                  </a:lnTo>
                  <a:lnTo>
                    <a:pt x="3845890" y="915085"/>
                  </a:lnTo>
                  <a:lnTo>
                    <a:pt x="3881043" y="887920"/>
                  </a:lnTo>
                  <a:lnTo>
                    <a:pt x="3908209" y="852766"/>
                  </a:lnTo>
                  <a:lnTo>
                    <a:pt x="3925709" y="811263"/>
                  </a:lnTo>
                  <a:lnTo>
                    <a:pt x="3931920" y="765048"/>
                  </a:lnTo>
                  <a:close/>
                </a:path>
              </a:pathLst>
            </a:custGeom>
            <a:solidFill>
              <a:srgbClr val="D53439"/>
            </a:solidFill>
          </p:spPr>
          <p:txBody>
            <a:bodyPr wrap="square" lIns="0" tIns="0" rIns="0" bIns="0" rtlCol="0"/>
            <a:lstStyle/>
            <a:p>
              <a:endParaRPr/>
            </a:p>
          </p:txBody>
        </p:sp>
      </p:grpSp>
      <p:sp>
        <p:nvSpPr>
          <p:cNvPr id="14" name="object 14"/>
          <p:cNvSpPr txBox="1"/>
          <p:nvPr/>
        </p:nvSpPr>
        <p:spPr>
          <a:xfrm>
            <a:off x="7709154" y="3122752"/>
            <a:ext cx="1963420" cy="391795"/>
          </a:xfrm>
          <a:prstGeom prst="rect">
            <a:avLst/>
          </a:prstGeom>
        </p:spPr>
        <p:txBody>
          <a:bodyPr vert="horz" wrap="square" lIns="0" tIns="12700" rIns="0" bIns="0" rtlCol="0">
            <a:spAutoFit/>
          </a:bodyPr>
          <a:lstStyle/>
          <a:p>
            <a:pPr marL="12700">
              <a:lnSpc>
                <a:spcPct val="100000"/>
              </a:lnSpc>
              <a:spcBef>
                <a:spcPts val="100"/>
              </a:spcBef>
            </a:pPr>
            <a:r>
              <a:rPr sz="2400" b="1" spc="-10" dirty="0">
                <a:solidFill>
                  <a:srgbClr val="FFFFFF"/>
                </a:solidFill>
                <a:latin typeface="Arial"/>
                <a:cs typeface="Arial"/>
              </a:rPr>
              <a:t>ANTIBIOTICS</a:t>
            </a:r>
            <a:endParaRPr sz="2400">
              <a:latin typeface="Arial"/>
              <a:cs typeface="Arial"/>
            </a:endParaRPr>
          </a:p>
        </p:txBody>
      </p:sp>
      <p:sp>
        <p:nvSpPr>
          <p:cNvPr id="15" name="object 15"/>
          <p:cNvSpPr/>
          <p:nvPr/>
        </p:nvSpPr>
        <p:spPr>
          <a:xfrm>
            <a:off x="6714743" y="3861815"/>
            <a:ext cx="756285" cy="756285"/>
          </a:xfrm>
          <a:custGeom>
            <a:avLst/>
            <a:gdLst/>
            <a:ahLst/>
            <a:cxnLst/>
            <a:rect l="l" t="t" r="r" b="b"/>
            <a:pathLst>
              <a:path w="756284" h="756285">
                <a:moveTo>
                  <a:pt x="377951" y="0"/>
                </a:moveTo>
                <a:lnTo>
                  <a:pt x="330532" y="2943"/>
                </a:lnTo>
                <a:lnTo>
                  <a:pt x="284873" y="11539"/>
                </a:lnTo>
                <a:lnTo>
                  <a:pt x="241328" y="25434"/>
                </a:lnTo>
                <a:lnTo>
                  <a:pt x="200252" y="44272"/>
                </a:lnTo>
                <a:lnTo>
                  <a:pt x="161997" y="67702"/>
                </a:lnTo>
                <a:lnTo>
                  <a:pt x="126918" y="95368"/>
                </a:lnTo>
                <a:lnTo>
                  <a:pt x="95368" y="126918"/>
                </a:lnTo>
                <a:lnTo>
                  <a:pt x="67702" y="161997"/>
                </a:lnTo>
                <a:lnTo>
                  <a:pt x="44272" y="200252"/>
                </a:lnTo>
                <a:lnTo>
                  <a:pt x="25434" y="241328"/>
                </a:lnTo>
                <a:lnTo>
                  <a:pt x="11539" y="284873"/>
                </a:lnTo>
                <a:lnTo>
                  <a:pt x="2943" y="330532"/>
                </a:lnTo>
                <a:lnTo>
                  <a:pt x="0" y="377951"/>
                </a:lnTo>
                <a:lnTo>
                  <a:pt x="2943" y="425371"/>
                </a:lnTo>
                <a:lnTo>
                  <a:pt x="11539" y="471030"/>
                </a:lnTo>
                <a:lnTo>
                  <a:pt x="25434" y="514575"/>
                </a:lnTo>
                <a:lnTo>
                  <a:pt x="44272" y="555651"/>
                </a:lnTo>
                <a:lnTo>
                  <a:pt x="67702" y="593906"/>
                </a:lnTo>
                <a:lnTo>
                  <a:pt x="95368" y="628985"/>
                </a:lnTo>
                <a:lnTo>
                  <a:pt x="126918" y="660535"/>
                </a:lnTo>
                <a:lnTo>
                  <a:pt x="161997" y="688201"/>
                </a:lnTo>
                <a:lnTo>
                  <a:pt x="200252" y="711631"/>
                </a:lnTo>
                <a:lnTo>
                  <a:pt x="241328" y="730469"/>
                </a:lnTo>
                <a:lnTo>
                  <a:pt x="284873" y="744364"/>
                </a:lnTo>
                <a:lnTo>
                  <a:pt x="330532" y="752960"/>
                </a:lnTo>
                <a:lnTo>
                  <a:pt x="377951" y="755903"/>
                </a:lnTo>
                <a:lnTo>
                  <a:pt x="425371" y="752960"/>
                </a:lnTo>
                <a:lnTo>
                  <a:pt x="471030" y="744364"/>
                </a:lnTo>
                <a:lnTo>
                  <a:pt x="514575" y="730469"/>
                </a:lnTo>
                <a:lnTo>
                  <a:pt x="555651" y="711631"/>
                </a:lnTo>
                <a:lnTo>
                  <a:pt x="593906" y="688201"/>
                </a:lnTo>
                <a:lnTo>
                  <a:pt x="628985" y="660535"/>
                </a:lnTo>
                <a:lnTo>
                  <a:pt x="660535" y="628985"/>
                </a:lnTo>
                <a:lnTo>
                  <a:pt x="688201" y="593906"/>
                </a:lnTo>
                <a:lnTo>
                  <a:pt x="711631" y="555651"/>
                </a:lnTo>
                <a:lnTo>
                  <a:pt x="730469" y="514575"/>
                </a:lnTo>
                <a:lnTo>
                  <a:pt x="744364" y="471030"/>
                </a:lnTo>
                <a:lnTo>
                  <a:pt x="752960" y="425371"/>
                </a:lnTo>
                <a:lnTo>
                  <a:pt x="755903" y="377951"/>
                </a:lnTo>
                <a:lnTo>
                  <a:pt x="752960" y="330532"/>
                </a:lnTo>
                <a:lnTo>
                  <a:pt x="744364" y="284873"/>
                </a:lnTo>
                <a:lnTo>
                  <a:pt x="730469" y="241328"/>
                </a:lnTo>
                <a:lnTo>
                  <a:pt x="711631" y="200252"/>
                </a:lnTo>
                <a:lnTo>
                  <a:pt x="688201" y="161997"/>
                </a:lnTo>
                <a:lnTo>
                  <a:pt x="660535" y="126918"/>
                </a:lnTo>
                <a:lnTo>
                  <a:pt x="628985" y="95368"/>
                </a:lnTo>
                <a:lnTo>
                  <a:pt x="593906" y="67702"/>
                </a:lnTo>
                <a:lnTo>
                  <a:pt x="555651" y="44272"/>
                </a:lnTo>
                <a:lnTo>
                  <a:pt x="514575" y="25434"/>
                </a:lnTo>
                <a:lnTo>
                  <a:pt x="471030" y="11539"/>
                </a:lnTo>
                <a:lnTo>
                  <a:pt x="425371" y="2943"/>
                </a:lnTo>
                <a:lnTo>
                  <a:pt x="377951" y="0"/>
                </a:lnTo>
                <a:close/>
              </a:path>
            </a:pathLst>
          </a:custGeom>
          <a:solidFill>
            <a:srgbClr val="7E7E7E"/>
          </a:solidFill>
        </p:spPr>
        <p:txBody>
          <a:bodyPr wrap="square" lIns="0" tIns="0" rIns="0" bIns="0" rtlCol="0"/>
          <a:lstStyle/>
          <a:p>
            <a:endParaRPr/>
          </a:p>
        </p:txBody>
      </p:sp>
      <p:sp>
        <p:nvSpPr>
          <p:cNvPr id="16" name="object 16"/>
          <p:cNvSpPr/>
          <p:nvPr/>
        </p:nvSpPr>
        <p:spPr>
          <a:xfrm>
            <a:off x="6714743" y="4748784"/>
            <a:ext cx="756285" cy="756285"/>
          </a:xfrm>
          <a:custGeom>
            <a:avLst/>
            <a:gdLst/>
            <a:ahLst/>
            <a:cxnLst/>
            <a:rect l="l" t="t" r="r" b="b"/>
            <a:pathLst>
              <a:path w="756284" h="756285">
                <a:moveTo>
                  <a:pt x="377951" y="0"/>
                </a:moveTo>
                <a:lnTo>
                  <a:pt x="330532" y="2943"/>
                </a:lnTo>
                <a:lnTo>
                  <a:pt x="284873" y="11539"/>
                </a:lnTo>
                <a:lnTo>
                  <a:pt x="241328" y="25434"/>
                </a:lnTo>
                <a:lnTo>
                  <a:pt x="200252" y="44272"/>
                </a:lnTo>
                <a:lnTo>
                  <a:pt x="161997" y="67702"/>
                </a:lnTo>
                <a:lnTo>
                  <a:pt x="126918" y="95368"/>
                </a:lnTo>
                <a:lnTo>
                  <a:pt x="95368" y="126918"/>
                </a:lnTo>
                <a:lnTo>
                  <a:pt x="67702" y="161997"/>
                </a:lnTo>
                <a:lnTo>
                  <a:pt x="44272" y="200252"/>
                </a:lnTo>
                <a:lnTo>
                  <a:pt x="25434" y="241328"/>
                </a:lnTo>
                <a:lnTo>
                  <a:pt x="11539" y="284873"/>
                </a:lnTo>
                <a:lnTo>
                  <a:pt x="2943" y="330532"/>
                </a:lnTo>
                <a:lnTo>
                  <a:pt x="0" y="377952"/>
                </a:lnTo>
                <a:lnTo>
                  <a:pt x="2943" y="425371"/>
                </a:lnTo>
                <a:lnTo>
                  <a:pt x="11539" y="471030"/>
                </a:lnTo>
                <a:lnTo>
                  <a:pt x="25434" y="514575"/>
                </a:lnTo>
                <a:lnTo>
                  <a:pt x="44272" y="555651"/>
                </a:lnTo>
                <a:lnTo>
                  <a:pt x="67702" y="593906"/>
                </a:lnTo>
                <a:lnTo>
                  <a:pt x="95368" y="628985"/>
                </a:lnTo>
                <a:lnTo>
                  <a:pt x="126918" y="660535"/>
                </a:lnTo>
                <a:lnTo>
                  <a:pt x="161997" y="688201"/>
                </a:lnTo>
                <a:lnTo>
                  <a:pt x="200252" y="711631"/>
                </a:lnTo>
                <a:lnTo>
                  <a:pt x="241328" y="730469"/>
                </a:lnTo>
                <a:lnTo>
                  <a:pt x="284873" y="744364"/>
                </a:lnTo>
                <a:lnTo>
                  <a:pt x="330532" y="752960"/>
                </a:lnTo>
                <a:lnTo>
                  <a:pt x="377951" y="755904"/>
                </a:lnTo>
                <a:lnTo>
                  <a:pt x="425371" y="752960"/>
                </a:lnTo>
                <a:lnTo>
                  <a:pt x="471030" y="744364"/>
                </a:lnTo>
                <a:lnTo>
                  <a:pt x="514575" y="730469"/>
                </a:lnTo>
                <a:lnTo>
                  <a:pt x="555651" y="711631"/>
                </a:lnTo>
                <a:lnTo>
                  <a:pt x="593906" y="688201"/>
                </a:lnTo>
                <a:lnTo>
                  <a:pt x="628985" y="660535"/>
                </a:lnTo>
                <a:lnTo>
                  <a:pt x="660535" y="628985"/>
                </a:lnTo>
                <a:lnTo>
                  <a:pt x="688201" y="593906"/>
                </a:lnTo>
                <a:lnTo>
                  <a:pt x="711631" y="555651"/>
                </a:lnTo>
                <a:lnTo>
                  <a:pt x="730469" y="514575"/>
                </a:lnTo>
                <a:lnTo>
                  <a:pt x="744364" y="471030"/>
                </a:lnTo>
                <a:lnTo>
                  <a:pt x="752960" y="425371"/>
                </a:lnTo>
                <a:lnTo>
                  <a:pt x="755903" y="377952"/>
                </a:lnTo>
                <a:lnTo>
                  <a:pt x="752960" y="330532"/>
                </a:lnTo>
                <a:lnTo>
                  <a:pt x="744364" y="284873"/>
                </a:lnTo>
                <a:lnTo>
                  <a:pt x="730469" y="241328"/>
                </a:lnTo>
                <a:lnTo>
                  <a:pt x="711631" y="200252"/>
                </a:lnTo>
                <a:lnTo>
                  <a:pt x="688201" y="161997"/>
                </a:lnTo>
                <a:lnTo>
                  <a:pt x="660535" y="126918"/>
                </a:lnTo>
                <a:lnTo>
                  <a:pt x="628985" y="95368"/>
                </a:lnTo>
                <a:lnTo>
                  <a:pt x="593906" y="67702"/>
                </a:lnTo>
                <a:lnTo>
                  <a:pt x="555651" y="44272"/>
                </a:lnTo>
                <a:lnTo>
                  <a:pt x="514575" y="25434"/>
                </a:lnTo>
                <a:lnTo>
                  <a:pt x="471030" y="11539"/>
                </a:lnTo>
                <a:lnTo>
                  <a:pt x="425371" y="2943"/>
                </a:lnTo>
                <a:lnTo>
                  <a:pt x="377951" y="0"/>
                </a:lnTo>
                <a:close/>
              </a:path>
            </a:pathLst>
          </a:custGeom>
          <a:solidFill>
            <a:srgbClr val="7E7E7E"/>
          </a:solidFill>
        </p:spPr>
        <p:txBody>
          <a:bodyPr wrap="square" lIns="0" tIns="0" rIns="0" bIns="0" rtlCol="0"/>
          <a:lstStyle/>
          <a:p>
            <a:endParaRPr/>
          </a:p>
        </p:txBody>
      </p:sp>
      <p:sp>
        <p:nvSpPr>
          <p:cNvPr id="17" name="object 17"/>
          <p:cNvSpPr txBox="1"/>
          <p:nvPr/>
        </p:nvSpPr>
        <p:spPr>
          <a:xfrm>
            <a:off x="6826757" y="2879090"/>
            <a:ext cx="535305" cy="2683510"/>
          </a:xfrm>
          <a:prstGeom prst="rect">
            <a:avLst/>
          </a:prstGeom>
        </p:spPr>
        <p:txBody>
          <a:bodyPr vert="horz" wrap="square" lIns="0" tIns="12700" rIns="0" bIns="0" rtlCol="0">
            <a:spAutoFit/>
          </a:bodyPr>
          <a:lstStyle/>
          <a:p>
            <a:pPr marL="12700" marR="5080" indent="54610" algn="ctr">
              <a:lnSpc>
                <a:spcPct val="145300"/>
              </a:lnSpc>
              <a:spcBef>
                <a:spcPts val="100"/>
              </a:spcBef>
            </a:pPr>
            <a:r>
              <a:rPr sz="4000" spc="5" dirty="0">
                <a:solidFill>
                  <a:srgbClr val="FFFFFF"/>
                </a:solidFill>
                <a:latin typeface="Arial Black"/>
                <a:cs typeface="Arial Black"/>
              </a:rPr>
              <a:t>A </a:t>
            </a:r>
            <a:r>
              <a:rPr sz="4000" spc="-1325" dirty="0">
                <a:solidFill>
                  <a:srgbClr val="FFFFFF"/>
                </a:solidFill>
                <a:latin typeface="Arial Black"/>
                <a:cs typeface="Arial Black"/>
              </a:rPr>
              <a:t> </a:t>
            </a:r>
            <a:r>
              <a:rPr sz="4000" spc="5" dirty="0">
                <a:solidFill>
                  <a:srgbClr val="FFFFFF"/>
                </a:solidFill>
                <a:latin typeface="Arial Black"/>
                <a:cs typeface="Arial Black"/>
              </a:rPr>
              <a:t>W  S</a:t>
            </a:r>
            <a:endParaRPr sz="4000" dirty="0">
              <a:latin typeface="Arial Black"/>
              <a:cs typeface="Arial Black"/>
            </a:endParaRPr>
          </a:p>
        </p:txBody>
      </p:sp>
      <p:sp>
        <p:nvSpPr>
          <p:cNvPr id="18" name="object 18"/>
          <p:cNvSpPr txBox="1"/>
          <p:nvPr/>
        </p:nvSpPr>
        <p:spPr>
          <a:xfrm>
            <a:off x="7709154" y="4862271"/>
            <a:ext cx="1652905" cy="391795"/>
          </a:xfrm>
          <a:prstGeom prst="rect">
            <a:avLst/>
          </a:prstGeom>
        </p:spPr>
        <p:txBody>
          <a:bodyPr vert="horz" wrap="square" lIns="0" tIns="12700" rIns="0" bIns="0" rtlCol="0">
            <a:spAutoFit/>
          </a:bodyPr>
          <a:lstStyle/>
          <a:p>
            <a:pPr marL="12700">
              <a:lnSpc>
                <a:spcPct val="100000"/>
              </a:lnSpc>
              <a:spcBef>
                <a:spcPts val="100"/>
              </a:spcBef>
            </a:pPr>
            <a:r>
              <a:rPr sz="2400" b="1" dirty="0">
                <a:solidFill>
                  <a:srgbClr val="FFFFFF"/>
                </a:solidFill>
                <a:latin typeface="Arial"/>
                <a:cs typeface="Arial"/>
              </a:rPr>
              <a:t>S</a:t>
            </a:r>
            <a:r>
              <a:rPr sz="2400" b="1" spc="5" dirty="0">
                <a:solidFill>
                  <a:srgbClr val="FFFFFF"/>
                </a:solidFill>
                <a:latin typeface="Arial"/>
                <a:cs typeface="Arial"/>
              </a:rPr>
              <a:t>P</a:t>
            </a:r>
            <a:r>
              <a:rPr sz="2400" b="1" dirty="0">
                <a:solidFill>
                  <a:srgbClr val="FFFFFF"/>
                </a:solidFill>
                <a:latin typeface="Arial"/>
                <a:cs typeface="Arial"/>
              </a:rPr>
              <a:t>LIN</a:t>
            </a:r>
            <a:r>
              <a:rPr sz="2400" b="1" spc="-10" dirty="0">
                <a:solidFill>
                  <a:srgbClr val="FFFFFF"/>
                </a:solidFill>
                <a:latin typeface="Arial"/>
                <a:cs typeface="Arial"/>
              </a:rPr>
              <a:t>T</a:t>
            </a:r>
            <a:r>
              <a:rPr sz="2400" b="1" dirty="0">
                <a:solidFill>
                  <a:srgbClr val="FFFFFF"/>
                </a:solidFill>
                <a:latin typeface="Arial"/>
                <a:cs typeface="Arial"/>
              </a:rPr>
              <a:t>ING</a:t>
            </a:r>
            <a:endParaRPr sz="2400">
              <a:latin typeface="Arial"/>
              <a:cs typeface="Arial"/>
            </a:endParaRPr>
          </a:p>
        </p:txBody>
      </p:sp>
      <p:sp>
        <p:nvSpPr>
          <p:cNvPr id="19" name="object 19"/>
          <p:cNvSpPr/>
          <p:nvPr/>
        </p:nvSpPr>
        <p:spPr>
          <a:xfrm>
            <a:off x="6714743" y="2109216"/>
            <a:ext cx="756285" cy="756285"/>
          </a:xfrm>
          <a:custGeom>
            <a:avLst/>
            <a:gdLst/>
            <a:ahLst/>
            <a:cxnLst/>
            <a:rect l="l" t="t" r="r" b="b"/>
            <a:pathLst>
              <a:path w="756284" h="756285">
                <a:moveTo>
                  <a:pt x="377951" y="0"/>
                </a:moveTo>
                <a:lnTo>
                  <a:pt x="330532" y="2943"/>
                </a:lnTo>
                <a:lnTo>
                  <a:pt x="284873" y="11539"/>
                </a:lnTo>
                <a:lnTo>
                  <a:pt x="241328" y="25434"/>
                </a:lnTo>
                <a:lnTo>
                  <a:pt x="200252" y="44272"/>
                </a:lnTo>
                <a:lnTo>
                  <a:pt x="161997" y="67702"/>
                </a:lnTo>
                <a:lnTo>
                  <a:pt x="126918" y="95368"/>
                </a:lnTo>
                <a:lnTo>
                  <a:pt x="95368" y="126918"/>
                </a:lnTo>
                <a:lnTo>
                  <a:pt x="67702" y="161997"/>
                </a:lnTo>
                <a:lnTo>
                  <a:pt x="44272" y="200252"/>
                </a:lnTo>
                <a:lnTo>
                  <a:pt x="25434" y="241328"/>
                </a:lnTo>
                <a:lnTo>
                  <a:pt x="11539" y="284873"/>
                </a:lnTo>
                <a:lnTo>
                  <a:pt x="2943" y="330532"/>
                </a:lnTo>
                <a:lnTo>
                  <a:pt x="0" y="377951"/>
                </a:lnTo>
                <a:lnTo>
                  <a:pt x="2943" y="425371"/>
                </a:lnTo>
                <a:lnTo>
                  <a:pt x="11539" y="471030"/>
                </a:lnTo>
                <a:lnTo>
                  <a:pt x="25434" y="514575"/>
                </a:lnTo>
                <a:lnTo>
                  <a:pt x="44272" y="555651"/>
                </a:lnTo>
                <a:lnTo>
                  <a:pt x="67702" y="593906"/>
                </a:lnTo>
                <a:lnTo>
                  <a:pt x="95368" y="628985"/>
                </a:lnTo>
                <a:lnTo>
                  <a:pt x="126918" y="660535"/>
                </a:lnTo>
                <a:lnTo>
                  <a:pt x="161997" y="688201"/>
                </a:lnTo>
                <a:lnTo>
                  <a:pt x="200252" y="711631"/>
                </a:lnTo>
                <a:lnTo>
                  <a:pt x="241328" y="730469"/>
                </a:lnTo>
                <a:lnTo>
                  <a:pt x="284873" y="744364"/>
                </a:lnTo>
                <a:lnTo>
                  <a:pt x="330532" y="752960"/>
                </a:lnTo>
                <a:lnTo>
                  <a:pt x="377951" y="755904"/>
                </a:lnTo>
                <a:lnTo>
                  <a:pt x="425371" y="752960"/>
                </a:lnTo>
                <a:lnTo>
                  <a:pt x="471030" y="744364"/>
                </a:lnTo>
                <a:lnTo>
                  <a:pt x="514575" y="730469"/>
                </a:lnTo>
                <a:lnTo>
                  <a:pt x="555651" y="711631"/>
                </a:lnTo>
                <a:lnTo>
                  <a:pt x="593906" y="688201"/>
                </a:lnTo>
                <a:lnTo>
                  <a:pt x="628985" y="660535"/>
                </a:lnTo>
                <a:lnTo>
                  <a:pt x="660535" y="628985"/>
                </a:lnTo>
                <a:lnTo>
                  <a:pt x="688201" y="593906"/>
                </a:lnTo>
                <a:lnTo>
                  <a:pt x="711631" y="555651"/>
                </a:lnTo>
                <a:lnTo>
                  <a:pt x="730469" y="514575"/>
                </a:lnTo>
                <a:lnTo>
                  <a:pt x="744364" y="471030"/>
                </a:lnTo>
                <a:lnTo>
                  <a:pt x="752960" y="425371"/>
                </a:lnTo>
                <a:lnTo>
                  <a:pt x="755903" y="377951"/>
                </a:lnTo>
                <a:lnTo>
                  <a:pt x="752960" y="330532"/>
                </a:lnTo>
                <a:lnTo>
                  <a:pt x="744364" y="284873"/>
                </a:lnTo>
                <a:lnTo>
                  <a:pt x="730469" y="241328"/>
                </a:lnTo>
                <a:lnTo>
                  <a:pt x="711631" y="200252"/>
                </a:lnTo>
                <a:lnTo>
                  <a:pt x="688201" y="161997"/>
                </a:lnTo>
                <a:lnTo>
                  <a:pt x="660535" y="126918"/>
                </a:lnTo>
                <a:lnTo>
                  <a:pt x="628985" y="95368"/>
                </a:lnTo>
                <a:lnTo>
                  <a:pt x="593906" y="67702"/>
                </a:lnTo>
                <a:lnTo>
                  <a:pt x="555651" y="44272"/>
                </a:lnTo>
                <a:lnTo>
                  <a:pt x="514575" y="25434"/>
                </a:lnTo>
                <a:lnTo>
                  <a:pt x="471030" y="11539"/>
                </a:lnTo>
                <a:lnTo>
                  <a:pt x="425371" y="2943"/>
                </a:lnTo>
                <a:lnTo>
                  <a:pt x="377951" y="0"/>
                </a:lnTo>
                <a:close/>
              </a:path>
            </a:pathLst>
          </a:custGeom>
          <a:solidFill>
            <a:srgbClr val="7E7E7E"/>
          </a:solidFill>
        </p:spPr>
        <p:txBody>
          <a:bodyPr wrap="square" lIns="0" tIns="0" rIns="0" bIns="0" rtlCol="0"/>
          <a:lstStyle/>
          <a:p>
            <a:endParaRPr/>
          </a:p>
        </p:txBody>
      </p:sp>
      <p:sp>
        <p:nvSpPr>
          <p:cNvPr id="20" name="object 20"/>
          <p:cNvSpPr txBox="1"/>
          <p:nvPr/>
        </p:nvSpPr>
        <p:spPr>
          <a:xfrm>
            <a:off x="6896861" y="2137613"/>
            <a:ext cx="393700" cy="636905"/>
          </a:xfrm>
          <a:prstGeom prst="rect">
            <a:avLst/>
          </a:prstGeom>
        </p:spPr>
        <p:txBody>
          <a:bodyPr vert="horz" wrap="square" lIns="0" tIns="13970" rIns="0" bIns="0" rtlCol="0">
            <a:spAutoFit/>
          </a:bodyPr>
          <a:lstStyle/>
          <a:p>
            <a:pPr marL="12700" algn="ctr">
              <a:lnSpc>
                <a:spcPct val="100000"/>
              </a:lnSpc>
              <a:spcBef>
                <a:spcPts val="110"/>
              </a:spcBef>
            </a:pPr>
            <a:r>
              <a:rPr sz="4000" spc="5" dirty="0">
                <a:solidFill>
                  <a:srgbClr val="FFFFFF"/>
                </a:solidFill>
                <a:latin typeface="Arial Black"/>
                <a:cs typeface="Arial Black"/>
              </a:rPr>
              <a:t>P</a:t>
            </a:r>
            <a:endParaRPr sz="4000" dirty="0">
              <a:latin typeface="Arial Black"/>
              <a:cs typeface="Arial Black"/>
            </a:endParaRPr>
          </a:p>
        </p:txBody>
      </p:sp>
      <p:sp>
        <p:nvSpPr>
          <p:cNvPr id="21" name="object 21"/>
          <p:cNvSpPr txBox="1"/>
          <p:nvPr/>
        </p:nvSpPr>
        <p:spPr>
          <a:xfrm>
            <a:off x="7709154" y="2292553"/>
            <a:ext cx="723900" cy="391795"/>
          </a:xfrm>
          <a:prstGeom prst="rect">
            <a:avLst/>
          </a:prstGeom>
        </p:spPr>
        <p:txBody>
          <a:bodyPr vert="horz" wrap="square" lIns="0" tIns="12700" rIns="0" bIns="0" rtlCol="0">
            <a:spAutoFit/>
          </a:bodyPr>
          <a:lstStyle/>
          <a:p>
            <a:pPr marL="12700">
              <a:lnSpc>
                <a:spcPct val="100000"/>
              </a:lnSpc>
              <a:spcBef>
                <a:spcPts val="100"/>
              </a:spcBef>
            </a:pPr>
            <a:r>
              <a:rPr sz="2400" b="1" spc="-165" dirty="0">
                <a:solidFill>
                  <a:srgbClr val="FFFFFF"/>
                </a:solidFill>
                <a:latin typeface="Arial"/>
                <a:cs typeface="Arial"/>
              </a:rPr>
              <a:t>P</a:t>
            </a:r>
            <a:r>
              <a:rPr sz="2400" b="1" spc="-80" dirty="0">
                <a:solidFill>
                  <a:srgbClr val="FFFFFF"/>
                </a:solidFill>
                <a:latin typeface="Arial"/>
                <a:cs typeface="Arial"/>
              </a:rPr>
              <a:t>A</a:t>
            </a:r>
            <a:r>
              <a:rPr sz="2400" b="1" dirty="0">
                <a:solidFill>
                  <a:srgbClr val="FFFFFF"/>
                </a:solidFill>
                <a:latin typeface="Arial"/>
                <a:cs typeface="Arial"/>
              </a:rPr>
              <a:t>IN</a:t>
            </a:r>
            <a:endParaRPr sz="2400">
              <a:latin typeface="Arial"/>
              <a:cs typeface="Arial"/>
            </a:endParaRPr>
          </a:p>
        </p:txBody>
      </p:sp>
      <p:sp>
        <p:nvSpPr>
          <p:cNvPr id="22" name="object 22"/>
          <p:cNvSpPr txBox="1"/>
          <p:nvPr/>
        </p:nvSpPr>
        <p:spPr>
          <a:xfrm>
            <a:off x="6713981" y="1524127"/>
            <a:ext cx="4058285" cy="391160"/>
          </a:xfrm>
          <a:prstGeom prst="rect">
            <a:avLst/>
          </a:prstGeom>
        </p:spPr>
        <p:txBody>
          <a:bodyPr vert="horz" wrap="square" lIns="0" tIns="12700" rIns="0" bIns="0" rtlCol="0">
            <a:spAutoFit/>
          </a:bodyPr>
          <a:lstStyle/>
          <a:p>
            <a:pPr marL="12700">
              <a:lnSpc>
                <a:spcPct val="100000"/>
              </a:lnSpc>
              <a:spcBef>
                <a:spcPts val="100"/>
              </a:spcBef>
            </a:pPr>
            <a:r>
              <a:rPr sz="2400" b="1" u="heavy" spc="-20" dirty="0">
                <a:solidFill>
                  <a:srgbClr val="FFFFFF"/>
                </a:solidFill>
                <a:uFill>
                  <a:solidFill>
                    <a:srgbClr val="FFFFFF"/>
                  </a:solidFill>
                </a:uFill>
                <a:latin typeface="Arial"/>
                <a:cs typeface="Arial"/>
              </a:rPr>
              <a:t>AFTER</a:t>
            </a:r>
            <a:r>
              <a:rPr sz="2400" b="1" spc="55" dirty="0">
                <a:solidFill>
                  <a:srgbClr val="FFFFFF"/>
                </a:solidFill>
                <a:latin typeface="Arial"/>
                <a:cs typeface="Arial"/>
              </a:rPr>
              <a:t> </a:t>
            </a:r>
            <a:r>
              <a:rPr sz="2400" b="1" spc="-20" dirty="0">
                <a:solidFill>
                  <a:srgbClr val="FFFFFF"/>
                </a:solidFill>
                <a:latin typeface="Arial"/>
                <a:cs typeface="Arial"/>
              </a:rPr>
              <a:t>LIFE-THREATENING</a:t>
            </a:r>
            <a:endParaRPr sz="2400">
              <a:latin typeface="Arial"/>
              <a:cs typeface="Arial"/>
            </a:endParaRPr>
          </a:p>
        </p:txBody>
      </p:sp>
      <p:sp>
        <p:nvSpPr>
          <p:cNvPr id="23" name="object 23"/>
          <p:cNvSpPr txBox="1"/>
          <p:nvPr/>
        </p:nvSpPr>
        <p:spPr>
          <a:xfrm>
            <a:off x="905865" y="1565699"/>
            <a:ext cx="4469765" cy="4683760"/>
          </a:xfrm>
          <a:prstGeom prst="rect">
            <a:avLst/>
          </a:prstGeom>
        </p:spPr>
        <p:txBody>
          <a:bodyPr vert="horz" wrap="square" lIns="0" tIns="0" rIns="0" bIns="0" rtlCol="0">
            <a:spAutoFit/>
          </a:bodyPr>
          <a:lstStyle/>
          <a:p>
            <a:pPr>
              <a:lnSpc>
                <a:spcPts val="2655"/>
              </a:lnSpc>
            </a:pPr>
            <a:r>
              <a:rPr sz="2400" b="1" spc="-20" dirty="0">
                <a:solidFill>
                  <a:srgbClr val="FFFFFF"/>
                </a:solidFill>
                <a:latin typeface="Arial"/>
                <a:cs typeface="Arial"/>
              </a:rPr>
              <a:t>LIFE-THREATENING</a:t>
            </a:r>
            <a:endParaRPr sz="2400">
              <a:latin typeface="Arial"/>
              <a:cs typeface="Arial"/>
            </a:endParaRPr>
          </a:p>
          <a:p>
            <a:pPr marL="25400">
              <a:lnSpc>
                <a:spcPct val="100000"/>
              </a:lnSpc>
              <a:spcBef>
                <a:spcPts val="1050"/>
              </a:spcBef>
              <a:tabLst>
                <a:tab pos="810895" algn="l"/>
              </a:tabLst>
            </a:pPr>
            <a:r>
              <a:rPr sz="6000" spc="7" baseline="-9027" dirty="0">
                <a:solidFill>
                  <a:srgbClr val="FFFFFF"/>
                </a:solidFill>
                <a:latin typeface="Arial Black"/>
                <a:cs typeface="Arial Black"/>
              </a:rPr>
              <a:t>M	</a:t>
            </a:r>
            <a:r>
              <a:rPr sz="2400" b="1" spc="-15" dirty="0">
                <a:solidFill>
                  <a:srgbClr val="FFFFFF"/>
                </a:solidFill>
                <a:latin typeface="Arial"/>
                <a:cs typeface="Arial"/>
              </a:rPr>
              <a:t>MASSIVE</a:t>
            </a:r>
            <a:r>
              <a:rPr sz="2400" b="1" spc="35" dirty="0">
                <a:solidFill>
                  <a:srgbClr val="FFFFFF"/>
                </a:solidFill>
                <a:latin typeface="Arial"/>
                <a:cs typeface="Arial"/>
              </a:rPr>
              <a:t> </a:t>
            </a:r>
            <a:r>
              <a:rPr sz="2400" b="1" dirty="0">
                <a:solidFill>
                  <a:srgbClr val="FFFFFF"/>
                </a:solidFill>
                <a:latin typeface="Arial"/>
                <a:cs typeface="Arial"/>
              </a:rPr>
              <a:t>BLEEDING</a:t>
            </a:r>
            <a:endParaRPr sz="2400">
              <a:latin typeface="Arial"/>
              <a:cs typeface="Arial"/>
            </a:endParaRPr>
          </a:p>
          <a:p>
            <a:pPr marL="2687955">
              <a:lnSpc>
                <a:spcPts val="1800"/>
              </a:lnSpc>
              <a:spcBef>
                <a:spcPts val="470"/>
              </a:spcBef>
            </a:pPr>
            <a:r>
              <a:rPr sz="1600" b="1" spc="-5" dirty="0">
                <a:solidFill>
                  <a:srgbClr val="F1F1F1"/>
                </a:solidFill>
                <a:latin typeface="Arial"/>
                <a:cs typeface="Arial"/>
              </a:rPr>
              <a:t>#1</a:t>
            </a:r>
            <a:r>
              <a:rPr sz="1600" b="1" spc="-30" dirty="0">
                <a:solidFill>
                  <a:srgbClr val="F1F1F1"/>
                </a:solidFill>
                <a:latin typeface="Arial"/>
                <a:cs typeface="Arial"/>
              </a:rPr>
              <a:t> </a:t>
            </a:r>
            <a:r>
              <a:rPr sz="1600" b="1" dirty="0">
                <a:solidFill>
                  <a:srgbClr val="F1F1F1"/>
                </a:solidFill>
                <a:latin typeface="Arial"/>
                <a:cs typeface="Arial"/>
              </a:rPr>
              <a:t>Priority</a:t>
            </a:r>
            <a:endParaRPr sz="1600">
              <a:latin typeface="Arial"/>
              <a:cs typeface="Arial"/>
            </a:endParaRPr>
          </a:p>
          <a:p>
            <a:pPr marL="67945">
              <a:lnSpc>
                <a:spcPts val="4675"/>
              </a:lnSpc>
              <a:tabLst>
                <a:tab pos="862330" algn="l"/>
              </a:tabLst>
            </a:pPr>
            <a:r>
              <a:rPr sz="6000" spc="7" baseline="-6250" dirty="0">
                <a:solidFill>
                  <a:srgbClr val="FFFFFF"/>
                </a:solidFill>
                <a:latin typeface="Arial Black"/>
                <a:cs typeface="Arial Black"/>
              </a:rPr>
              <a:t>A	</a:t>
            </a:r>
            <a:r>
              <a:rPr sz="2400" b="1" spc="-90" dirty="0">
                <a:solidFill>
                  <a:srgbClr val="FFFFFF"/>
                </a:solidFill>
                <a:latin typeface="Arial"/>
                <a:cs typeface="Arial"/>
              </a:rPr>
              <a:t>AIRWAY</a:t>
            </a:r>
            <a:endParaRPr sz="2400">
              <a:latin typeface="Arial"/>
              <a:cs typeface="Arial"/>
            </a:endParaRPr>
          </a:p>
          <a:p>
            <a:pPr marL="67945">
              <a:lnSpc>
                <a:spcPct val="100000"/>
              </a:lnSpc>
              <a:spcBef>
                <a:spcPts val="1805"/>
              </a:spcBef>
              <a:tabLst>
                <a:tab pos="810895" algn="l"/>
              </a:tabLst>
            </a:pPr>
            <a:r>
              <a:rPr sz="6000" spc="7" baseline="-9027" dirty="0">
                <a:solidFill>
                  <a:srgbClr val="FFFFFF"/>
                </a:solidFill>
                <a:latin typeface="Arial Black"/>
                <a:cs typeface="Arial Black"/>
              </a:rPr>
              <a:t>R	</a:t>
            </a:r>
            <a:r>
              <a:rPr sz="2400" b="1" spc="-25" dirty="0">
                <a:solidFill>
                  <a:srgbClr val="FFFFFF"/>
                </a:solidFill>
                <a:latin typeface="Arial"/>
                <a:cs typeface="Arial"/>
              </a:rPr>
              <a:t>RESPIRATION</a:t>
            </a:r>
            <a:r>
              <a:rPr sz="2400" b="1" spc="40" dirty="0">
                <a:solidFill>
                  <a:srgbClr val="FFFFFF"/>
                </a:solidFill>
                <a:latin typeface="Arial"/>
                <a:cs typeface="Arial"/>
              </a:rPr>
              <a:t> </a:t>
            </a:r>
            <a:r>
              <a:rPr sz="2400" i="1" dirty="0">
                <a:solidFill>
                  <a:srgbClr val="FFFFFF"/>
                </a:solidFill>
                <a:latin typeface="Arial"/>
                <a:cs typeface="Arial"/>
              </a:rPr>
              <a:t>(Breathing)</a:t>
            </a:r>
            <a:endParaRPr sz="2400">
              <a:latin typeface="Arial"/>
              <a:cs typeface="Arial"/>
            </a:endParaRPr>
          </a:p>
          <a:p>
            <a:pPr marL="67945">
              <a:lnSpc>
                <a:spcPct val="100000"/>
              </a:lnSpc>
              <a:spcBef>
                <a:spcPts val="2145"/>
              </a:spcBef>
              <a:tabLst>
                <a:tab pos="819785" algn="l"/>
              </a:tabLst>
            </a:pPr>
            <a:r>
              <a:rPr sz="6000" spc="7" baseline="-6250" dirty="0">
                <a:solidFill>
                  <a:srgbClr val="FFFFFF"/>
                </a:solidFill>
                <a:latin typeface="Arial Black"/>
                <a:cs typeface="Arial Black"/>
              </a:rPr>
              <a:t>C	</a:t>
            </a:r>
            <a:r>
              <a:rPr sz="2400" b="1" spc="-25" dirty="0">
                <a:solidFill>
                  <a:srgbClr val="FFFFFF"/>
                </a:solidFill>
                <a:latin typeface="Arial"/>
                <a:cs typeface="Arial"/>
              </a:rPr>
              <a:t>CIRCULATION</a:t>
            </a:r>
            <a:endParaRPr sz="2400">
              <a:latin typeface="Arial"/>
              <a:cs typeface="Arial"/>
            </a:endParaRPr>
          </a:p>
          <a:p>
            <a:pPr marL="862330" marR="1188720" indent="-792480">
              <a:lnSpc>
                <a:spcPct val="90000"/>
              </a:lnSpc>
              <a:spcBef>
                <a:spcPts val="969"/>
              </a:spcBef>
              <a:tabLst>
                <a:tab pos="862330" algn="l"/>
              </a:tabLst>
            </a:pPr>
            <a:r>
              <a:rPr sz="6000" spc="7" baseline="-27083" dirty="0">
                <a:solidFill>
                  <a:srgbClr val="FFFFFF"/>
                </a:solidFill>
                <a:latin typeface="Arial Black"/>
                <a:cs typeface="Arial Black"/>
              </a:rPr>
              <a:t>H	</a:t>
            </a:r>
            <a:r>
              <a:rPr sz="2400" b="1" spc="-5" dirty="0">
                <a:solidFill>
                  <a:srgbClr val="FFFFFF"/>
                </a:solidFill>
                <a:latin typeface="Arial"/>
                <a:cs typeface="Arial"/>
              </a:rPr>
              <a:t>HYPOTHERMIA</a:t>
            </a:r>
            <a:r>
              <a:rPr sz="2400" b="1" spc="-150" dirty="0">
                <a:solidFill>
                  <a:srgbClr val="FFFFFF"/>
                </a:solidFill>
                <a:latin typeface="Arial"/>
                <a:cs typeface="Arial"/>
              </a:rPr>
              <a:t> </a:t>
            </a:r>
            <a:r>
              <a:rPr sz="2400" b="1" dirty="0">
                <a:solidFill>
                  <a:srgbClr val="FFFFFF"/>
                </a:solidFill>
                <a:latin typeface="Arial"/>
                <a:cs typeface="Arial"/>
              </a:rPr>
              <a:t>/ </a:t>
            </a:r>
            <a:r>
              <a:rPr sz="2400" b="1" spc="-650" dirty="0">
                <a:solidFill>
                  <a:srgbClr val="FFFFFF"/>
                </a:solidFill>
                <a:latin typeface="Arial"/>
                <a:cs typeface="Arial"/>
              </a:rPr>
              <a:t> </a:t>
            </a:r>
            <a:r>
              <a:rPr sz="2400" b="1" spc="-20" dirty="0">
                <a:solidFill>
                  <a:srgbClr val="FFFFFF"/>
                </a:solidFill>
                <a:latin typeface="Arial"/>
                <a:cs typeface="Arial"/>
              </a:rPr>
              <a:t>HEAD</a:t>
            </a:r>
            <a:r>
              <a:rPr sz="2400" b="1" spc="10" dirty="0">
                <a:solidFill>
                  <a:srgbClr val="FFFFFF"/>
                </a:solidFill>
                <a:latin typeface="Arial"/>
                <a:cs typeface="Arial"/>
              </a:rPr>
              <a:t> </a:t>
            </a:r>
            <a:r>
              <a:rPr sz="2400" b="1" dirty="0">
                <a:solidFill>
                  <a:srgbClr val="FFFFFF"/>
                </a:solidFill>
                <a:latin typeface="Arial"/>
                <a:cs typeface="Arial"/>
              </a:rPr>
              <a:t>INJURIES</a:t>
            </a:r>
            <a:endParaRPr sz="2400">
              <a:latin typeface="Arial"/>
              <a:cs typeface="Arial"/>
            </a:endParaRPr>
          </a:p>
        </p:txBody>
      </p:sp>
      <p:sp>
        <p:nvSpPr>
          <p:cNvPr id="24" name="object 24"/>
          <p:cNvSpPr/>
          <p:nvPr/>
        </p:nvSpPr>
        <p:spPr>
          <a:xfrm>
            <a:off x="6024371" y="1653539"/>
            <a:ext cx="0" cy="4770755"/>
          </a:xfrm>
          <a:custGeom>
            <a:avLst/>
            <a:gdLst/>
            <a:ahLst/>
            <a:cxnLst/>
            <a:rect l="l" t="t" r="r" b="b"/>
            <a:pathLst>
              <a:path h="4770755">
                <a:moveTo>
                  <a:pt x="0" y="0"/>
                </a:moveTo>
                <a:lnTo>
                  <a:pt x="0" y="4770285"/>
                </a:lnTo>
              </a:path>
            </a:pathLst>
          </a:custGeom>
          <a:ln w="38100">
            <a:solidFill>
              <a:srgbClr val="888888"/>
            </a:solidFill>
            <a:prstDash val="dot"/>
          </a:ln>
        </p:spPr>
        <p:txBody>
          <a:bodyPr wrap="square" lIns="0" tIns="0" rIns="0" bIns="0" rtlCol="0"/>
          <a:lstStyle/>
          <a:p>
            <a:endParaRPr/>
          </a:p>
        </p:txBody>
      </p:sp>
      <p:sp>
        <p:nvSpPr>
          <p:cNvPr id="25" name="object 25"/>
          <p:cNvSpPr/>
          <p:nvPr/>
        </p:nvSpPr>
        <p:spPr>
          <a:xfrm>
            <a:off x="499872" y="1499616"/>
            <a:ext cx="5443855" cy="4974590"/>
          </a:xfrm>
          <a:custGeom>
            <a:avLst/>
            <a:gdLst/>
            <a:ahLst/>
            <a:cxnLst/>
            <a:rect l="l" t="t" r="r" b="b"/>
            <a:pathLst>
              <a:path w="5443855" h="4974590">
                <a:moveTo>
                  <a:pt x="5443728" y="0"/>
                </a:moveTo>
                <a:lnTo>
                  <a:pt x="0" y="0"/>
                </a:lnTo>
                <a:lnTo>
                  <a:pt x="0" y="4974336"/>
                </a:lnTo>
                <a:lnTo>
                  <a:pt x="5443728" y="4974336"/>
                </a:lnTo>
                <a:lnTo>
                  <a:pt x="5443728" y="0"/>
                </a:lnTo>
                <a:close/>
              </a:path>
            </a:pathLst>
          </a:custGeom>
          <a:solidFill>
            <a:srgbClr val="2D3334">
              <a:alpha val="50195"/>
            </a:srgbClr>
          </a:solidFill>
        </p:spPr>
        <p:txBody>
          <a:bodyPr wrap="square" lIns="0" tIns="0" rIns="0" bIns="0" rtlCol="0"/>
          <a:lstStyle/>
          <a:p>
            <a:endParaRPr/>
          </a:p>
        </p:txBody>
      </p:sp>
      <p:sp>
        <p:nvSpPr>
          <p:cNvPr id="26" name="object 26"/>
          <p:cNvSpPr txBox="1"/>
          <p:nvPr/>
        </p:nvSpPr>
        <p:spPr>
          <a:xfrm>
            <a:off x="7709154" y="3999357"/>
            <a:ext cx="1414145" cy="391160"/>
          </a:xfrm>
          <a:prstGeom prst="rect">
            <a:avLst/>
          </a:prstGeom>
        </p:spPr>
        <p:txBody>
          <a:bodyPr vert="horz" wrap="square" lIns="0" tIns="12700" rIns="0" bIns="0" rtlCol="0">
            <a:spAutoFit/>
          </a:bodyPr>
          <a:lstStyle/>
          <a:p>
            <a:pPr marL="12700">
              <a:lnSpc>
                <a:spcPct val="100000"/>
              </a:lnSpc>
              <a:spcBef>
                <a:spcPts val="100"/>
              </a:spcBef>
            </a:pPr>
            <a:r>
              <a:rPr sz="2400" b="1" spc="10" dirty="0">
                <a:solidFill>
                  <a:srgbClr val="FFFFFF"/>
                </a:solidFill>
                <a:latin typeface="Arial"/>
                <a:cs typeface="Arial"/>
              </a:rPr>
              <a:t>W</a:t>
            </a:r>
            <a:r>
              <a:rPr sz="2400" b="1" spc="-5" dirty="0">
                <a:solidFill>
                  <a:srgbClr val="FFFFFF"/>
                </a:solidFill>
                <a:latin typeface="Arial"/>
                <a:cs typeface="Arial"/>
              </a:rPr>
              <a:t>OUN</a:t>
            </a:r>
            <a:r>
              <a:rPr sz="2400" b="1" spc="-15" dirty="0">
                <a:solidFill>
                  <a:srgbClr val="FFFFFF"/>
                </a:solidFill>
                <a:latin typeface="Arial"/>
                <a:cs typeface="Arial"/>
              </a:rPr>
              <a:t>D</a:t>
            </a:r>
            <a:r>
              <a:rPr sz="2400" b="1" dirty="0">
                <a:solidFill>
                  <a:srgbClr val="FFFFFF"/>
                </a:solidFill>
                <a:latin typeface="Arial"/>
                <a:cs typeface="Arial"/>
              </a:rPr>
              <a:t>S</a:t>
            </a:r>
            <a:endParaRPr sz="2400">
              <a:latin typeface="Arial"/>
              <a:cs typeface="Arial"/>
            </a:endParaRPr>
          </a:p>
        </p:txBody>
      </p:sp>
      <p:sp>
        <p:nvSpPr>
          <p:cNvPr id="27" name="object 27"/>
          <p:cNvSpPr/>
          <p:nvPr/>
        </p:nvSpPr>
        <p:spPr>
          <a:xfrm>
            <a:off x="6476111" y="2892551"/>
            <a:ext cx="5447030" cy="3025453"/>
          </a:xfrm>
          <a:custGeom>
            <a:avLst/>
            <a:gdLst/>
            <a:ahLst/>
            <a:cxnLst/>
            <a:rect l="l" t="t" r="r" b="b"/>
            <a:pathLst>
              <a:path w="5447030" h="2929254">
                <a:moveTo>
                  <a:pt x="5446775" y="0"/>
                </a:moveTo>
                <a:lnTo>
                  <a:pt x="0" y="0"/>
                </a:lnTo>
                <a:lnTo>
                  <a:pt x="0" y="2929128"/>
                </a:lnTo>
                <a:lnTo>
                  <a:pt x="5446775" y="2929128"/>
                </a:lnTo>
                <a:lnTo>
                  <a:pt x="5446775" y="0"/>
                </a:lnTo>
                <a:close/>
              </a:path>
            </a:pathLst>
          </a:custGeom>
          <a:solidFill>
            <a:srgbClr val="2D3334">
              <a:alpha val="50195"/>
            </a:srgbClr>
          </a:solidFill>
        </p:spPr>
        <p:txBody>
          <a:bodyPr wrap="square" lIns="0" tIns="0" rIns="0" bIns="0" rtlCol="0"/>
          <a:lstStyle/>
          <a:p>
            <a:endParaRPr/>
          </a:p>
        </p:txBody>
      </p:sp>
      <p:sp>
        <p:nvSpPr>
          <p:cNvPr id="28" name="object 28"/>
          <p:cNvSpPr txBox="1"/>
          <p:nvPr/>
        </p:nvSpPr>
        <p:spPr>
          <a:xfrm>
            <a:off x="11702542" y="6567433"/>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solidFill>
                  <a:srgbClr val="767070"/>
                </a:solidFill>
                <a:latin typeface="Arial MT"/>
                <a:cs typeface="Arial MT"/>
              </a:rPr>
              <a:t>5</a:t>
            </a:fld>
            <a:endParaRPr sz="1200">
              <a:latin typeface="Arial MT"/>
              <a:cs typeface="Arial MT"/>
            </a:endParaRPr>
          </a:p>
        </p:txBody>
      </p:sp>
      <p:sp>
        <p:nvSpPr>
          <p:cNvPr id="29" name="object 29"/>
          <p:cNvSpPr txBox="1"/>
          <p:nvPr/>
        </p:nvSpPr>
        <p:spPr>
          <a:xfrm>
            <a:off x="9409556" y="6590418"/>
            <a:ext cx="2020570" cy="175895"/>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A0A6AA"/>
                </a:solidFill>
                <a:latin typeface="Arial MT"/>
                <a:cs typeface="Arial MT"/>
              </a:rPr>
              <a:t>#TCCC-CPP-PPT-15</a:t>
            </a:r>
            <a:r>
              <a:rPr sz="1050" spc="280" dirty="0">
                <a:solidFill>
                  <a:srgbClr val="A0A6AA"/>
                </a:solidFill>
                <a:latin typeface="Arial MT"/>
                <a:cs typeface="Arial MT"/>
              </a:rPr>
              <a:t> </a:t>
            </a:r>
            <a:r>
              <a:rPr sz="1050" spc="-5" dirty="0">
                <a:solidFill>
                  <a:srgbClr val="A0A6AA"/>
                </a:solidFill>
                <a:latin typeface="Arial MT"/>
                <a:cs typeface="Arial MT"/>
              </a:rPr>
              <a:t>08 </a:t>
            </a:r>
            <a:r>
              <a:rPr sz="1050" dirty="0">
                <a:solidFill>
                  <a:srgbClr val="A0A6AA"/>
                </a:solidFill>
                <a:latin typeface="Arial MT"/>
                <a:cs typeface="Arial MT"/>
              </a:rPr>
              <a:t>AUG</a:t>
            </a:r>
            <a:r>
              <a:rPr sz="1050" spc="-20" dirty="0">
                <a:solidFill>
                  <a:srgbClr val="A0A6AA"/>
                </a:solidFill>
                <a:latin typeface="Arial MT"/>
                <a:cs typeface="Arial MT"/>
              </a:rPr>
              <a:t> </a:t>
            </a:r>
            <a:r>
              <a:rPr sz="1050" spc="-5" dirty="0">
                <a:solidFill>
                  <a:srgbClr val="A0A6AA"/>
                </a:solidFill>
                <a:latin typeface="Arial MT"/>
                <a:cs typeface="Arial MT"/>
              </a:rPr>
              <a:t>23</a:t>
            </a:r>
            <a:endParaRPr sz="1050">
              <a:latin typeface="Arial MT"/>
              <a:cs typeface="Arial M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a:spLocks noGrp="1"/>
          </p:cNvSpPr>
          <p:nvPr>
            <p:ph type="title"/>
          </p:nvPr>
        </p:nvSpPr>
        <p:spPr>
          <a:xfrm>
            <a:off x="3185922" y="811225"/>
            <a:ext cx="5908675" cy="574675"/>
          </a:xfrm>
          <a:prstGeom prst="rect">
            <a:avLst/>
          </a:prstGeom>
        </p:spPr>
        <p:txBody>
          <a:bodyPr vert="horz" wrap="square" lIns="0" tIns="12700" rIns="0" bIns="0" rtlCol="0">
            <a:spAutoFit/>
          </a:bodyPr>
          <a:lstStyle/>
          <a:p>
            <a:pPr marL="12700">
              <a:lnSpc>
                <a:spcPct val="100000"/>
              </a:lnSpc>
              <a:spcBef>
                <a:spcPts val="100"/>
              </a:spcBef>
            </a:pPr>
            <a:r>
              <a:rPr sz="3600" spc="-35" dirty="0">
                <a:solidFill>
                  <a:srgbClr val="505050"/>
                </a:solidFill>
              </a:rPr>
              <a:t>BATTLEFIELD</a:t>
            </a:r>
            <a:r>
              <a:rPr sz="3600" spc="-75" dirty="0">
                <a:solidFill>
                  <a:srgbClr val="505050"/>
                </a:solidFill>
              </a:rPr>
              <a:t> </a:t>
            </a:r>
            <a:r>
              <a:rPr sz="3600" spc="-15" dirty="0">
                <a:solidFill>
                  <a:srgbClr val="BB8542"/>
                </a:solidFill>
              </a:rPr>
              <a:t>ANALGESIA</a:t>
            </a:r>
            <a:endParaRPr sz="3600"/>
          </a:p>
        </p:txBody>
      </p:sp>
      <p:grpSp>
        <p:nvGrpSpPr>
          <p:cNvPr id="5" name="object 5"/>
          <p:cNvGrpSpPr/>
          <p:nvPr/>
        </p:nvGrpSpPr>
        <p:grpSpPr>
          <a:xfrm>
            <a:off x="70103" y="2732532"/>
            <a:ext cx="9123045" cy="2123440"/>
            <a:chOff x="70103" y="2732532"/>
            <a:chExt cx="9123045" cy="2123440"/>
          </a:xfrm>
        </p:grpSpPr>
        <p:sp>
          <p:nvSpPr>
            <p:cNvPr id="6" name="object 6"/>
            <p:cNvSpPr/>
            <p:nvPr/>
          </p:nvSpPr>
          <p:spPr>
            <a:xfrm>
              <a:off x="70103" y="4123944"/>
              <a:ext cx="9123045" cy="731520"/>
            </a:xfrm>
            <a:custGeom>
              <a:avLst/>
              <a:gdLst/>
              <a:ahLst/>
              <a:cxnLst/>
              <a:rect l="l" t="t" r="r" b="b"/>
              <a:pathLst>
                <a:path w="9123045" h="731520">
                  <a:moveTo>
                    <a:pt x="8735949" y="0"/>
                  </a:moveTo>
                  <a:lnTo>
                    <a:pt x="0" y="0"/>
                  </a:lnTo>
                  <a:lnTo>
                    <a:pt x="0" y="731519"/>
                  </a:lnTo>
                  <a:lnTo>
                    <a:pt x="8735949" y="731519"/>
                  </a:lnTo>
                  <a:lnTo>
                    <a:pt x="9122664" y="365759"/>
                  </a:lnTo>
                  <a:lnTo>
                    <a:pt x="8735949" y="0"/>
                  </a:lnTo>
                  <a:close/>
                </a:path>
              </a:pathLst>
            </a:custGeom>
            <a:solidFill>
              <a:srgbClr val="D0CECE"/>
            </a:solidFill>
          </p:spPr>
          <p:txBody>
            <a:bodyPr wrap="square" lIns="0" tIns="0" rIns="0" bIns="0" rtlCol="0"/>
            <a:lstStyle/>
            <a:p>
              <a:endParaRPr/>
            </a:p>
          </p:txBody>
        </p:sp>
        <p:sp>
          <p:nvSpPr>
            <p:cNvPr id="7" name="object 7"/>
            <p:cNvSpPr/>
            <p:nvPr/>
          </p:nvSpPr>
          <p:spPr>
            <a:xfrm>
              <a:off x="8013953" y="2732532"/>
              <a:ext cx="190500" cy="1485900"/>
            </a:xfrm>
            <a:custGeom>
              <a:avLst/>
              <a:gdLst/>
              <a:ahLst/>
              <a:cxnLst/>
              <a:rect l="l" t="t" r="r" b="b"/>
              <a:pathLst>
                <a:path w="190500" h="1485900">
                  <a:moveTo>
                    <a:pt x="63500" y="1301672"/>
                  </a:moveTo>
                  <a:lnTo>
                    <a:pt x="58185" y="1302744"/>
                  </a:lnTo>
                  <a:lnTo>
                    <a:pt x="27908" y="1323133"/>
                  </a:lnTo>
                  <a:lnTo>
                    <a:pt x="7489" y="1353405"/>
                  </a:lnTo>
                  <a:lnTo>
                    <a:pt x="0" y="1390522"/>
                  </a:lnTo>
                  <a:lnTo>
                    <a:pt x="7489" y="1427587"/>
                  </a:lnTo>
                  <a:lnTo>
                    <a:pt x="27908" y="1457864"/>
                  </a:lnTo>
                  <a:lnTo>
                    <a:pt x="58185" y="1478283"/>
                  </a:lnTo>
                  <a:lnTo>
                    <a:pt x="95250" y="1485772"/>
                  </a:lnTo>
                  <a:lnTo>
                    <a:pt x="132314" y="1478283"/>
                  </a:lnTo>
                  <a:lnTo>
                    <a:pt x="162591" y="1457864"/>
                  </a:lnTo>
                  <a:lnTo>
                    <a:pt x="183010" y="1427587"/>
                  </a:lnTo>
                  <a:lnTo>
                    <a:pt x="190500" y="1390522"/>
                  </a:lnTo>
                  <a:lnTo>
                    <a:pt x="63500" y="1390522"/>
                  </a:lnTo>
                  <a:lnTo>
                    <a:pt x="63500" y="1301672"/>
                  </a:lnTo>
                  <a:close/>
                </a:path>
                <a:path w="190500" h="1485900">
                  <a:moveTo>
                    <a:pt x="95250" y="1295272"/>
                  </a:moveTo>
                  <a:lnTo>
                    <a:pt x="63500" y="1301672"/>
                  </a:lnTo>
                  <a:lnTo>
                    <a:pt x="63500" y="1390522"/>
                  </a:lnTo>
                  <a:lnTo>
                    <a:pt x="127000" y="1390522"/>
                  </a:lnTo>
                  <a:lnTo>
                    <a:pt x="127000" y="1301672"/>
                  </a:lnTo>
                  <a:lnTo>
                    <a:pt x="95250" y="1295272"/>
                  </a:lnTo>
                  <a:close/>
                </a:path>
                <a:path w="190500" h="1485900">
                  <a:moveTo>
                    <a:pt x="127000" y="1301672"/>
                  </a:moveTo>
                  <a:lnTo>
                    <a:pt x="127000" y="1390522"/>
                  </a:lnTo>
                  <a:lnTo>
                    <a:pt x="190500" y="1390522"/>
                  </a:lnTo>
                  <a:lnTo>
                    <a:pt x="183010" y="1353405"/>
                  </a:lnTo>
                  <a:lnTo>
                    <a:pt x="162591" y="1323133"/>
                  </a:lnTo>
                  <a:lnTo>
                    <a:pt x="132314" y="1302744"/>
                  </a:lnTo>
                  <a:lnTo>
                    <a:pt x="127000" y="1301672"/>
                  </a:lnTo>
                  <a:close/>
                </a:path>
                <a:path w="190500" h="1485900">
                  <a:moveTo>
                    <a:pt x="127000" y="0"/>
                  </a:moveTo>
                  <a:lnTo>
                    <a:pt x="63500" y="0"/>
                  </a:lnTo>
                  <a:lnTo>
                    <a:pt x="63500" y="1301672"/>
                  </a:lnTo>
                  <a:lnTo>
                    <a:pt x="95250" y="1295272"/>
                  </a:lnTo>
                  <a:lnTo>
                    <a:pt x="127000" y="1295272"/>
                  </a:lnTo>
                  <a:lnTo>
                    <a:pt x="127000" y="0"/>
                  </a:lnTo>
                  <a:close/>
                </a:path>
                <a:path w="190500" h="1485900">
                  <a:moveTo>
                    <a:pt x="127000" y="1295272"/>
                  </a:moveTo>
                  <a:lnTo>
                    <a:pt x="95250" y="1295272"/>
                  </a:lnTo>
                  <a:lnTo>
                    <a:pt x="127000" y="1301672"/>
                  </a:lnTo>
                  <a:lnTo>
                    <a:pt x="127000" y="1295272"/>
                  </a:lnTo>
                  <a:close/>
                </a:path>
              </a:pathLst>
            </a:custGeom>
            <a:solidFill>
              <a:srgbClr val="000000"/>
            </a:solidFill>
          </p:spPr>
          <p:txBody>
            <a:bodyPr wrap="square" lIns="0" tIns="0" rIns="0" bIns="0" rtlCol="0"/>
            <a:lstStyle/>
            <a:p>
              <a:endParaRPr/>
            </a:p>
          </p:txBody>
        </p:sp>
        <p:sp>
          <p:nvSpPr>
            <p:cNvPr id="8" name="object 8"/>
            <p:cNvSpPr/>
            <p:nvPr/>
          </p:nvSpPr>
          <p:spPr>
            <a:xfrm>
              <a:off x="2399537" y="3461004"/>
              <a:ext cx="190500" cy="757555"/>
            </a:xfrm>
            <a:custGeom>
              <a:avLst/>
              <a:gdLst/>
              <a:ahLst/>
              <a:cxnLst/>
              <a:rect l="l" t="t" r="r" b="b"/>
              <a:pathLst>
                <a:path w="190500" h="757554">
                  <a:moveTo>
                    <a:pt x="63500" y="572962"/>
                  </a:moveTo>
                  <a:lnTo>
                    <a:pt x="58185" y="574036"/>
                  </a:lnTo>
                  <a:lnTo>
                    <a:pt x="27908" y="594455"/>
                  </a:lnTo>
                  <a:lnTo>
                    <a:pt x="7489" y="624732"/>
                  </a:lnTo>
                  <a:lnTo>
                    <a:pt x="0" y="661797"/>
                  </a:lnTo>
                  <a:lnTo>
                    <a:pt x="7489" y="698861"/>
                  </a:lnTo>
                  <a:lnTo>
                    <a:pt x="27908" y="729138"/>
                  </a:lnTo>
                  <a:lnTo>
                    <a:pt x="58185" y="749557"/>
                  </a:lnTo>
                  <a:lnTo>
                    <a:pt x="95250" y="757047"/>
                  </a:lnTo>
                  <a:lnTo>
                    <a:pt x="132314" y="749557"/>
                  </a:lnTo>
                  <a:lnTo>
                    <a:pt x="162591" y="729138"/>
                  </a:lnTo>
                  <a:lnTo>
                    <a:pt x="183010" y="698861"/>
                  </a:lnTo>
                  <a:lnTo>
                    <a:pt x="190500" y="661797"/>
                  </a:lnTo>
                  <a:lnTo>
                    <a:pt x="63500" y="661797"/>
                  </a:lnTo>
                  <a:lnTo>
                    <a:pt x="63500" y="572962"/>
                  </a:lnTo>
                  <a:close/>
                </a:path>
                <a:path w="190500" h="757554">
                  <a:moveTo>
                    <a:pt x="95250" y="566547"/>
                  </a:moveTo>
                  <a:lnTo>
                    <a:pt x="63500" y="572962"/>
                  </a:lnTo>
                  <a:lnTo>
                    <a:pt x="63500" y="661797"/>
                  </a:lnTo>
                  <a:lnTo>
                    <a:pt x="127000" y="661797"/>
                  </a:lnTo>
                  <a:lnTo>
                    <a:pt x="127000" y="572962"/>
                  </a:lnTo>
                  <a:lnTo>
                    <a:pt x="95250" y="566547"/>
                  </a:lnTo>
                  <a:close/>
                </a:path>
                <a:path w="190500" h="757554">
                  <a:moveTo>
                    <a:pt x="127000" y="572962"/>
                  </a:moveTo>
                  <a:lnTo>
                    <a:pt x="127000" y="661797"/>
                  </a:lnTo>
                  <a:lnTo>
                    <a:pt x="190500" y="661797"/>
                  </a:lnTo>
                  <a:lnTo>
                    <a:pt x="183010" y="624732"/>
                  </a:lnTo>
                  <a:lnTo>
                    <a:pt x="162591" y="594455"/>
                  </a:lnTo>
                  <a:lnTo>
                    <a:pt x="132314" y="574036"/>
                  </a:lnTo>
                  <a:lnTo>
                    <a:pt x="127000" y="572962"/>
                  </a:lnTo>
                  <a:close/>
                </a:path>
                <a:path w="190500" h="757554">
                  <a:moveTo>
                    <a:pt x="127000" y="0"/>
                  </a:moveTo>
                  <a:lnTo>
                    <a:pt x="63500" y="0"/>
                  </a:lnTo>
                  <a:lnTo>
                    <a:pt x="63500" y="572962"/>
                  </a:lnTo>
                  <a:lnTo>
                    <a:pt x="95250" y="566547"/>
                  </a:lnTo>
                  <a:lnTo>
                    <a:pt x="127000" y="566547"/>
                  </a:lnTo>
                  <a:lnTo>
                    <a:pt x="127000" y="0"/>
                  </a:lnTo>
                  <a:close/>
                </a:path>
                <a:path w="190500" h="757554">
                  <a:moveTo>
                    <a:pt x="127000" y="566547"/>
                  </a:moveTo>
                  <a:lnTo>
                    <a:pt x="95250" y="566547"/>
                  </a:lnTo>
                  <a:lnTo>
                    <a:pt x="127000" y="572962"/>
                  </a:lnTo>
                  <a:lnTo>
                    <a:pt x="127000" y="566547"/>
                  </a:lnTo>
                  <a:close/>
                </a:path>
              </a:pathLst>
            </a:custGeom>
            <a:solidFill>
              <a:srgbClr val="921828"/>
            </a:solidFill>
          </p:spPr>
          <p:txBody>
            <a:bodyPr wrap="square" lIns="0" tIns="0" rIns="0" bIns="0" rtlCol="0"/>
            <a:lstStyle/>
            <a:p>
              <a:endParaRPr/>
            </a:p>
          </p:txBody>
        </p:sp>
        <p:sp>
          <p:nvSpPr>
            <p:cNvPr id="9" name="object 9"/>
            <p:cNvSpPr/>
            <p:nvPr/>
          </p:nvSpPr>
          <p:spPr>
            <a:xfrm>
              <a:off x="3554730" y="2732531"/>
              <a:ext cx="2162810" cy="1485900"/>
            </a:xfrm>
            <a:custGeom>
              <a:avLst/>
              <a:gdLst/>
              <a:ahLst/>
              <a:cxnLst/>
              <a:rect l="l" t="t" r="r" b="b"/>
              <a:pathLst>
                <a:path w="2162810" h="1485900">
                  <a:moveTo>
                    <a:pt x="190500" y="1390523"/>
                  </a:moveTo>
                  <a:lnTo>
                    <a:pt x="183007" y="1353413"/>
                  </a:lnTo>
                  <a:lnTo>
                    <a:pt x="162585" y="1323136"/>
                  </a:lnTo>
                  <a:lnTo>
                    <a:pt x="132308" y="1302753"/>
                  </a:lnTo>
                  <a:lnTo>
                    <a:pt x="127000" y="1301673"/>
                  </a:lnTo>
                  <a:lnTo>
                    <a:pt x="127000" y="1295273"/>
                  </a:lnTo>
                  <a:lnTo>
                    <a:pt x="127000" y="0"/>
                  </a:lnTo>
                  <a:lnTo>
                    <a:pt x="63500" y="0"/>
                  </a:lnTo>
                  <a:lnTo>
                    <a:pt x="63500" y="1301673"/>
                  </a:lnTo>
                  <a:lnTo>
                    <a:pt x="58178" y="1302753"/>
                  </a:lnTo>
                  <a:lnTo>
                    <a:pt x="27901" y="1323136"/>
                  </a:lnTo>
                  <a:lnTo>
                    <a:pt x="7480" y="1353413"/>
                  </a:lnTo>
                  <a:lnTo>
                    <a:pt x="0" y="1390523"/>
                  </a:lnTo>
                  <a:lnTo>
                    <a:pt x="7480" y="1427594"/>
                  </a:lnTo>
                  <a:lnTo>
                    <a:pt x="27901" y="1457871"/>
                  </a:lnTo>
                  <a:lnTo>
                    <a:pt x="58178" y="1478292"/>
                  </a:lnTo>
                  <a:lnTo>
                    <a:pt x="95250" y="1485773"/>
                  </a:lnTo>
                  <a:lnTo>
                    <a:pt x="132308" y="1478292"/>
                  </a:lnTo>
                  <a:lnTo>
                    <a:pt x="162585" y="1457871"/>
                  </a:lnTo>
                  <a:lnTo>
                    <a:pt x="183007" y="1427594"/>
                  </a:lnTo>
                  <a:lnTo>
                    <a:pt x="190500" y="1390523"/>
                  </a:lnTo>
                  <a:close/>
                </a:path>
                <a:path w="2162810" h="1485900">
                  <a:moveTo>
                    <a:pt x="2162556" y="1390523"/>
                  </a:moveTo>
                  <a:lnTo>
                    <a:pt x="2155063" y="1353413"/>
                  </a:lnTo>
                  <a:lnTo>
                    <a:pt x="2134641" y="1323136"/>
                  </a:lnTo>
                  <a:lnTo>
                    <a:pt x="2104364" y="1302753"/>
                  </a:lnTo>
                  <a:lnTo>
                    <a:pt x="2099056" y="1301673"/>
                  </a:lnTo>
                  <a:lnTo>
                    <a:pt x="2099056" y="1295273"/>
                  </a:lnTo>
                  <a:lnTo>
                    <a:pt x="2099056" y="0"/>
                  </a:lnTo>
                  <a:lnTo>
                    <a:pt x="2035556" y="0"/>
                  </a:lnTo>
                  <a:lnTo>
                    <a:pt x="2035556" y="1301673"/>
                  </a:lnTo>
                  <a:lnTo>
                    <a:pt x="2030234" y="1302753"/>
                  </a:lnTo>
                  <a:lnTo>
                    <a:pt x="1999957" y="1323136"/>
                  </a:lnTo>
                  <a:lnTo>
                    <a:pt x="1979536" y="1353413"/>
                  </a:lnTo>
                  <a:lnTo>
                    <a:pt x="1972056" y="1390523"/>
                  </a:lnTo>
                  <a:lnTo>
                    <a:pt x="1979536" y="1427594"/>
                  </a:lnTo>
                  <a:lnTo>
                    <a:pt x="1999957" y="1457871"/>
                  </a:lnTo>
                  <a:lnTo>
                    <a:pt x="2030234" y="1478292"/>
                  </a:lnTo>
                  <a:lnTo>
                    <a:pt x="2067306" y="1485773"/>
                  </a:lnTo>
                  <a:lnTo>
                    <a:pt x="2104364" y="1478292"/>
                  </a:lnTo>
                  <a:lnTo>
                    <a:pt x="2134641" y="1457871"/>
                  </a:lnTo>
                  <a:lnTo>
                    <a:pt x="2155063" y="1427594"/>
                  </a:lnTo>
                  <a:lnTo>
                    <a:pt x="2162556" y="1390523"/>
                  </a:lnTo>
                  <a:close/>
                </a:path>
              </a:pathLst>
            </a:custGeom>
            <a:solidFill>
              <a:srgbClr val="000000"/>
            </a:solidFill>
          </p:spPr>
          <p:txBody>
            <a:bodyPr wrap="square" lIns="0" tIns="0" rIns="0" bIns="0" rtlCol="0"/>
            <a:lstStyle/>
            <a:p>
              <a:endParaRPr/>
            </a:p>
          </p:txBody>
        </p:sp>
        <p:sp>
          <p:nvSpPr>
            <p:cNvPr id="10" name="object 10"/>
            <p:cNvSpPr/>
            <p:nvPr/>
          </p:nvSpPr>
          <p:spPr>
            <a:xfrm>
              <a:off x="4511801" y="3461004"/>
              <a:ext cx="190500" cy="757555"/>
            </a:xfrm>
            <a:custGeom>
              <a:avLst/>
              <a:gdLst/>
              <a:ahLst/>
              <a:cxnLst/>
              <a:rect l="l" t="t" r="r" b="b"/>
              <a:pathLst>
                <a:path w="190500" h="757554">
                  <a:moveTo>
                    <a:pt x="63500" y="572962"/>
                  </a:moveTo>
                  <a:lnTo>
                    <a:pt x="58185" y="574036"/>
                  </a:lnTo>
                  <a:lnTo>
                    <a:pt x="27908" y="594455"/>
                  </a:lnTo>
                  <a:lnTo>
                    <a:pt x="7489" y="624732"/>
                  </a:lnTo>
                  <a:lnTo>
                    <a:pt x="0" y="661797"/>
                  </a:lnTo>
                  <a:lnTo>
                    <a:pt x="7489" y="698861"/>
                  </a:lnTo>
                  <a:lnTo>
                    <a:pt x="27908" y="729138"/>
                  </a:lnTo>
                  <a:lnTo>
                    <a:pt x="58185" y="749557"/>
                  </a:lnTo>
                  <a:lnTo>
                    <a:pt x="95250" y="757047"/>
                  </a:lnTo>
                  <a:lnTo>
                    <a:pt x="132314" y="749557"/>
                  </a:lnTo>
                  <a:lnTo>
                    <a:pt x="162591" y="729138"/>
                  </a:lnTo>
                  <a:lnTo>
                    <a:pt x="183010" y="698861"/>
                  </a:lnTo>
                  <a:lnTo>
                    <a:pt x="190500" y="661797"/>
                  </a:lnTo>
                  <a:lnTo>
                    <a:pt x="63500" y="661797"/>
                  </a:lnTo>
                  <a:lnTo>
                    <a:pt x="63500" y="572962"/>
                  </a:lnTo>
                  <a:close/>
                </a:path>
                <a:path w="190500" h="757554">
                  <a:moveTo>
                    <a:pt x="95250" y="566547"/>
                  </a:moveTo>
                  <a:lnTo>
                    <a:pt x="63500" y="572962"/>
                  </a:lnTo>
                  <a:lnTo>
                    <a:pt x="63500" y="661797"/>
                  </a:lnTo>
                  <a:lnTo>
                    <a:pt x="127000" y="661797"/>
                  </a:lnTo>
                  <a:lnTo>
                    <a:pt x="127000" y="572962"/>
                  </a:lnTo>
                  <a:lnTo>
                    <a:pt x="95250" y="566547"/>
                  </a:lnTo>
                  <a:close/>
                </a:path>
                <a:path w="190500" h="757554">
                  <a:moveTo>
                    <a:pt x="127000" y="572962"/>
                  </a:moveTo>
                  <a:lnTo>
                    <a:pt x="127000" y="661797"/>
                  </a:lnTo>
                  <a:lnTo>
                    <a:pt x="190500" y="661797"/>
                  </a:lnTo>
                  <a:lnTo>
                    <a:pt x="183010" y="624732"/>
                  </a:lnTo>
                  <a:lnTo>
                    <a:pt x="162591" y="594455"/>
                  </a:lnTo>
                  <a:lnTo>
                    <a:pt x="132314" y="574036"/>
                  </a:lnTo>
                  <a:lnTo>
                    <a:pt x="127000" y="572962"/>
                  </a:lnTo>
                  <a:close/>
                </a:path>
                <a:path w="190500" h="757554">
                  <a:moveTo>
                    <a:pt x="127000" y="0"/>
                  </a:moveTo>
                  <a:lnTo>
                    <a:pt x="63500" y="0"/>
                  </a:lnTo>
                  <a:lnTo>
                    <a:pt x="63500" y="572962"/>
                  </a:lnTo>
                  <a:lnTo>
                    <a:pt x="95250" y="566547"/>
                  </a:lnTo>
                  <a:lnTo>
                    <a:pt x="127000" y="566547"/>
                  </a:lnTo>
                  <a:lnTo>
                    <a:pt x="127000" y="0"/>
                  </a:lnTo>
                  <a:close/>
                </a:path>
                <a:path w="190500" h="757554">
                  <a:moveTo>
                    <a:pt x="127000" y="566547"/>
                  </a:moveTo>
                  <a:lnTo>
                    <a:pt x="95250" y="566547"/>
                  </a:lnTo>
                  <a:lnTo>
                    <a:pt x="127000" y="572962"/>
                  </a:lnTo>
                  <a:lnTo>
                    <a:pt x="127000" y="566547"/>
                  </a:lnTo>
                  <a:close/>
                </a:path>
              </a:pathLst>
            </a:custGeom>
            <a:solidFill>
              <a:srgbClr val="921828"/>
            </a:solidFill>
          </p:spPr>
          <p:txBody>
            <a:bodyPr wrap="square" lIns="0" tIns="0" rIns="0" bIns="0" rtlCol="0"/>
            <a:lstStyle/>
            <a:p>
              <a:endParaRPr/>
            </a:p>
          </p:txBody>
        </p:sp>
        <p:sp>
          <p:nvSpPr>
            <p:cNvPr id="11" name="object 11"/>
            <p:cNvSpPr/>
            <p:nvPr/>
          </p:nvSpPr>
          <p:spPr>
            <a:xfrm>
              <a:off x="723137" y="2738628"/>
              <a:ext cx="190500" cy="1485900"/>
            </a:xfrm>
            <a:custGeom>
              <a:avLst/>
              <a:gdLst/>
              <a:ahLst/>
              <a:cxnLst/>
              <a:rect l="l" t="t" r="r" b="b"/>
              <a:pathLst>
                <a:path w="190500" h="1485900">
                  <a:moveTo>
                    <a:pt x="63500" y="1301671"/>
                  </a:moveTo>
                  <a:lnTo>
                    <a:pt x="58175" y="1302744"/>
                  </a:lnTo>
                  <a:lnTo>
                    <a:pt x="27898" y="1323133"/>
                  </a:lnTo>
                  <a:lnTo>
                    <a:pt x="7485" y="1353405"/>
                  </a:lnTo>
                  <a:lnTo>
                    <a:pt x="0" y="1390523"/>
                  </a:lnTo>
                  <a:lnTo>
                    <a:pt x="7485" y="1427587"/>
                  </a:lnTo>
                  <a:lnTo>
                    <a:pt x="27898" y="1457864"/>
                  </a:lnTo>
                  <a:lnTo>
                    <a:pt x="58175" y="1478283"/>
                  </a:lnTo>
                  <a:lnTo>
                    <a:pt x="95250" y="1485773"/>
                  </a:lnTo>
                  <a:lnTo>
                    <a:pt x="132324" y="1478283"/>
                  </a:lnTo>
                  <a:lnTo>
                    <a:pt x="162601" y="1457864"/>
                  </a:lnTo>
                  <a:lnTo>
                    <a:pt x="183014" y="1427587"/>
                  </a:lnTo>
                  <a:lnTo>
                    <a:pt x="190500" y="1390523"/>
                  </a:lnTo>
                  <a:lnTo>
                    <a:pt x="63500" y="1390523"/>
                  </a:lnTo>
                  <a:lnTo>
                    <a:pt x="63500" y="1301671"/>
                  </a:lnTo>
                  <a:close/>
                </a:path>
                <a:path w="190500" h="1485900">
                  <a:moveTo>
                    <a:pt x="95250" y="1295273"/>
                  </a:moveTo>
                  <a:lnTo>
                    <a:pt x="63500" y="1301671"/>
                  </a:lnTo>
                  <a:lnTo>
                    <a:pt x="63500" y="1390523"/>
                  </a:lnTo>
                  <a:lnTo>
                    <a:pt x="127000" y="1390523"/>
                  </a:lnTo>
                  <a:lnTo>
                    <a:pt x="127000" y="1301671"/>
                  </a:lnTo>
                  <a:lnTo>
                    <a:pt x="95250" y="1295273"/>
                  </a:lnTo>
                  <a:close/>
                </a:path>
                <a:path w="190500" h="1485900">
                  <a:moveTo>
                    <a:pt x="127000" y="1301671"/>
                  </a:moveTo>
                  <a:lnTo>
                    <a:pt x="127000" y="1390523"/>
                  </a:lnTo>
                  <a:lnTo>
                    <a:pt x="190500" y="1390523"/>
                  </a:lnTo>
                  <a:lnTo>
                    <a:pt x="183014" y="1353405"/>
                  </a:lnTo>
                  <a:lnTo>
                    <a:pt x="162601" y="1323133"/>
                  </a:lnTo>
                  <a:lnTo>
                    <a:pt x="132324" y="1302744"/>
                  </a:lnTo>
                  <a:lnTo>
                    <a:pt x="127000" y="1301671"/>
                  </a:lnTo>
                  <a:close/>
                </a:path>
                <a:path w="190500" h="1485900">
                  <a:moveTo>
                    <a:pt x="127000" y="0"/>
                  </a:moveTo>
                  <a:lnTo>
                    <a:pt x="63500" y="0"/>
                  </a:lnTo>
                  <a:lnTo>
                    <a:pt x="63500" y="1301671"/>
                  </a:lnTo>
                  <a:lnTo>
                    <a:pt x="95250" y="1295273"/>
                  </a:lnTo>
                  <a:lnTo>
                    <a:pt x="127000" y="1295273"/>
                  </a:lnTo>
                  <a:lnTo>
                    <a:pt x="127000" y="0"/>
                  </a:lnTo>
                  <a:close/>
                </a:path>
                <a:path w="190500" h="1485900">
                  <a:moveTo>
                    <a:pt x="127000" y="1295273"/>
                  </a:moveTo>
                  <a:lnTo>
                    <a:pt x="95250" y="1295273"/>
                  </a:lnTo>
                  <a:lnTo>
                    <a:pt x="127000" y="1301671"/>
                  </a:lnTo>
                  <a:lnTo>
                    <a:pt x="127000" y="1295273"/>
                  </a:lnTo>
                  <a:close/>
                </a:path>
              </a:pathLst>
            </a:custGeom>
            <a:solidFill>
              <a:srgbClr val="000000"/>
            </a:solidFill>
          </p:spPr>
          <p:txBody>
            <a:bodyPr wrap="square" lIns="0" tIns="0" rIns="0" bIns="0" rtlCol="0"/>
            <a:lstStyle/>
            <a:p>
              <a:endParaRPr/>
            </a:p>
          </p:txBody>
        </p:sp>
        <p:sp>
          <p:nvSpPr>
            <p:cNvPr id="12" name="object 12"/>
            <p:cNvSpPr/>
            <p:nvPr/>
          </p:nvSpPr>
          <p:spPr>
            <a:xfrm>
              <a:off x="1734311" y="3035808"/>
              <a:ext cx="1405255" cy="494030"/>
            </a:xfrm>
            <a:custGeom>
              <a:avLst/>
              <a:gdLst/>
              <a:ahLst/>
              <a:cxnLst/>
              <a:rect l="l" t="t" r="r" b="b"/>
              <a:pathLst>
                <a:path w="1405255" h="494029">
                  <a:moveTo>
                    <a:pt x="1349120" y="0"/>
                  </a:moveTo>
                  <a:lnTo>
                    <a:pt x="56006" y="0"/>
                  </a:lnTo>
                  <a:lnTo>
                    <a:pt x="34182" y="4393"/>
                  </a:lnTo>
                  <a:lnTo>
                    <a:pt x="16382" y="16382"/>
                  </a:lnTo>
                  <a:lnTo>
                    <a:pt x="4393" y="34182"/>
                  </a:lnTo>
                  <a:lnTo>
                    <a:pt x="0" y="56006"/>
                  </a:lnTo>
                  <a:lnTo>
                    <a:pt x="0" y="437768"/>
                  </a:lnTo>
                  <a:lnTo>
                    <a:pt x="4393" y="459593"/>
                  </a:lnTo>
                  <a:lnTo>
                    <a:pt x="16382" y="477392"/>
                  </a:lnTo>
                  <a:lnTo>
                    <a:pt x="34182" y="489382"/>
                  </a:lnTo>
                  <a:lnTo>
                    <a:pt x="56006" y="493775"/>
                  </a:lnTo>
                  <a:lnTo>
                    <a:pt x="1349120" y="493775"/>
                  </a:lnTo>
                  <a:lnTo>
                    <a:pt x="1370945" y="489382"/>
                  </a:lnTo>
                  <a:lnTo>
                    <a:pt x="1388745" y="477392"/>
                  </a:lnTo>
                  <a:lnTo>
                    <a:pt x="1400734" y="459593"/>
                  </a:lnTo>
                  <a:lnTo>
                    <a:pt x="1405127" y="437768"/>
                  </a:lnTo>
                  <a:lnTo>
                    <a:pt x="1405127" y="56006"/>
                  </a:lnTo>
                  <a:lnTo>
                    <a:pt x="1400734" y="34182"/>
                  </a:lnTo>
                  <a:lnTo>
                    <a:pt x="1388745" y="16382"/>
                  </a:lnTo>
                  <a:lnTo>
                    <a:pt x="1370945" y="4393"/>
                  </a:lnTo>
                  <a:lnTo>
                    <a:pt x="1349120" y="0"/>
                  </a:lnTo>
                  <a:close/>
                </a:path>
              </a:pathLst>
            </a:custGeom>
            <a:solidFill>
              <a:srgbClr val="921828"/>
            </a:solidFill>
          </p:spPr>
          <p:txBody>
            <a:bodyPr wrap="square" lIns="0" tIns="0" rIns="0" bIns="0" rtlCol="0"/>
            <a:lstStyle/>
            <a:p>
              <a:endParaRPr/>
            </a:p>
          </p:txBody>
        </p:sp>
      </p:grpSp>
      <p:sp>
        <p:nvSpPr>
          <p:cNvPr id="13" name="object 13"/>
          <p:cNvSpPr txBox="1"/>
          <p:nvPr/>
        </p:nvSpPr>
        <p:spPr>
          <a:xfrm>
            <a:off x="1960879" y="3141421"/>
            <a:ext cx="949960" cy="271145"/>
          </a:xfrm>
          <a:prstGeom prst="rect">
            <a:avLst/>
          </a:prstGeom>
        </p:spPr>
        <p:txBody>
          <a:bodyPr vert="horz" wrap="square" lIns="0" tIns="13970" rIns="0" bIns="0" rtlCol="0">
            <a:spAutoFit/>
          </a:bodyPr>
          <a:lstStyle/>
          <a:p>
            <a:pPr marL="12700">
              <a:lnSpc>
                <a:spcPct val="100000"/>
              </a:lnSpc>
              <a:spcBef>
                <a:spcPts val="110"/>
              </a:spcBef>
            </a:pPr>
            <a:r>
              <a:rPr sz="1600" b="1" spc="5" dirty="0">
                <a:solidFill>
                  <a:srgbClr val="FFFFFF"/>
                </a:solidFill>
                <a:latin typeface="Arial"/>
                <a:cs typeface="Arial"/>
              </a:rPr>
              <a:t>Morphine</a:t>
            </a:r>
            <a:endParaRPr sz="1600">
              <a:latin typeface="Arial"/>
              <a:cs typeface="Arial"/>
            </a:endParaRPr>
          </a:p>
        </p:txBody>
      </p:sp>
      <p:sp>
        <p:nvSpPr>
          <p:cNvPr id="14" name="object 14"/>
          <p:cNvSpPr/>
          <p:nvPr/>
        </p:nvSpPr>
        <p:spPr>
          <a:xfrm>
            <a:off x="5199888" y="4255008"/>
            <a:ext cx="862965" cy="433070"/>
          </a:xfrm>
          <a:custGeom>
            <a:avLst/>
            <a:gdLst/>
            <a:ahLst/>
            <a:cxnLst/>
            <a:rect l="l" t="t" r="r" b="b"/>
            <a:pathLst>
              <a:path w="862964" h="433070">
                <a:moveTo>
                  <a:pt x="646176" y="0"/>
                </a:moveTo>
                <a:lnTo>
                  <a:pt x="216408" y="0"/>
                </a:lnTo>
                <a:lnTo>
                  <a:pt x="166791" y="5716"/>
                </a:lnTo>
                <a:lnTo>
                  <a:pt x="121242" y="21998"/>
                </a:lnTo>
                <a:lnTo>
                  <a:pt x="81060" y="47546"/>
                </a:lnTo>
                <a:lnTo>
                  <a:pt x="47546" y="81060"/>
                </a:lnTo>
                <a:lnTo>
                  <a:pt x="21998" y="121242"/>
                </a:lnTo>
                <a:lnTo>
                  <a:pt x="5716" y="166791"/>
                </a:lnTo>
                <a:lnTo>
                  <a:pt x="0" y="216408"/>
                </a:lnTo>
                <a:lnTo>
                  <a:pt x="5716" y="266024"/>
                </a:lnTo>
                <a:lnTo>
                  <a:pt x="21998" y="311573"/>
                </a:lnTo>
                <a:lnTo>
                  <a:pt x="47546" y="351755"/>
                </a:lnTo>
                <a:lnTo>
                  <a:pt x="81060" y="385269"/>
                </a:lnTo>
                <a:lnTo>
                  <a:pt x="121242" y="410817"/>
                </a:lnTo>
                <a:lnTo>
                  <a:pt x="166791" y="427099"/>
                </a:lnTo>
                <a:lnTo>
                  <a:pt x="216408" y="432816"/>
                </a:lnTo>
                <a:lnTo>
                  <a:pt x="646176" y="432816"/>
                </a:lnTo>
                <a:lnTo>
                  <a:pt x="695792" y="427099"/>
                </a:lnTo>
                <a:lnTo>
                  <a:pt x="741341" y="410817"/>
                </a:lnTo>
                <a:lnTo>
                  <a:pt x="781523" y="385269"/>
                </a:lnTo>
                <a:lnTo>
                  <a:pt x="815037" y="351755"/>
                </a:lnTo>
                <a:lnTo>
                  <a:pt x="840585" y="311573"/>
                </a:lnTo>
                <a:lnTo>
                  <a:pt x="856867" y="266024"/>
                </a:lnTo>
                <a:lnTo>
                  <a:pt x="862584" y="216408"/>
                </a:lnTo>
                <a:lnTo>
                  <a:pt x="856867" y="166791"/>
                </a:lnTo>
                <a:lnTo>
                  <a:pt x="840585" y="121242"/>
                </a:lnTo>
                <a:lnTo>
                  <a:pt x="815037" y="81060"/>
                </a:lnTo>
                <a:lnTo>
                  <a:pt x="781523" y="47546"/>
                </a:lnTo>
                <a:lnTo>
                  <a:pt x="741341" y="21998"/>
                </a:lnTo>
                <a:lnTo>
                  <a:pt x="695792" y="5716"/>
                </a:lnTo>
                <a:lnTo>
                  <a:pt x="646176" y="0"/>
                </a:lnTo>
                <a:close/>
              </a:path>
            </a:pathLst>
          </a:custGeom>
          <a:solidFill>
            <a:srgbClr val="FFFFFF"/>
          </a:solidFill>
        </p:spPr>
        <p:txBody>
          <a:bodyPr wrap="square" lIns="0" tIns="0" rIns="0" bIns="0" rtlCol="0"/>
          <a:lstStyle/>
          <a:p>
            <a:endParaRPr/>
          </a:p>
        </p:txBody>
      </p:sp>
      <p:sp>
        <p:nvSpPr>
          <p:cNvPr id="15" name="object 15"/>
          <p:cNvSpPr txBox="1"/>
          <p:nvPr/>
        </p:nvSpPr>
        <p:spPr>
          <a:xfrm>
            <a:off x="5347208" y="4303521"/>
            <a:ext cx="571500" cy="329565"/>
          </a:xfrm>
          <a:prstGeom prst="rect">
            <a:avLst/>
          </a:prstGeom>
        </p:spPr>
        <p:txBody>
          <a:bodyPr vert="horz" wrap="square" lIns="0" tIns="11430" rIns="0" bIns="0" rtlCol="0">
            <a:spAutoFit/>
          </a:bodyPr>
          <a:lstStyle/>
          <a:p>
            <a:pPr marL="12700">
              <a:lnSpc>
                <a:spcPct val="100000"/>
              </a:lnSpc>
              <a:spcBef>
                <a:spcPts val="90"/>
              </a:spcBef>
            </a:pPr>
            <a:r>
              <a:rPr sz="2000" b="1" spc="-5" dirty="0">
                <a:latin typeface="Arial"/>
                <a:cs typeface="Arial"/>
              </a:rPr>
              <a:t>2</a:t>
            </a:r>
            <a:r>
              <a:rPr sz="2000" b="1" spc="-15" dirty="0">
                <a:latin typeface="Arial"/>
                <a:cs typeface="Arial"/>
              </a:rPr>
              <a:t>0</a:t>
            </a:r>
            <a:r>
              <a:rPr sz="2000" b="1" spc="-130" dirty="0">
                <a:latin typeface="Arial"/>
                <a:cs typeface="Arial"/>
              </a:rPr>
              <a:t>1</a:t>
            </a:r>
            <a:r>
              <a:rPr sz="2000" b="1" spc="-5" dirty="0">
                <a:latin typeface="Arial"/>
                <a:cs typeface="Arial"/>
              </a:rPr>
              <a:t>1</a:t>
            </a:r>
            <a:endParaRPr sz="2000">
              <a:latin typeface="Arial"/>
              <a:cs typeface="Arial"/>
            </a:endParaRPr>
          </a:p>
        </p:txBody>
      </p:sp>
      <p:sp>
        <p:nvSpPr>
          <p:cNvPr id="16" name="object 16"/>
          <p:cNvSpPr/>
          <p:nvPr/>
        </p:nvSpPr>
        <p:spPr>
          <a:xfrm>
            <a:off x="4123944" y="4267200"/>
            <a:ext cx="881380" cy="433070"/>
          </a:xfrm>
          <a:custGeom>
            <a:avLst/>
            <a:gdLst/>
            <a:ahLst/>
            <a:cxnLst/>
            <a:rect l="l" t="t" r="r" b="b"/>
            <a:pathLst>
              <a:path w="881379" h="433070">
                <a:moveTo>
                  <a:pt x="664463" y="0"/>
                </a:moveTo>
                <a:lnTo>
                  <a:pt x="216407" y="0"/>
                </a:lnTo>
                <a:lnTo>
                  <a:pt x="166791" y="5716"/>
                </a:lnTo>
                <a:lnTo>
                  <a:pt x="121242" y="21998"/>
                </a:lnTo>
                <a:lnTo>
                  <a:pt x="81060" y="47546"/>
                </a:lnTo>
                <a:lnTo>
                  <a:pt x="47546" y="81060"/>
                </a:lnTo>
                <a:lnTo>
                  <a:pt x="21998" y="121242"/>
                </a:lnTo>
                <a:lnTo>
                  <a:pt x="5716" y="166791"/>
                </a:lnTo>
                <a:lnTo>
                  <a:pt x="0" y="216407"/>
                </a:lnTo>
                <a:lnTo>
                  <a:pt x="5716" y="266024"/>
                </a:lnTo>
                <a:lnTo>
                  <a:pt x="21998" y="311573"/>
                </a:lnTo>
                <a:lnTo>
                  <a:pt x="47546" y="351755"/>
                </a:lnTo>
                <a:lnTo>
                  <a:pt x="81060" y="385269"/>
                </a:lnTo>
                <a:lnTo>
                  <a:pt x="121242" y="410817"/>
                </a:lnTo>
                <a:lnTo>
                  <a:pt x="166791" y="427099"/>
                </a:lnTo>
                <a:lnTo>
                  <a:pt x="216407" y="432816"/>
                </a:lnTo>
                <a:lnTo>
                  <a:pt x="664463" y="432816"/>
                </a:lnTo>
                <a:lnTo>
                  <a:pt x="714080" y="427099"/>
                </a:lnTo>
                <a:lnTo>
                  <a:pt x="759629" y="410817"/>
                </a:lnTo>
                <a:lnTo>
                  <a:pt x="799811" y="385269"/>
                </a:lnTo>
                <a:lnTo>
                  <a:pt x="833325" y="351755"/>
                </a:lnTo>
                <a:lnTo>
                  <a:pt x="858873" y="311573"/>
                </a:lnTo>
                <a:lnTo>
                  <a:pt x="875155" y="266024"/>
                </a:lnTo>
                <a:lnTo>
                  <a:pt x="880871" y="216407"/>
                </a:lnTo>
                <a:lnTo>
                  <a:pt x="875155" y="166791"/>
                </a:lnTo>
                <a:lnTo>
                  <a:pt x="858873" y="121242"/>
                </a:lnTo>
                <a:lnTo>
                  <a:pt x="833325" y="81060"/>
                </a:lnTo>
                <a:lnTo>
                  <a:pt x="799811" y="47546"/>
                </a:lnTo>
                <a:lnTo>
                  <a:pt x="759629" y="21998"/>
                </a:lnTo>
                <a:lnTo>
                  <a:pt x="714080" y="5716"/>
                </a:lnTo>
                <a:lnTo>
                  <a:pt x="664463" y="0"/>
                </a:lnTo>
                <a:close/>
              </a:path>
            </a:pathLst>
          </a:custGeom>
          <a:solidFill>
            <a:srgbClr val="FFFFFF"/>
          </a:solidFill>
        </p:spPr>
        <p:txBody>
          <a:bodyPr wrap="square" lIns="0" tIns="0" rIns="0" bIns="0" rtlCol="0"/>
          <a:lstStyle/>
          <a:p>
            <a:endParaRPr/>
          </a:p>
        </p:txBody>
      </p:sp>
      <p:sp>
        <p:nvSpPr>
          <p:cNvPr id="17" name="object 17"/>
          <p:cNvSpPr txBox="1"/>
          <p:nvPr/>
        </p:nvSpPr>
        <p:spPr>
          <a:xfrm>
            <a:off x="4271517" y="4315155"/>
            <a:ext cx="586740" cy="329565"/>
          </a:xfrm>
          <a:prstGeom prst="rect">
            <a:avLst/>
          </a:prstGeom>
        </p:spPr>
        <p:txBody>
          <a:bodyPr vert="horz" wrap="square" lIns="0" tIns="12065" rIns="0" bIns="0" rtlCol="0">
            <a:spAutoFit/>
          </a:bodyPr>
          <a:lstStyle/>
          <a:p>
            <a:pPr marL="12700">
              <a:lnSpc>
                <a:spcPct val="100000"/>
              </a:lnSpc>
              <a:spcBef>
                <a:spcPts val="95"/>
              </a:spcBef>
            </a:pPr>
            <a:r>
              <a:rPr sz="2000" b="1" spc="-10" dirty="0">
                <a:latin typeface="Arial"/>
                <a:cs typeface="Arial"/>
              </a:rPr>
              <a:t>2004</a:t>
            </a:r>
            <a:endParaRPr sz="2000">
              <a:latin typeface="Arial"/>
              <a:cs typeface="Arial"/>
            </a:endParaRPr>
          </a:p>
        </p:txBody>
      </p:sp>
      <p:sp>
        <p:nvSpPr>
          <p:cNvPr id="18" name="object 18"/>
          <p:cNvSpPr/>
          <p:nvPr/>
        </p:nvSpPr>
        <p:spPr>
          <a:xfrm>
            <a:off x="3188207" y="4258055"/>
            <a:ext cx="878205" cy="433070"/>
          </a:xfrm>
          <a:custGeom>
            <a:avLst/>
            <a:gdLst/>
            <a:ahLst/>
            <a:cxnLst/>
            <a:rect l="l" t="t" r="r" b="b"/>
            <a:pathLst>
              <a:path w="878204" h="433070">
                <a:moveTo>
                  <a:pt x="661416" y="0"/>
                </a:moveTo>
                <a:lnTo>
                  <a:pt x="216407" y="0"/>
                </a:lnTo>
                <a:lnTo>
                  <a:pt x="166791" y="5716"/>
                </a:lnTo>
                <a:lnTo>
                  <a:pt x="121242" y="21998"/>
                </a:lnTo>
                <a:lnTo>
                  <a:pt x="81060" y="47546"/>
                </a:lnTo>
                <a:lnTo>
                  <a:pt x="47546" y="81060"/>
                </a:lnTo>
                <a:lnTo>
                  <a:pt x="21998" y="121242"/>
                </a:lnTo>
                <a:lnTo>
                  <a:pt x="5716" y="166791"/>
                </a:lnTo>
                <a:lnTo>
                  <a:pt x="0" y="216408"/>
                </a:lnTo>
                <a:lnTo>
                  <a:pt x="5716" y="266024"/>
                </a:lnTo>
                <a:lnTo>
                  <a:pt x="21998" y="311573"/>
                </a:lnTo>
                <a:lnTo>
                  <a:pt x="47546" y="351755"/>
                </a:lnTo>
                <a:lnTo>
                  <a:pt x="81060" y="385269"/>
                </a:lnTo>
                <a:lnTo>
                  <a:pt x="121242" y="410817"/>
                </a:lnTo>
                <a:lnTo>
                  <a:pt x="166791" y="427099"/>
                </a:lnTo>
                <a:lnTo>
                  <a:pt x="216407" y="432816"/>
                </a:lnTo>
                <a:lnTo>
                  <a:pt x="661416" y="432816"/>
                </a:lnTo>
                <a:lnTo>
                  <a:pt x="711032" y="427099"/>
                </a:lnTo>
                <a:lnTo>
                  <a:pt x="756581" y="410817"/>
                </a:lnTo>
                <a:lnTo>
                  <a:pt x="796763" y="385269"/>
                </a:lnTo>
                <a:lnTo>
                  <a:pt x="830277" y="351755"/>
                </a:lnTo>
                <a:lnTo>
                  <a:pt x="855825" y="311573"/>
                </a:lnTo>
                <a:lnTo>
                  <a:pt x="872107" y="266024"/>
                </a:lnTo>
                <a:lnTo>
                  <a:pt x="877824" y="216408"/>
                </a:lnTo>
                <a:lnTo>
                  <a:pt x="872107" y="166791"/>
                </a:lnTo>
                <a:lnTo>
                  <a:pt x="855825" y="121242"/>
                </a:lnTo>
                <a:lnTo>
                  <a:pt x="830277" y="81060"/>
                </a:lnTo>
                <a:lnTo>
                  <a:pt x="796763" y="47546"/>
                </a:lnTo>
                <a:lnTo>
                  <a:pt x="756581" y="21998"/>
                </a:lnTo>
                <a:lnTo>
                  <a:pt x="711032" y="5716"/>
                </a:lnTo>
                <a:lnTo>
                  <a:pt x="661416" y="0"/>
                </a:lnTo>
                <a:close/>
              </a:path>
            </a:pathLst>
          </a:custGeom>
          <a:solidFill>
            <a:srgbClr val="FFFFFF"/>
          </a:solidFill>
        </p:spPr>
        <p:txBody>
          <a:bodyPr wrap="square" lIns="0" tIns="0" rIns="0" bIns="0" rtlCol="0"/>
          <a:lstStyle/>
          <a:p>
            <a:endParaRPr/>
          </a:p>
        </p:txBody>
      </p:sp>
      <p:sp>
        <p:nvSpPr>
          <p:cNvPr id="19" name="object 19"/>
          <p:cNvSpPr txBox="1"/>
          <p:nvPr/>
        </p:nvSpPr>
        <p:spPr>
          <a:xfrm>
            <a:off x="3334003" y="4303852"/>
            <a:ext cx="586740" cy="329565"/>
          </a:xfrm>
          <a:prstGeom prst="rect">
            <a:avLst/>
          </a:prstGeom>
        </p:spPr>
        <p:txBody>
          <a:bodyPr vert="horz" wrap="square" lIns="0" tIns="12065" rIns="0" bIns="0" rtlCol="0">
            <a:spAutoFit/>
          </a:bodyPr>
          <a:lstStyle/>
          <a:p>
            <a:pPr marL="12700">
              <a:lnSpc>
                <a:spcPct val="100000"/>
              </a:lnSpc>
              <a:spcBef>
                <a:spcPts val="95"/>
              </a:spcBef>
            </a:pPr>
            <a:r>
              <a:rPr sz="2000" b="1" spc="-10" dirty="0">
                <a:latin typeface="Arial"/>
                <a:cs typeface="Arial"/>
              </a:rPr>
              <a:t>1996</a:t>
            </a:r>
            <a:endParaRPr sz="2000">
              <a:latin typeface="Arial"/>
              <a:cs typeface="Arial"/>
            </a:endParaRPr>
          </a:p>
        </p:txBody>
      </p:sp>
      <p:sp>
        <p:nvSpPr>
          <p:cNvPr id="20" name="object 20"/>
          <p:cNvSpPr/>
          <p:nvPr/>
        </p:nvSpPr>
        <p:spPr>
          <a:xfrm>
            <a:off x="2054351" y="4258055"/>
            <a:ext cx="878205" cy="433070"/>
          </a:xfrm>
          <a:custGeom>
            <a:avLst/>
            <a:gdLst/>
            <a:ahLst/>
            <a:cxnLst/>
            <a:rect l="l" t="t" r="r" b="b"/>
            <a:pathLst>
              <a:path w="878205" h="433070">
                <a:moveTo>
                  <a:pt x="661416" y="0"/>
                </a:moveTo>
                <a:lnTo>
                  <a:pt x="216408" y="0"/>
                </a:lnTo>
                <a:lnTo>
                  <a:pt x="166791" y="5716"/>
                </a:lnTo>
                <a:lnTo>
                  <a:pt x="121242" y="21998"/>
                </a:lnTo>
                <a:lnTo>
                  <a:pt x="81060" y="47546"/>
                </a:lnTo>
                <a:lnTo>
                  <a:pt x="47546" y="81060"/>
                </a:lnTo>
                <a:lnTo>
                  <a:pt x="21998" y="121242"/>
                </a:lnTo>
                <a:lnTo>
                  <a:pt x="5716" y="166791"/>
                </a:lnTo>
                <a:lnTo>
                  <a:pt x="0" y="216408"/>
                </a:lnTo>
                <a:lnTo>
                  <a:pt x="5716" y="266024"/>
                </a:lnTo>
                <a:lnTo>
                  <a:pt x="21998" y="311573"/>
                </a:lnTo>
                <a:lnTo>
                  <a:pt x="47546" y="351755"/>
                </a:lnTo>
                <a:lnTo>
                  <a:pt x="81060" y="385269"/>
                </a:lnTo>
                <a:lnTo>
                  <a:pt x="121242" y="410817"/>
                </a:lnTo>
                <a:lnTo>
                  <a:pt x="166791" y="427099"/>
                </a:lnTo>
                <a:lnTo>
                  <a:pt x="216408" y="432816"/>
                </a:lnTo>
                <a:lnTo>
                  <a:pt x="661416" y="432816"/>
                </a:lnTo>
                <a:lnTo>
                  <a:pt x="711032" y="427099"/>
                </a:lnTo>
                <a:lnTo>
                  <a:pt x="756581" y="410817"/>
                </a:lnTo>
                <a:lnTo>
                  <a:pt x="796763" y="385269"/>
                </a:lnTo>
                <a:lnTo>
                  <a:pt x="830277" y="351755"/>
                </a:lnTo>
                <a:lnTo>
                  <a:pt x="855825" y="311573"/>
                </a:lnTo>
                <a:lnTo>
                  <a:pt x="872107" y="266024"/>
                </a:lnTo>
                <a:lnTo>
                  <a:pt x="877824" y="216408"/>
                </a:lnTo>
                <a:lnTo>
                  <a:pt x="872107" y="166791"/>
                </a:lnTo>
                <a:lnTo>
                  <a:pt x="855825" y="121242"/>
                </a:lnTo>
                <a:lnTo>
                  <a:pt x="830277" y="81060"/>
                </a:lnTo>
                <a:lnTo>
                  <a:pt x="796763" y="47546"/>
                </a:lnTo>
                <a:lnTo>
                  <a:pt x="756581" y="21998"/>
                </a:lnTo>
                <a:lnTo>
                  <a:pt x="711032" y="5716"/>
                </a:lnTo>
                <a:lnTo>
                  <a:pt x="661416" y="0"/>
                </a:lnTo>
                <a:close/>
              </a:path>
            </a:pathLst>
          </a:custGeom>
          <a:solidFill>
            <a:srgbClr val="FFFFFF"/>
          </a:solidFill>
        </p:spPr>
        <p:txBody>
          <a:bodyPr wrap="square" lIns="0" tIns="0" rIns="0" bIns="0" rtlCol="0"/>
          <a:lstStyle/>
          <a:p>
            <a:endParaRPr/>
          </a:p>
        </p:txBody>
      </p:sp>
      <p:sp>
        <p:nvSpPr>
          <p:cNvPr id="21" name="object 21"/>
          <p:cNvSpPr txBox="1"/>
          <p:nvPr/>
        </p:nvSpPr>
        <p:spPr>
          <a:xfrm>
            <a:off x="2199513" y="4303852"/>
            <a:ext cx="586740" cy="329565"/>
          </a:xfrm>
          <a:prstGeom prst="rect">
            <a:avLst/>
          </a:prstGeom>
        </p:spPr>
        <p:txBody>
          <a:bodyPr vert="horz" wrap="square" lIns="0" tIns="12065" rIns="0" bIns="0" rtlCol="0">
            <a:spAutoFit/>
          </a:bodyPr>
          <a:lstStyle/>
          <a:p>
            <a:pPr marL="12700">
              <a:lnSpc>
                <a:spcPct val="100000"/>
              </a:lnSpc>
              <a:spcBef>
                <a:spcPts val="95"/>
              </a:spcBef>
            </a:pPr>
            <a:r>
              <a:rPr sz="2000" b="1" spc="-10" dirty="0">
                <a:latin typeface="Arial"/>
                <a:cs typeface="Arial"/>
              </a:rPr>
              <a:t>1804</a:t>
            </a:r>
            <a:endParaRPr sz="2000">
              <a:latin typeface="Arial"/>
              <a:cs typeface="Arial"/>
            </a:endParaRPr>
          </a:p>
        </p:txBody>
      </p:sp>
      <p:sp>
        <p:nvSpPr>
          <p:cNvPr id="22" name="object 22"/>
          <p:cNvSpPr/>
          <p:nvPr/>
        </p:nvSpPr>
        <p:spPr>
          <a:xfrm>
            <a:off x="140207" y="4258055"/>
            <a:ext cx="1323340" cy="433070"/>
          </a:xfrm>
          <a:custGeom>
            <a:avLst/>
            <a:gdLst/>
            <a:ahLst/>
            <a:cxnLst/>
            <a:rect l="l" t="t" r="r" b="b"/>
            <a:pathLst>
              <a:path w="1323340" h="433070">
                <a:moveTo>
                  <a:pt x="1106424" y="0"/>
                </a:moveTo>
                <a:lnTo>
                  <a:pt x="216408" y="0"/>
                </a:lnTo>
                <a:lnTo>
                  <a:pt x="166787" y="5716"/>
                </a:lnTo>
                <a:lnTo>
                  <a:pt x="121236" y="21998"/>
                </a:lnTo>
                <a:lnTo>
                  <a:pt x="81055" y="47546"/>
                </a:lnTo>
                <a:lnTo>
                  <a:pt x="47542" y="81060"/>
                </a:lnTo>
                <a:lnTo>
                  <a:pt x="21995" y="121242"/>
                </a:lnTo>
                <a:lnTo>
                  <a:pt x="5715" y="166791"/>
                </a:lnTo>
                <a:lnTo>
                  <a:pt x="0" y="216408"/>
                </a:lnTo>
                <a:lnTo>
                  <a:pt x="5715" y="266024"/>
                </a:lnTo>
                <a:lnTo>
                  <a:pt x="21995" y="311573"/>
                </a:lnTo>
                <a:lnTo>
                  <a:pt x="47542" y="351755"/>
                </a:lnTo>
                <a:lnTo>
                  <a:pt x="81055" y="385269"/>
                </a:lnTo>
                <a:lnTo>
                  <a:pt x="121236" y="410817"/>
                </a:lnTo>
                <a:lnTo>
                  <a:pt x="166787" y="427099"/>
                </a:lnTo>
                <a:lnTo>
                  <a:pt x="216408" y="432816"/>
                </a:lnTo>
                <a:lnTo>
                  <a:pt x="1106424" y="432816"/>
                </a:lnTo>
                <a:lnTo>
                  <a:pt x="1156040" y="427099"/>
                </a:lnTo>
                <a:lnTo>
                  <a:pt x="1201589" y="410817"/>
                </a:lnTo>
                <a:lnTo>
                  <a:pt x="1241771" y="385269"/>
                </a:lnTo>
                <a:lnTo>
                  <a:pt x="1275285" y="351755"/>
                </a:lnTo>
                <a:lnTo>
                  <a:pt x="1300833" y="311573"/>
                </a:lnTo>
                <a:lnTo>
                  <a:pt x="1317115" y="266024"/>
                </a:lnTo>
                <a:lnTo>
                  <a:pt x="1322832" y="216408"/>
                </a:lnTo>
                <a:lnTo>
                  <a:pt x="1317115" y="166791"/>
                </a:lnTo>
                <a:lnTo>
                  <a:pt x="1300833" y="121242"/>
                </a:lnTo>
                <a:lnTo>
                  <a:pt x="1275285" y="81060"/>
                </a:lnTo>
                <a:lnTo>
                  <a:pt x="1241771" y="47546"/>
                </a:lnTo>
                <a:lnTo>
                  <a:pt x="1201589" y="21998"/>
                </a:lnTo>
                <a:lnTo>
                  <a:pt x="1156040" y="5716"/>
                </a:lnTo>
                <a:lnTo>
                  <a:pt x="1106424" y="0"/>
                </a:lnTo>
                <a:close/>
              </a:path>
            </a:pathLst>
          </a:custGeom>
          <a:solidFill>
            <a:srgbClr val="FFFFFF"/>
          </a:solidFill>
        </p:spPr>
        <p:txBody>
          <a:bodyPr wrap="square" lIns="0" tIns="0" rIns="0" bIns="0" rtlCol="0"/>
          <a:lstStyle/>
          <a:p>
            <a:endParaRPr/>
          </a:p>
        </p:txBody>
      </p:sp>
      <p:sp>
        <p:nvSpPr>
          <p:cNvPr id="23" name="object 23"/>
          <p:cNvSpPr txBox="1"/>
          <p:nvPr/>
        </p:nvSpPr>
        <p:spPr>
          <a:xfrm>
            <a:off x="284479" y="4303852"/>
            <a:ext cx="1031240" cy="329565"/>
          </a:xfrm>
          <a:prstGeom prst="rect">
            <a:avLst/>
          </a:prstGeom>
        </p:spPr>
        <p:txBody>
          <a:bodyPr vert="horz" wrap="square" lIns="0" tIns="12065" rIns="0" bIns="0" rtlCol="0">
            <a:spAutoFit/>
          </a:bodyPr>
          <a:lstStyle/>
          <a:p>
            <a:pPr marL="12700">
              <a:lnSpc>
                <a:spcPct val="100000"/>
              </a:lnSpc>
              <a:spcBef>
                <a:spcPts val="95"/>
              </a:spcBef>
            </a:pPr>
            <a:r>
              <a:rPr sz="2000" b="1" spc="-10" dirty="0">
                <a:latin typeface="Arial"/>
                <a:cs typeface="Arial"/>
              </a:rPr>
              <a:t>~400</a:t>
            </a:r>
            <a:r>
              <a:rPr sz="2000" b="1" spc="-75" dirty="0">
                <a:latin typeface="Arial"/>
                <a:cs typeface="Arial"/>
              </a:rPr>
              <a:t> </a:t>
            </a:r>
            <a:r>
              <a:rPr sz="2000" b="1" spc="-5" dirty="0">
                <a:latin typeface="Arial"/>
                <a:cs typeface="Arial"/>
              </a:rPr>
              <a:t>BC</a:t>
            </a:r>
            <a:endParaRPr sz="2000">
              <a:latin typeface="Arial"/>
              <a:cs typeface="Arial"/>
            </a:endParaRPr>
          </a:p>
        </p:txBody>
      </p:sp>
      <p:sp>
        <p:nvSpPr>
          <p:cNvPr id="24" name="object 24"/>
          <p:cNvSpPr/>
          <p:nvPr/>
        </p:nvSpPr>
        <p:spPr>
          <a:xfrm>
            <a:off x="2609088" y="2124455"/>
            <a:ext cx="2106295" cy="759460"/>
          </a:xfrm>
          <a:custGeom>
            <a:avLst/>
            <a:gdLst/>
            <a:ahLst/>
            <a:cxnLst/>
            <a:rect l="l" t="t" r="r" b="b"/>
            <a:pathLst>
              <a:path w="2106295" h="759460">
                <a:moveTo>
                  <a:pt x="2020062" y="0"/>
                </a:moveTo>
                <a:lnTo>
                  <a:pt x="86106" y="0"/>
                </a:lnTo>
                <a:lnTo>
                  <a:pt x="52560" y="6756"/>
                </a:lnTo>
                <a:lnTo>
                  <a:pt x="25193" y="25193"/>
                </a:lnTo>
                <a:lnTo>
                  <a:pt x="6756" y="52560"/>
                </a:lnTo>
                <a:lnTo>
                  <a:pt x="0" y="86106"/>
                </a:lnTo>
                <a:lnTo>
                  <a:pt x="0" y="672846"/>
                </a:lnTo>
                <a:lnTo>
                  <a:pt x="6756" y="706391"/>
                </a:lnTo>
                <a:lnTo>
                  <a:pt x="25193" y="733758"/>
                </a:lnTo>
                <a:lnTo>
                  <a:pt x="52560" y="752195"/>
                </a:lnTo>
                <a:lnTo>
                  <a:pt x="86106" y="758952"/>
                </a:lnTo>
                <a:lnTo>
                  <a:pt x="2020062" y="758952"/>
                </a:lnTo>
                <a:lnTo>
                  <a:pt x="2053607" y="752195"/>
                </a:lnTo>
                <a:lnTo>
                  <a:pt x="2080974" y="733758"/>
                </a:lnTo>
                <a:lnTo>
                  <a:pt x="2099411" y="706391"/>
                </a:lnTo>
                <a:lnTo>
                  <a:pt x="2106167" y="672846"/>
                </a:lnTo>
                <a:lnTo>
                  <a:pt x="2106167" y="86106"/>
                </a:lnTo>
                <a:lnTo>
                  <a:pt x="2099411" y="52560"/>
                </a:lnTo>
                <a:lnTo>
                  <a:pt x="2080974" y="25193"/>
                </a:lnTo>
                <a:lnTo>
                  <a:pt x="2053607" y="6756"/>
                </a:lnTo>
                <a:lnTo>
                  <a:pt x="2020062" y="0"/>
                </a:lnTo>
                <a:close/>
              </a:path>
            </a:pathLst>
          </a:custGeom>
          <a:solidFill>
            <a:srgbClr val="000000"/>
          </a:solidFill>
        </p:spPr>
        <p:txBody>
          <a:bodyPr wrap="square" lIns="0" tIns="0" rIns="0" bIns="0" rtlCol="0"/>
          <a:lstStyle/>
          <a:p>
            <a:endParaRPr/>
          </a:p>
        </p:txBody>
      </p:sp>
      <p:sp>
        <p:nvSpPr>
          <p:cNvPr id="25" name="object 25"/>
          <p:cNvSpPr txBox="1"/>
          <p:nvPr/>
        </p:nvSpPr>
        <p:spPr>
          <a:xfrm>
            <a:off x="2818892" y="2240406"/>
            <a:ext cx="1690370" cy="514350"/>
          </a:xfrm>
          <a:prstGeom prst="rect">
            <a:avLst/>
          </a:prstGeom>
        </p:spPr>
        <p:txBody>
          <a:bodyPr vert="horz" wrap="square" lIns="0" tIns="13335" rIns="0" bIns="0" rtlCol="0">
            <a:spAutoFit/>
          </a:bodyPr>
          <a:lstStyle/>
          <a:p>
            <a:pPr marL="12700" marR="5080" indent="124460">
              <a:lnSpc>
                <a:spcPct val="100000"/>
              </a:lnSpc>
              <a:spcBef>
                <a:spcPts val="105"/>
              </a:spcBef>
            </a:pPr>
            <a:r>
              <a:rPr sz="1600" b="1" spc="5" dirty="0">
                <a:solidFill>
                  <a:srgbClr val="FFFFFF"/>
                </a:solidFill>
                <a:latin typeface="Arial"/>
                <a:cs typeface="Arial"/>
              </a:rPr>
              <a:t>IV morphine in </a:t>
            </a:r>
            <a:r>
              <a:rPr sz="1600" b="1" spc="10" dirty="0">
                <a:solidFill>
                  <a:srgbClr val="FFFFFF"/>
                </a:solidFill>
                <a:latin typeface="Arial"/>
                <a:cs typeface="Arial"/>
              </a:rPr>
              <a:t> </a:t>
            </a:r>
            <a:r>
              <a:rPr sz="1600" b="1" spc="-10" dirty="0">
                <a:solidFill>
                  <a:srgbClr val="FFFFFF"/>
                </a:solidFill>
                <a:latin typeface="Arial"/>
                <a:cs typeface="Arial"/>
              </a:rPr>
              <a:t>TCCC</a:t>
            </a:r>
            <a:r>
              <a:rPr sz="1600" b="1" spc="-75" dirty="0">
                <a:solidFill>
                  <a:srgbClr val="FFFFFF"/>
                </a:solidFill>
                <a:latin typeface="Arial"/>
                <a:cs typeface="Arial"/>
              </a:rPr>
              <a:t> </a:t>
            </a:r>
            <a:r>
              <a:rPr sz="1600" b="1" spc="5" dirty="0">
                <a:solidFill>
                  <a:srgbClr val="FFFFFF"/>
                </a:solidFill>
                <a:latin typeface="Arial"/>
                <a:cs typeface="Arial"/>
              </a:rPr>
              <a:t>Guidelines</a:t>
            </a:r>
            <a:endParaRPr sz="1600">
              <a:latin typeface="Arial"/>
              <a:cs typeface="Arial"/>
            </a:endParaRPr>
          </a:p>
        </p:txBody>
      </p:sp>
      <p:sp>
        <p:nvSpPr>
          <p:cNvPr id="26" name="object 26"/>
          <p:cNvSpPr/>
          <p:nvPr/>
        </p:nvSpPr>
        <p:spPr>
          <a:xfrm>
            <a:off x="3977640" y="3002279"/>
            <a:ext cx="1384300" cy="759460"/>
          </a:xfrm>
          <a:custGeom>
            <a:avLst/>
            <a:gdLst/>
            <a:ahLst/>
            <a:cxnLst/>
            <a:rect l="l" t="t" r="r" b="b"/>
            <a:pathLst>
              <a:path w="1384300" h="759460">
                <a:moveTo>
                  <a:pt x="1297686" y="0"/>
                </a:moveTo>
                <a:lnTo>
                  <a:pt x="86106" y="0"/>
                </a:lnTo>
                <a:lnTo>
                  <a:pt x="52560" y="6756"/>
                </a:lnTo>
                <a:lnTo>
                  <a:pt x="25193" y="25193"/>
                </a:lnTo>
                <a:lnTo>
                  <a:pt x="6756" y="52560"/>
                </a:lnTo>
                <a:lnTo>
                  <a:pt x="0" y="86106"/>
                </a:lnTo>
                <a:lnTo>
                  <a:pt x="0" y="672846"/>
                </a:lnTo>
                <a:lnTo>
                  <a:pt x="6756" y="706391"/>
                </a:lnTo>
                <a:lnTo>
                  <a:pt x="25193" y="733758"/>
                </a:lnTo>
                <a:lnTo>
                  <a:pt x="52560" y="752195"/>
                </a:lnTo>
                <a:lnTo>
                  <a:pt x="86106" y="758952"/>
                </a:lnTo>
                <a:lnTo>
                  <a:pt x="1297686" y="758952"/>
                </a:lnTo>
                <a:lnTo>
                  <a:pt x="1331231" y="752195"/>
                </a:lnTo>
                <a:lnTo>
                  <a:pt x="1358598" y="733758"/>
                </a:lnTo>
                <a:lnTo>
                  <a:pt x="1377035" y="706391"/>
                </a:lnTo>
                <a:lnTo>
                  <a:pt x="1383792" y="672846"/>
                </a:lnTo>
                <a:lnTo>
                  <a:pt x="1383792" y="86106"/>
                </a:lnTo>
                <a:lnTo>
                  <a:pt x="1377035" y="52560"/>
                </a:lnTo>
                <a:lnTo>
                  <a:pt x="1358598" y="25193"/>
                </a:lnTo>
                <a:lnTo>
                  <a:pt x="1331231" y="6756"/>
                </a:lnTo>
                <a:lnTo>
                  <a:pt x="1297686" y="0"/>
                </a:lnTo>
                <a:close/>
              </a:path>
            </a:pathLst>
          </a:custGeom>
          <a:solidFill>
            <a:srgbClr val="921828"/>
          </a:solidFill>
        </p:spPr>
        <p:txBody>
          <a:bodyPr wrap="square" lIns="0" tIns="0" rIns="0" bIns="0" rtlCol="0"/>
          <a:lstStyle/>
          <a:p>
            <a:endParaRPr/>
          </a:p>
        </p:txBody>
      </p:sp>
      <p:sp>
        <p:nvSpPr>
          <p:cNvPr id="27" name="object 27"/>
          <p:cNvSpPr txBox="1"/>
          <p:nvPr/>
        </p:nvSpPr>
        <p:spPr>
          <a:xfrm>
            <a:off x="4219194" y="3119119"/>
            <a:ext cx="901065" cy="514984"/>
          </a:xfrm>
          <a:prstGeom prst="rect">
            <a:avLst/>
          </a:prstGeom>
        </p:spPr>
        <p:txBody>
          <a:bodyPr vert="horz" wrap="square" lIns="0" tIns="13335" rIns="0" bIns="0" rtlCol="0">
            <a:spAutoFit/>
          </a:bodyPr>
          <a:lstStyle/>
          <a:p>
            <a:pPr marL="33655">
              <a:lnSpc>
                <a:spcPct val="100000"/>
              </a:lnSpc>
              <a:spcBef>
                <a:spcPts val="105"/>
              </a:spcBef>
            </a:pPr>
            <a:r>
              <a:rPr sz="1600" b="1" spc="-10" dirty="0">
                <a:solidFill>
                  <a:srgbClr val="FFFFFF"/>
                </a:solidFill>
                <a:latin typeface="Arial"/>
                <a:cs typeface="Arial"/>
              </a:rPr>
              <a:t>Fentanyl</a:t>
            </a:r>
            <a:endParaRPr sz="1600">
              <a:latin typeface="Arial"/>
              <a:cs typeface="Arial"/>
            </a:endParaRPr>
          </a:p>
          <a:p>
            <a:pPr marL="12700">
              <a:lnSpc>
                <a:spcPct val="100000"/>
              </a:lnSpc>
            </a:pPr>
            <a:r>
              <a:rPr sz="1600" b="1" dirty="0">
                <a:solidFill>
                  <a:srgbClr val="FFFFFF"/>
                </a:solidFill>
                <a:latin typeface="Arial"/>
                <a:cs typeface="Arial"/>
              </a:rPr>
              <a:t>lozenges</a:t>
            </a:r>
            <a:endParaRPr sz="1600">
              <a:latin typeface="Arial"/>
              <a:cs typeface="Arial"/>
            </a:endParaRPr>
          </a:p>
        </p:txBody>
      </p:sp>
      <p:sp>
        <p:nvSpPr>
          <p:cNvPr id="28" name="object 28"/>
          <p:cNvSpPr/>
          <p:nvPr/>
        </p:nvSpPr>
        <p:spPr>
          <a:xfrm>
            <a:off x="4873752" y="2298192"/>
            <a:ext cx="1518285" cy="494030"/>
          </a:xfrm>
          <a:custGeom>
            <a:avLst/>
            <a:gdLst/>
            <a:ahLst/>
            <a:cxnLst/>
            <a:rect l="l" t="t" r="r" b="b"/>
            <a:pathLst>
              <a:path w="1518285" h="494030">
                <a:moveTo>
                  <a:pt x="1461897" y="0"/>
                </a:moveTo>
                <a:lnTo>
                  <a:pt x="56007" y="0"/>
                </a:lnTo>
                <a:lnTo>
                  <a:pt x="34182" y="4393"/>
                </a:lnTo>
                <a:lnTo>
                  <a:pt x="16383" y="16383"/>
                </a:lnTo>
                <a:lnTo>
                  <a:pt x="4393" y="34182"/>
                </a:lnTo>
                <a:lnTo>
                  <a:pt x="0" y="56007"/>
                </a:lnTo>
                <a:lnTo>
                  <a:pt x="0" y="437769"/>
                </a:lnTo>
                <a:lnTo>
                  <a:pt x="4393" y="459593"/>
                </a:lnTo>
                <a:lnTo>
                  <a:pt x="16383" y="477393"/>
                </a:lnTo>
                <a:lnTo>
                  <a:pt x="34182" y="489382"/>
                </a:lnTo>
                <a:lnTo>
                  <a:pt x="56007" y="493775"/>
                </a:lnTo>
                <a:lnTo>
                  <a:pt x="1461897" y="493775"/>
                </a:lnTo>
                <a:lnTo>
                  <a:pt x="1483721" y="489382"/>
                </a:lnTo>
                <a:lnTo>
                  <a:pt x="1501521" y="477393"/>
                </a:lnTo>
                <a:lnTo>
                  <a:pt x="1513510" y="459593"/>
                </a:lnTo>
                <a:lnTo>
                  <a:pt x="1517903" y="437769"/>
                </a:lnTo>
                <a:lnTo>
                  <a:pt x="1517903" y="56007"/>
                </a:lnTo>
                <a:lnTo>
                  <a:pt x="1513510" y="34182"/>
                </a:lnTo>
                <a:lnTo>
                  <a:pt x="1501521" y="16383"/>
                </a:lnTo>
                <a:lnTo>
                  <a:pt x="1483721" y="4393"/>
                </a:lnTo>
                <a:lnTo>
                  <a:pt x="1461897" y="0"/>
                </a:lnTo>
                <a:close/>
              </a:path>
            </a:pathLst>
          </a:custGeom>
          <a:solidFill>
            <a:srgbClr val="000000"/>
          </a:solidFill>
        </p:spPr>
        <p:txBody>
          <a:bodyPr wrap="square" lIns="0" tIns="0" rIns="0" bIns="0" rtlCol="0"/>
          <a:lstStyle/>
          <a:p>
            <a:endParaRPr/>
          </a:p>
        </p:txBody>
      </p:sp>
      <p:sp>
        <p:nvSpPr>
          <p:cNvPr id="29" name="object 29"/>
          <p:cNvSpPr txBox="1"/>
          <p:nvPr/>
        </p:nvSpPr>
        <p:spPr>
          <a:xfrm>
            <a:off x="5161915" y="2404363"/>
            <a:ext cx="942975" cy="270510"/>
          </a:xfrm>
          <a:prstGeom prst="rect">
            <a:avLst/>
          </a:prstGeom>
        </p:spPr>
        <p:txBody>
          <a:bodyPr vert="horz" wrap="square" lIns="0" tIns="13335" rIns="0" bIns="0" rtlCol="0">
            <a:spAutoFit/>
          </a:bodyPr>
          <a:lstStyle/>
          <a:p>
            <a:pPr marL="12700">
              <a:lnSpc>
                <a:spcPct val="100000"/>
              </a:lnSpc>
              <a:spcBef>
                <a:spcPts val="105"/>
              </a:spcBef>
            </a:pPr>
            <a:r>
              <a:rPr sz="1600" b="1" spc="-10" dirty="0">
                <a:solidFill>
                  <a:srgbClr val="FFFFFF"/>
                </a:solidFill>
                <a:latin typeface="Arial"/>
                <a:cs typeface="Arial"/>
              </a:rPr>
              <a:t>Keta</a:t>
            </a:r>
            <a:r>
              <a:rPr sz="1600" b="1" spc="10" dirty="0">
                <a:solidFill>
                  <a:srgbClr val="FFFFFF"/>
                </a:solidFill>
                <a:latin typeface="Arial"/>
                <a:cs typeface="Arial"/>
              </a:rPr>
              <a:t>m</a:t>
            </a:r>
            <a:r>
              <a:rPr sz="1600" b="1" spc="5" dirty="0">
                <a:solidFill>
                  <a:srgbClr val="FFFFFF"/>
                </a:solidFill>
                <a:latin typeface="Arial"/>
                <a:cs typeface="Arial"/>
              </a:rPr>
              <a:t>i</a:t>
            </a:r>
            <a:r>
              <a:rPr sz="1600" b="1" dirty="0">
                <a:solidFill>
                  <a:srgbClr val="FFFFFF"/>
                </a:solidFill>
                <a:latin typeface="Arial"/>
                <a:cs typeface="Arial"/>
              </a:rPr>
              <a:t>ne</a:t>
            </a:r>
            <a:endParaRPr sz="1600">
              <a:latin typeface="Arial"/>
              <a:cs typeface="Arial"/>
            </a:endParaRPr>
          </a:p>
        </p:txBody>
      </p:sp>
      <p:sp>
        <p:nvSpPr>
          <p:cNvPr id="30" name="object 30"/>
          <p:cNvSpPr/>
          <p:nvPr/>
        </p:nvSpPr>
        <p:spPr>
          <a:xfrm>
            <a:off x="170687" y="2258567"/>
            <a:ext cx="1332230" cy="497205"/>
          </a:xfrm>
          <a:custGeom>
            <a:avLst/>
            <a:gdLst/>
            <a:ahLst/>
            <a:cxnLst/>
            <a:rect l="l" t="t" r="r" b="b"/>
            <a:pathLst>
              <a:path w="1332230" h="497205">
                <a:moveTo>
                  <a:pt x="1275588" y="0"/>
                </a:moveTo>
                <a:lnTo>
                  <a:pt x="56337" y="0"/>
                </a:lnTo>
                <a:lnTo>
                  <a:pt x="34407" y="4435"/>
                </a:lnTo>
                <a:lnTo>
                  <a:pt x="16500" y="16525"/>
                </a:lnTo>
                <a:lnTo>
                  <a:pt x="4427" y="34450"/>
                </a:lnTo>
                <a:lnTo>
                  <a:pt x="0" y="56387"/>
                </a:lnTo>
                <a:lnTo>
                  <a:pt x="0" y="440436"/>
                </a:lnTo>
                <a:lnTo>
                  <a:pt x="4427" y="462373"/>
                </a:lnTo>
                <a:lnTo>
                  <a:pt x="16500" y="480298"/>
                </a:lnTo>
                <a:lnTo>
                  <a:pt x="34407" y="492388"/>
                </a:lnTo>
                <a:lnTo>
                  <a:pt x="56337" y="496824"/>
                </a:lnTo>
                <a:lnTo>
                  <a:pt x="1275588" y="496824"/>
                </a:lnTo>
                <a:lnTo>
                  <a:pt x="1297525" y="492388"/>
                </a:lnTo>
                <a:lnTo>
                  <a:pt x="1315450" y="480298"/>
                </a:lnTo>
                <a:lnTo>
                  <a:pt x="1327540" y="462373"/>
                </a:lnTo>
                <a:lnTo>
                  <a:pt x="1331976" y="440436"/>
                </a:lnTo>
                <a:lnTo>
                  <a:pt x="1331976" y="56387"/>
                </a:lnTo>
                <a:lnTo>
                  <a:pt x="1327540" y="34450"/>
                </a:lnTo>
                <a:lnTo>
                  <a:pt x="1315450" y="16525"/>
                </a:lnTo>
                <a:lnTo>
                  <a:pt x="1297525" y="4435"/>
                </a:lnTo>
                <a:lnTo>
                  <a:pt x="1275588" y="0"/>
                </a:lnTo>
                <a:close/>
              </a:path>
            </a:pathLst>
          </a:custGeom>
          <a:solidFill>
            <a:srgbClr val="000000"/>
          </a:solidFill>
        </p:spPr>
        <p:txBody>
          <a:bodyPr wrap="square" lIns="0" tIns="0" rIns="0" bIns="0" rtlCol="0"/>
          <a:lstStyle/>
          <a:p>
            <a:endParaRPr/>
          </a:p>
        </p:txBody>
      </p:sp>
      <p:sp>
        <p:nvSpPr>
          <p:cNvPr id="31" name="object 31"/>
          <p:cNvSpPr txBox="1"/>
          <p:nvPr/>
        </p:nvSpPr>
        <p:spPr>
          <a:xfrm>
            <a:off x="498754" y="2366518"/>
            <a:ext cx="673100" cy="270510"/>
          </a:xfrm>
          <a:prstGeom prst="rect">
            <a:avLst/>
          </a:prstGeom>
        </p:spPr>
        <p:txBody>
          <a:bodyPr vert="horz" wrap="square" lIns="0" tIns="13335" rIns="0" bIns="0" rtlCol="0">
            <a:spAutoFit/>
          </a:bodyPr>
          <a:lstStyle/>
          <a:p>
            <a:pPr marL="12700">
              <a:lnSpc>
                <a:spcPct val="100000"/>
              </a:lnSpc>
              <a:spcBef>
                <a:spcPts val="105"/>
              </a:spcBef>
            </a:pPr>
            <a:r>
              <a:rPr sz="1600" b="1" spc="5" dirty="0">
                <a:solidFill>
                  <a:srgbClr val="FFFFFF"/>
                </a:solidFill>
                <a:latin typeface="Arial"/>
                <a:cs typeface="Arial"/>
              </a:rPr>
              <a:t>Opium</a:t>
            </a:r>
            <a:endParaRPr sz="1600">
              <a:latin typeface="Arial"/>
              <a:cs typeface="Arial"/>
            </a:endParaRPr>
          </a:p>
        </p:txBody>
      </p:sp>
      <p:sp>
        <p:nvSpPr>
          <p:cNvPr id="32" name="object 32"/>
          <p:cNvSpPr txBox="1"/>
          <p:nvPr/>
        </p:nvSpPr>
        <p:spPr>
          <a:xfrm>
            <a:off x="9555860" y="1962150"/>
            <a:ext cx="1747520" cy="848994"/>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Arial MT"/>
                <a:cs typeface="Arial MT"/>
              </a:rPr>
              <a:t>Objectives of </a:t>
            </a:r>
            <a:r>
              <a:rPr sz="1800" spc="5" dirty="0">
                <a:latin typeface="Arial MT"/>
                <a:cs typeface="Arial MT"/>
              </a:rPr>
              <a:t> </a:t>
            </a:r>
            <a:r>
              <a:rPr sz="1800" b="1" spc="-45" dirty="0">
                <a:latin typeface="Arial"/>
                <a:cs typeface="Arial"/>
              </a:rPr>
              <a:t>PAIN </a:t>
            </a:r>
            <a:r>
              <a:rPr sz="1800" b="1" spc="-40" dirty="0">
                <a:latin typeface="Arial"/>
                <a:cs typeface="Arial"/>
              </a:rPr>
              <a:t> </a:t>
            </a:r>
            <a:r>
              <a:rPr sz="1800" b="1" spc="10" dirty="0">
                <a:latin typeface="Arial"/>
                <a:cs typeface="Arial"/>
              </a:rPr>
              <a:t>M</a:t>
            </a:r>
            <a:r>
              <a:rPr sz="1800" b="1" spc="-35" dirty="0">
                <a:latin typeface="Arial"/>
                <a:cs typeface="Arial"/>
              </a:rPr>
              <a:t>A</a:t>
            </a:r>
            <a:r>
              <a:rPr sz="1800" b="1" spc="-5" dirty="0">
                <a:latin typeface="Arial"/>
                <a:cs typeface="Arial"/>
              </a:rPr>
              <a:t>N</a:t>
            </a:r>
            <a:r>
              <a:rPr sz="1800" b="1" spc="-40" dirty="0">
                <a:latin typeface="Arial"/>
                <a:cs typeface="Arial"/>
              </a:rPr>
              <a:t>A</a:t>
            </a:r>
            <a:r>
              <a:rPr sz="1800" b="1" spc="-10" dirty="0">
                <a:latin typeface="Arial"/>
                <a:cs typeface="Arial"/>
              </a:rPr>
              <a:t>G</a:t>
            </a:r>
            <a:r>
              <a:rPr sz="1800" b="1" dirty="0">
                <a:latin typeface="Arial"/>
                <a:cs typeface="Arial"/>
              </a:rPr>
              <a:t>E</a:t>
            </a:r>
            <a:r>
              <a:rPr sz="1800" b="1" spc="10" dirty="0">
                <a:latin typeface="Arial"/>
                <a:cs typeface="Arial"/>
              </a:rPr>
              <a:t>M</a:t>
            </a:r>
            <a:r>
              <a:rPr sz="1800" b="1" dirty="0">
                <a:latin typeface="Arial"/>
                <a:cs typeface="Arial"/>
              </a:rPr>
              <a:t>EN</a:t>
            </a:r>
            <a:r>
              <a:rPr sz="1800" b="1" spc="5" dirty="0">
                <a:latin typeface="Arial"/>
                <a:cs typeface="Arial"/>
              </a:rPr>
              <a:t>T</a:t>
            </a:r>
            <a:r>
              <a:rPr sz="1800" dirty="0">
                <a:latin typeface="Arial MT"/>
                <a:cs typeface="Arial MT"/>
              </a:rPr>
              <a:t>:</a:t>
            </a:r>
            <a:endParaRPr sz="1800">
              <a:latin typeface="Arial MT"/>
              <a:cs typeface="Arial MT"/>
            </a:endParaRPr>
          </a:p>
        </p:txBody>
      </p:sp>
      <p:sp>
        <p:nvSpPr>
          <p:cNvPr id="33" name="object 33"/>
          <p:cNvSpPr txBox="1"/>
          <p:nvPr/>
        </p:nvSpPr>
        <p:spPr>
          <a:xfrm>
            <a:off x="9790556" y="2885947"/>
            <a:ext cx="2015489" cy="2324735"/>
          </a:xfrm>
          <a:prstGeom prst="rect">
            <a:avLst/>
          </a:prstGeom>
        </p:spPr>
        <p:txBody>
          <a:bodyPr vert="horz" wrap="square" lIns="0" tIns="13970" rIns="0" bIns="0" rtlCol="0">
            <a:spAutoFit/>
          </a:bodyPr>
          <a:lstStyle/>
          <a:p>
            <a:pPr marL="12700" marR="5080">
              <a:lnSpc>
                <a:spcPct val="99500"/>
              </a:lnSpc>
              <a:spcBef>
                <a:spcPts val="110"/>
              </a:spcBef>
            </a:pPr>
            <a:r>
              <a:rPr sz="1800" dirty="0">
                <a:latin typeface="Arial MT"/>
                <a:cs typeface="Arial MT"/>
              </a:rPr>
              <a:t>Reduce pain to </a:t>
            </a:r>
            <a:r>
              <a:rPr sz="1800" spc="-5" dirty="0">
                <a:latin typeface="Arial MT"/>
                <a:cs typeface="Arial MT"/>
              </a:rPr>
              <a:t>a </a:t>
            </a:r>
            <a:r>
              <a:rPr sz="1800" dirty="0">
                <a:latin typeface="Arial MT"/>
                <a:cs typeface="Arial MT"/>
              </a:rPr>
              <a:t> tolerable</a:t>
            </a:r>
            <a:r>
              <a:rPr sz="1800" spc="-85" dirty="0">
                <a:latin typeface="Arial MT"/>
                <a:cs typeface="Arial MT"/>
              </a:rPr>
              <a:t> </a:t>
            </a:r>
            <a:r>
              <a:rPr sz="1800" spc="-5" dirty="0">
                <a:latin typeface="Arial MT"/>
                <a:cs typeface="Arial MT"/>
              </a:rPr>
              <a:t>level</a:t>
            </a:r>
            <a:r>
              <a:rPr sz="1800" spc="-35" dirty="0">
                <a:latin typeface="Arial MT"/>
                <a:cs typeface="Arial MT"/>
              </a:rPr>
              <a:t> </a:t>
            </a:r>
            <a:r>
              <a:rPr sz="1800" spc="-5" dirty="0">
                <a:latin typeface="Arial MT"/>
                <a:cs typeface="Arial MT"/>
              </a:rPr>
              <a:t>while </a:t>
            </a:r>
            <a:r>
              <a:rPr sz="1800" spc="-484" dirty="0">
                <a:latin typeface="Arial MT"/>
                <a:cs typeface="Arial MT"/>
              </a:rPr>
              <a:t> </a:t>
            </a:r>
            <a:r>
              <a:rPr sz="1800" dirty="0">
                <a:latin typeface="Arial MT"/>
                <a:cs typeface="Arial MT"/>
              </a:rPr>
              <a:t>still protecting the </a:t>
            </a:r>
            <a:r>
              <a:rPr sz="1800" spc="5" dirty="0">
                <a:latin typeface="Arial MT"/>
                <a:cs typeface="Arial MT"/>
              </a:rPr>
              <a:t> </a:t>
            </a:r>
            <a:r>
              <a:rPr sz="1800" spc="-5" dirty="0">
                <a:latin typeface="Arial MT"/>
                <a:cs typeface="Arial MT"/>
              </a:rPr>
              <a:t>casualty’s airway </a:t>
            </a:r>
            <a:r>
              <a:rPr sz="1800" dirty="0">
                <a:latin typeface="Arial MT"/>
                <a:cs typeface="Arial MT"/>
              </a:rPr>
              <a:t> and</a:t>
            </a:r>
            <a:r>
              <a:rPr sz="1800" spc="-25" dirty="0">
                <a:latin typeface="Arial MT"/>
                <a:cs typeface="Arial MT"/>
              </a:rPr>
              <a:t> </a:t>
            </a:r>
            <a:r>
              <a:rPr sz="1800" dirty="0">
                <a:latin typeface="Arial MT"/>
                <a:cs typeface="Arial MT"/>
              </a:rPr>
              <a:t>mentation</a:t>
            </a:r>
            <a:endParaRPr sz="1800">
              <a:latin typeface="Arial MT"/>
              <a:cs typeface="Arial MT"/>
            </a:endParaRPr>
          </a:p>
          <a:p>
            <a:pPr marL="12700" marR="117475">
              <a:lnSpc>
                <a:spcPct val="100000"/>
              </a:lnSpc>
              <a:spcBef>
                <a:spcPts val="865"/>
              </a:spcBef>
            </a:pPr>
            <a:r>
              <a:rPr sz="1800" dirty="0">
                <a:latin typeface="Arial MT"/>
                <a:cs typeface="Arial MT"/>
              </a:rPr>
              <a:t>Allow</a:t>
            </a:r>
            <a:r>
              <a:rPr sz="1800" spc="-60" dirty="0">
                <a:latin typeface="Arial MT"/>
                <a:cs typeface="Arial MT"/>
              </a:rPr>
              <a:t> </a:t>
            </a:r>
            <a:r>
              <a:rPr sz="1800" dirty="0">
                <a:latin typeface="Arial MT"/>
                <a:cs typeface="Arial MT"/>
              </a:rPr>
              <a:t>casualties</a:t>
            </a:r>
            <a:r>
              <a:rPr sz="1800" spc="-110" dirty="0">
                <a:latin typeface="Arial MT"/>
                <a:cs typeface="Arial MT"/>
              </a:rPr>
              <a:t> </a:t>
            </a:r>
            <a:r>
              <a:rPr sz="1800" dirty="0">
                <a:latin typeface="Arial MT"/>
                <a:cs typeface="Arial MT"/>
              </a:rPr>
              <a:t>to </a:t>
            </a:r>
            <a:r>
              <a:rPr sz="1800" spc="-484" dirty="0">
                <a:latin typeface="Arial MT"/>
                <a:cs typeface="Arial MT"/>
              </a:rPr>
              <a:t> </a:t>
            </a:r>
            <a:r>
              <a:rPr sz="1800" dirty="0">
                <a:latin typeface="Arial MT"/>
                <a:cs typeface="Arial MT"/>
              </a:rPr>
              <a:t>return to the fight, </a:t>
            </a:r>
            <a:r>
              <a:rPr sz="1800" spc="5" dirty="0">
                <a:latin typeface="Arial MT"/>
                <a:cs typeface="Arial MT"/>
              </a:rPr>
              <a:t> </a:t>
            </a:r>
            <a:r>
              <a:rPr sz="1800" spc="-10" dirty="0">
                <a:latin typeface="Arial MT"/>
                <a:cs typeface="Arial MT"/>
              </a:rPr>
              <a:t>when </a:t>
            </a:r>
            <a:r>
              <a:rPr sz="1800" spc="5" dirty="0">
                <a:latin typeface="Arial MT"/>
                <a:cs typeface="Arial MT"/>
              </a:rPr>
              <a:t>possible</a:t>
            </a:r>
            <a:endParaRPr sz="1800">
              <a:latin typeface="Arial MT"/>
              <a:cs typeface="Arial MT"/>
            </a:endParaRPr>
          </a:p>
        </p:txBody>
      </p:sp>
      <p:sp>
        <p:nvSpPr>
          <p:cNvPr id="34" name="object 34"/>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35" name="object 35"/>
          <p:cNvSpPr/>
          <p:nvPr/>
        </p:nvSpPr>
        <p:spPr>
          <a:xfrm>
            <a:off x="9636252" y="2955035"/>
            <a:ext cx="0" cy="1280160"/>
          </a:xfrm>
          <a:custGeom>
            <a:avLst/>
            <a:gdLst/>
            <a:ahLst/>
            <a:cxnLst/>
            <a:rect l="l" t="t" r="r" b="b"/>
            <a:pathLst>
              <a:path h="1280160">
                <a:moveTo>
                  <a:pt x="0" y="1280159"/>
                </a:moveTo>
                <a:lnTo>
                  <a:pt x="0" y="0"/>
                </a:lnTo>
              </a:path>
            </a:pathLst>
          </a:custGeom>
          <a:ln w="101600">
            <a:solidFill>
              <a:srgbClr val="CD9146"/>
            </a:solidFill>
          </a:ln>
        </p:spPr>
        <p:txBody>
          <a:bodyPr wrap="square" lIns="0" tIns="0" rIns="0" bIns="0" rtlCol="0"/>
          <a:lstStyle/>
          <a:p>
            <a:endParaRPr/>
          </a:p>
        </p:txBody>
      </p:sp>
      <p:sp>
        <p:nvSpPr>
          <p:cNvPr id="36" name="object 36"/>
          <p:cNvSpPr/>
          <p:nvPr/>
        </p:nvSpPr>
        <p:spPr>
          <a:xfrm>
            <a:off x="9636252" y="4442459"/>
            <a:ext cx="0" cy="802005"/>
          </a:xfrm>
          <a:custGeom>
            <a:avLst/>
            <a:gdLst/>
            <a:ahLst/>
            <a:cxnLst/>
            <a:rect l="l" t="t" r="r" b="b"/>
            <a:pathLst>
              <a:path h="802004">
                <a:moveTo>
                  <a:pt x="0" y="801623"/>
                </a:moveTo>
                <a:lnTo>
                  <a:pt x="0" y="0"/>
                </a:lnTo>
              </a:path>
            </a:pathLst>
          </a:custGeom>
          <a:ln w="101600">
            <a:solidFill>
              <a:srgbClr val="CD9146"/>
            </a:solidFill>
          </a:ln>
        </p:spPr>
        <p:txBody>
          <a:bodyPr wrap="square" lIns="0" tIns="0" rIns="0" bIns="0" rtlCol="0"/>
          <a:lstStyle/>
          <a:p>
            <a:endParaRPr/>
          </a:p>
        </p:txBody>
      </p:sp>
      <p:sp>
        <p:nvSpPr>
          <p:cNvPr id="37" name="object 37"/>
          <p:cNvSpPr/>
          <p:nvPr/>
        </p:nvSpPr>
        <p:spPr>
          <a:xfrm>
            <a:off x="5879592" y="3008375"/>
            <a:ext cx="1689100" cy="1216025"/>
          </a:xfrm>
          <a:custGeom>
            <a:avLst/>
            <a:gdLst/>
            <a:ahLst/>
            <a:cxnLst/>
            <a:rect l="l" t="t" r="r" b="b"/>
            <a:pathLst>
              <a:path w="1689100" h="1216025">
                <a:moveTo>
                  <a:pt x="1688592" y="86106"/>
                </a:moveTo>
                <a:lnTo>
                  <a:pt x="1681822" y="52565"/>
                </a:lnTo>
                <a:lnTo>
                  <a:pt x="1663395" y="25196"/>
                </a:lnTo>
                <a:lnTo>
                  <a:pt x="1636026" y="6769"/>
                </a:lnTo>
                <a:lnTo>
                  <a:pt x="1602486" y="0"/>
                </a:lnTo>
                <a:lnTo>
                  <a:pt x="86106" y="0"/>
                </a:lnTo>
                <a:lnTo>
                  <a:pt x="52552" y="6769"/>
                </a:lnTo>
                <a:lnTo>
                  <a:pt x="25184" y="25196"/>
                </a:lnTo>
                <a:lnTo>
                  <a:pt x="6756" y="52565"/>
                </a:lnTo>
                <a:lnTo>
                  <a:pt x="0" y="86106"/>
                </a:lnTo>
                <a:lnTo>
                  <a:pt x="0" y="672846"/>
                </a:lnTo>
                <a:lnTo>
                  <a:pt x="6756" y="706399"/>
                </a:lnTo>
                <a:lnTo>
                  <a:pt x="25184" y="733767"/>
                </a:lnTo>
                <a:lnTo>
                  <a:pt x="52552" y="752195"/>
                </a:lnTo>
                <a:lnTo>
                  <a:pt x="86106" y="758952"/>
                </a:lnTo>
                <a:lnTo>
                  <a:pt x="814070" y="758952"/>
                </a:lnTo>
                <a:lnTo>
                  <a:pt x="814070" y="1031697"/>
                </a:lnTo>
                <a:lnTo>
                  <a:pt x="808748" y="1032764"/>
                </a:lnTo>
                <a:lnTo>
                  <a:pt x="778471" y="1053185"/>
                </a:lnTo>
                <a:lnTo>
                  <a:pt x="758050" y="1083462"/>
                </a:lnTo>
                <a:lnTo>
                  <a:pt x="750557" y="1120521"/>
                </a:lnTo>
                <a:lnTo>
                  <a:pt x="758050" y="1157592"/>
                </a:lnTo>
                <a:lnTo>
                  <a:pt x="778471" y="1187869"/>
                </a:lnTo>
                <a:lnTo>
                  <a:pt x="808748" y="1208290"/>
                </a:lnTo>
                <a:lnTo>
                  <a:pt x="845820" y="1215771"/>
                </a:lnTo>
                <a:lnTo>
                  <a:pt x="882878" y="1208290"/>
                </a:lnTo>
                <a:lnTo>
                  <a:pt x="913155" y="1187869"/>
                </a:lnTo>
                <a:lnTo>
                  <a:pt x="933577" y="1157592"/>
                </a:lnTo>
                <a:lnTo>
                  <a:pt x="941070" y="1120521"/>
                </a:lnTo>
                <a:lnTo>
                  <a:pt x="933577" y="1083462"/>
                </a:lnTo>
                <a:lnTo>
                  <a:pt x="913155" y="1053185"/>
                </a:lnTo>
                <a:lnTo>
                  <a:pt x="882878" y="1032764"/>
                </a:lnTo>
                <a:lnTo>
                  <a:pt x="877570" y="1031697"/>
                </a:lnTo>
                <a:lnTo>
                  <a:pt x="877570" y="1025271"/>
                </a:lnTo>
                <a:lnTo>
                  <a:pt x="877570" y="758952"/>
                </a:lnTo>
                <a:lnTo>
                  <a:pt x="1602486" y="758952"/>
                </a:lnTo>
                <a:lnTo>
                  <a:pt x="1636026" y="752195"/>
                </a:lnTo>
                <a:lnTo>
                  <a:pt x="1663395" y="733767"/>
                </a:lnTo>
                <a:lnTo>
                  <a:pt x="1681822" y="706399"/>
                </a:lnTo>
                <a:lnTo>
                  <a:pt x="1688592" y="672846"/>
                </a:lnTo>
                <a:lnTo>
                  <a:pt x="1688592" y="86106"/>
                </a:lnTo>
                <a:close/>
              </a:path>
            </a:pathLst>
          </a:custGeom>
          <a:solidFill>
            <a:srgbClr val="921828"/>
          </a:solidFill>
        </p:spPr>
        <p:txBody>
          <a:bodyPr wrap="square" lIns="0" tIns="0" rIns="0" bIns="0" rtlCol="0"/>
          <a:lstStyle/>
          <a:p>
            <a:endParaRPr/>
          </a:p>
        </p:txBody>
      </p:sp>
      <p:sp>
        <p:nvSpPr>
          <p:cNvPr id="38" name="object 38"/>
          <p:cNvSpPr txBox="1"/>
          <p:nvPr/>
        </p:nvSpPr>
        <p:spPr>
          <a:xfrm>
            <a:off x="6099175" y="3125165"/>
            <a:ext cx="1250315" cy="514984"/>
          </a:xfrm>
          <a:prstGeom prst="rect">
            <a:avLst/>
          </a:prstGeom>
        </p:spPr>
        <p:txBody>
          <a:bodyPr vert="horz" wrap="square" lIns="0" tIns="13970" rIns="0" bIns="0" rtlCol="0">
            <a:spAutoFit/>
          </a:bodyPr>
          <a:lstStyle/>
          <a:p>
            <a:pPr algn="ctr">
              <a:lnSpc>
                <a:spcPct val="100000"/>
              </a:lnSpc>
              <a:spcBef>
                <a:spcPts val="110"/>
              </a:spcBef>
            </a:pPr>
            <a:r>
              <a:rPr sz="1600" b="1" spc="-15" dirty="0">
                <a:solidFill>
                  <a:srgbClr val="FFFFFF"/>
                </a:solidFill>
                <a:latin typeface="Arial"/>
                <a:cs typeface="Arial"/>
              </a:rPr>
              <a:t>Triple</a:t>
            </a:r>
            <a:r>
              <a:rPr sz="1600" b="1" spc="-50" dirty="0">
                <a:solidFill>
                  <a:srgbClr val="FFFFFF"/>
                </a:solidFill>
                <a:latin typeface="Arial"/>
                <a:cs typeface="Arial"/>
              </a:rPr>
              <a:t> </a:t>
            </a:r>
            <a:r>
              <a:rPr sz="1600" b="1" dirty="0">
                <a:solidFill>
                  <a:srgbClr val="FFFFFF"/>
                </a:solidFill>
                <a:latin typeface="Arial"/>
                <a:cs typeface="Arial"/>
              </a:rPr>
              <a:t>option</a:t>
            </a:r>
            <a:endParaRPr sz="1600">
              <a:latin typeface="Arial"/>
              <a:cs typeface="Arial"/>
            </a:endParaRPr>
          </a:p>
          <a:p>
            <a:pPr marL="3810" algn="ctr">
              <a:lnSpc>
                <a:spcPct val="100000"/>
              </a:lnSpc>
            </a:pPr>
            <a:r>
              <a:rPr sz="1600" b="1" dirty="0">
                <a:solidFill>
                  <a:srgbClr val="FFFFFF"/>
                </a:solidFill>
                <a:latin typeface="Arial"/>
                <a:cs typeface="Arial"/>
              </a:rPr>
              <a:t>analgesia</a:t>
            </a:r>
            <a:endParaRPr sz="1600">
              <a:latin typeface="Arial"/>
              <a:cs typeface="Arial"/>
            </a:endParaRPr>
          </a:p>
        </p:txBody>
      </p:sp>
      <p:sp>
        <p:nvSpPr>
          <p:cNvPr id="39" name="object 39"/>
          <p:cNvSpPr/>
          <p:nvPr/>
        </p:nvSpPr>
        <p:spPr>
          <a:xfrm>
            <a:off x="6291071" y="4258055"/>
            <a:ext cx="878205" cy="433070"/>
          </a:xfrm>
          <a:custGeom>
            <a:avLst/>
            <a:gdLst/>
            <a:ahLst/>
            <a:cxnLst/>
            <a:rect l="l" t="t" r="r" b="b"/>
            <a:pathLst>
              <a:path w="878204" h="433070">
                <a:moveTo>
                  <a:pt x="661416" y="0"/>
                </a:moveTo>
                <a:lnTo>
                  <a:pt x="216407" y="0"/>
                </a:lnTo>
                <a:lnTo>
                  <a:pt x="166791" y="5716"/>
                </a:lnTo>
                <a:lnTo>
                  <a:pt x="121242" y="21998"/>
                </a:lnTo>
                <a:lnTo>
                  <a:pt x="81060" y="47546"/>
                </a:lnTo>
                <a:lnTo>
                  <a:pt x="47546" y="81060"/>
                </a:lnTo>
                <a:lnTo>
                  <a:pt x="21998" y="121242"/>
                </a:lnTo>
                <a:lnTo>
                  <a:pt x="5716" y="166791"/>
                </a:lnTo>
                <a:lnTo>
                  <a:pt x="0" y="216408"/>
                </a:lnTo>
                <a:lnTo>
                  <a:pt x="5716" y="266024"/>
                </a:lnTo>
                <a:lnTo>
                  <a:pt x="21998" y="311573"/>
                </a:lnTo>
                <a:lnTo>
                  <a:pt x="47546" y="351755"/>
                </a:lnTo>
                <a:lnTo>
                  <a:pt x="81060" y="385269"/>
                </a:lnTo>
                <a:lnTo>
                  <a:pt x="121242" y="410817"/>
                </a:lnTo>
                <a:lnTo>
                  <a:pt x="166791" y="427099"/>
                </a:lnTo>
                <a:lnTo>
                  <a:pt x="216407" y="432816"/>
                </a:lnTo>
                <a:lnTo>
                  <a:pt x="661416" y="432816"/>
                </a:lnTo>
                <a:lnTo>
                  <a:pt x="711032" y="427099"/>
                </a:lnTo>
                <a:lnTo>
                  <a:pt x="756581" y="410817"/>
                </a:lnTo>
                <a:lnTo>
                  <a:pt x="796763" y="385269"/>
                </a:lnTo>
                <a:lnTo>
                  <a:pt x="830277" y="351755"/>
                </a:lnTo>
                <a:lnTo>
                  <a:pt x="855825" y="311573"/>
                </a:lnTo>
                <a:lnTo>
                  <a:pt x="872107" y="266024"/>
                </a:lnTo>
                <a:lnTo>
                  <a:pt x="877824" y="216408"/>
                </a:lnTo>
                <a:lnTo>
                  <a:pt x="872107" y="166791"/>
                </a:lnTo>
                <a:lnTo>
                  <a:pt x="855825" y="121242"/>
                </a:lnTo>
                <a:lnTo>
                  <a:pt x="830277" y="81060"/>
                </a:lnTo>
                <a:lnTo>
                  <a:pt x="796763" y="47546"/>
                </a:lnTo>
                <a:lnTo>
                  <a:pt x="756581" y="21998"/>
                </a:lnTo>
                <a:lnTo>
                  <a:pt x="711032" y="5716"/>
                </a:lnTo>
                <a:lnTo>
                  <a:pt x="661416" y="0"/>
                </a:lnTo>
                <a:close/>
              </a:path>
            </a:pathLst>
          </a:custGeom>
          <a:solidFill>
            <a:srgbClr val="FFFFFF"/>
          </a:solidFill>
        </p:spPr>
        <p:txBody>
          <a:bodyPr wrap="square" lIns="0" tIns="0" rIns="0" bIns="0" rtlCol="0"/>
          <a:lstStyle/>
          <a:p>
            <a:endParaRPr/>
          </a:p>
        </p:txBody>
      </p:sp>
      <p:sp>
        <p:nvSpPr>
          <p:cNvPr id="40" name="object 40"/>
          <p:cNvSpPr txBox="1"/>
          <p:nvPr/>
        </p:nvSpPr>
        <p:spPr>
          <a:xfrm>
            <a:off x="6437503" y="4303852"/>
            <a:ext cx="586740" cy="329565"/>
          </a:xfrm>
          <a:prstGeom prst="rect">
            <a:avLst/>
          </a:prstGeom>
        </p:spPr>
        <p:txBody>
          <a:bodyPr vert="horz" wrap="square" lIns="0" tIns="12065" rIns="0" bIns="0" rtlCol="0">
            <a:spAutoFit/>
          </a:bodyPr>
          <a:lstStyle/>
          <a:p>
            <a:pPr marL="12700">
              <a:lnSpc>
                <a:spcPct val="100000"/>
              </a:lnSpc>
              <a:spcBef>
                <a:spcPts val="95"/>
              </a:spcBef>
            </a:pPr>
            <a:r>
              <a:rPr sz="2000" b="1" spc="-10" dirty="0">
                <a:latin typeface="Arial"/>
                <a:cs typeface="Arial"/>
              </a:rPr>
              <a:t>2014</a:t>
            </a:r>
            <a:endParaRPr sz="2000">
              <a:latin typeface="Arial"/>
              <a:cs typeface="Arial"/>
            </a:endParaRPr>
          </a:p>
        </p:txBody>
      </p:sp>
      <p:sp>
        <p:nvSpPr>
          <p:cNvPr id="41" name="object 41"/>
          <p:cNvSpPr/>
          <p:nvPr/>
        </p:nvSpPr>
        <p:spPr>
          <a:xfrm>
            <a:off x="7129271" y="2182367"/>
            <a:ext cx="2063750" cy="759460"/>
          </a:xfrm>
          <a:custGeom>
            <a:avLst/>
            <a:gdLst/>
            <a:ahLst/>
            <a:cxnLst/>
            <a:rect l="l" t="t" r="r" b="b"/>
            <a:pathLst>
              <a:path w="2063750" h="759460">
                <a:moveTo>
                  <a:pt x="1977389" y="0"/>
                </a:moveTo>
                <a:lnTo>
                  <a:pt x="86105" y="0"/>
                </a:lnTo>
                <a:lnTo>
                  <a:pt x="52560" y="6756"/>
                </a:lnTo>
                <a:lnTo>
                  <a:pt x="25193" y="25193"/>
                </a:lnTo>
                <a:lnTo>
                  <a:pt x="6756" y="52560"/>
                </a:lnTo>
                <a:lnTo>
                  <a:pt x="0" y="86106"/>
                </a:lnTo>
                <a:lnTo>
                  <a:pt x="0" y="672846"/>
                </a:lnTo>
                <a:lnTo>
                  <a:pt x="6756" y="706391"/>
                </a:lnTo>
                <a:lnTo>
                  <a:pt x="25193" y="733758"/>
                </a:lnTo>
                <a:lnTo>
                  <a:pt x="52560" y="752195"/>
                </a:lnTo>
                <a:lnTo>
                  <a:pt x="86105" y="758952"/>
                </a:lnTo>
                <a:lnTo>
                  <a:pt x="1977389" y="758952"/>
                </a:lnTo>
                <a:lnTo>
                  <a:pt x="2010935" y="752195"/>
                </a:lnTo>
                <a:lnTo>
                  <a:pt x="2038302" y="733758"/>
                </a:lnTo>
                <a:lnTo>
                  <a:pt x="2056739" y="706391"/>
                </a:lnTo>
                <a:lnTo>
                  <a:pt x="2063496" y="672846"/>
                </a:lnTo>
                <a:lnTo>
                  <a:pt x="2063496" y="86106"/>
                </a:lnTo>
                <a:lnTo>
                  <a:pt x="2056739" y="52560"/>
                </a:lnTo>
                <a:lnTo>
                  <a:pt x="2038302" y="25193"/>
                </a:lnTo>
                <a:lnTo>
                  <a:pt x="2010935" y="6756"/>
                </a:lnTo>
                <a:lnTo>
                  <a:pt x="1977389" y="0"/>
                </a:lnTo>
                <a:close/>
              </a:path>
            </a:pathLst>
          </a:custGeom>
          <a:solidFill>
            <a:srgbClr val="000000"/>
          </a:solidFill>
        </p:spPr>
        <p:txBody>
          <a:bodyPr wrap="square" lIns="0" tIns="0" rIns="0" bIns="0" rtlCol="0"/>
          <a:lstStyle/>
          <a:p>
            <a:endParaRPr/>
          </a:p>
        </p:txBody>
      </p:sp>
      <p:sp>
        <p:nvSpPr>
          <p:cNvPr id="42" name="object 42"/>
          <p:cNvSpPr txBox="1"/>
          <p:nvPr/>
        </p:nvSpPr>
        <p:spPr>
          <a:xfrm>
            <a:off x="7335393" y="2298573"/>
            <a:ext cx="1656714" cy="514350"/>
          </a:xfrm>
          <a:prstGeom prst="rect">
            <a:avLst/>
          </a:prstGeom>
        </p:spPr>
        <p:txBody>
          <a:bodyPr vert="horz" wrap="square" lIns="0" tIns="13335" rIns="0" bIns="0" rtlCol="0">
            <a:spAutoFit/>
          </a:bodyPr>
          <a:lstStyle/>
          <a:p>
            <a:pPr marL="12700">
              <a:lnSpc>
                <a:spcPct val="100000"/>
              </a:lnSpc>
              <a:spcBef>
                <a:spcPts val="105"/>
              </a:spcBef>
            </a:pPr>
            <a:r>
              <a:rPr sz="1600" b="1" dirty="0">
                <a:solidFill>
                  <a:srgbClr val="FFFFFF"/>
                </a:solidFill>
                <a:latin typeface="Arial"/>
                <a:cs typeface="Arial"/>
              </a:rPr>
              <a:t>Fourth</a:t>
            </a:r>
            <a:r>
              <a:rPr sz="1600" b="1" spc="-85" dirty="0">
                <a:solidFill>
                  <a:srgbClr val="FFFFFF"/>
                </a:solidFill>
                <a:latin typeface="Arial"/>
                <a:cs typeface="Arial"/>
              </a:rPr>
              <a:t> </a:t>
            </a:r>
            <a:r>
              <a:rPr sz="1600" b="1" dirty="0">
                <a:solidFill>
                  <a:srgbClr val="FFFFFF"/>
                </a:solidFill>
                <a:latin typeface="Arial"/>
                <a:cs typeface="Arial"/>
              </a:rPr>
              <a:t>analgesia</a:t>
            </a:r>
            <a:endParaRPr sz="1600">
              <a:latin typeface="Arial"/>
              <a:cs typeface="Arial"/>
            </a:endParaRPr>
          </a:p>
          <a:p>
            <a:pPr marL="12700">
              <a:lnSpc>
                <a:spcPct val="100000"/>
              </a:lnSpc>
            </a:pPr>
            <a:r>
              <a:rPr sz="1600" b="1" dirty="0">
                <a:solidFill>
                  <a:srgbClr val="FFFFFF"/>
                </a:solidFill>
                <a:latin typeface="Arial"/>
                <a:cs typeface="Arial"/>
              </a:rPr>
              <a:t>/</a:t>
            </a:r>
            <a:r>
              <a:rPr sz="1600" b="1" spc="-25" dirty="0">
                <a:solidFill>
                  <a:srgbClr val="FFFFFF"/>
                </a:solidFill>
                <a:latin typeface="Arial"/>
                <a:cs typeface="Arial"/>
              </a:rPr>
              <a:t> </a:t>
            </a:r>
            <a:r>
              <a:rPr sz="1600" b="1" dirty="0">
                <a:solidFill>
                  <a:srgbClr val="FFFFFF"/>
                </a:solidFill>
                <a:latin typeface="Arial"/>
                <a:cs typeface="Arial"/>
              </a:rPr>
              <a:t>sedation</a:t>
            </a:r>
            <a:r>
              <a:rPr sz="1600" b="1" spc="-65" dirty="0">
                <a:solidFill>
                  <a:srgbClr val="FFFFFF"/>
                </a:solidFill>
                <a:latin typeface="Arial"/>
                <a:cs typeface="Arial"/>
              </a:rPr>
              <a:t> </a:t>
            </a:r>
            <a:r>
              <a:rPr sz="1600" b="1" dirty="0">
                <a:solidFill>
                  <a:srgbClr val="FFFFFF"/>
                </a:solidFill>
                <a:latin typeface="Arial"/>
                <a:cs typeface="Arial"/>
              </a:rPr>
              <a:t>option</a:t>
            </a:r>
            <a:endParaRPr sz="1600">
              <a:latin typeface="Arial"/>
              <a:cs typeface="Arial"/>
            </a:endParaRPr>
          </a:p>
        </p:txBody>
      </p:sp>
      <p:sp>
        <p:nvSpPr>
          <p:cNvPr id="43" name="object 43"/>
          <p:cNvSpPr/>
          <p:nvPr/>
        </p:nvSpPr>
        <p:spPr>
          <a:xfrm>
            <a:off x="7668768" y="4258055"/>
            <a:ext cx="878205" cy="433070"/>
          </a:xfrm>
          <a:custGeom>
            <a:avLst/>
            <a:gdLst/>
            <a:ahLst/>
            <a:cxnLst/>
            <a:rect l="l" t="t" r="r" b="b"/>
            <a:pathLst>
              <a:path w="878204" h="433070">
                <a:moveTo>
                  <a:pt x="661415" y="0"/>
                </a:moveTo>
                <a:lnTo>
                  <a:pt x="216407" y="0"/>
                </a:lnTo>
                <a:lnTo>
                  <a:pt x="166791" y="5716"/>
                </a:lnTo>
                <a:lnTo>
                  <a:pt x="121242" y="21998"/>
                </a:lnTo>
                <a:lnTo>
                  <a:pt x="81060" y="47546"/>
                </a:lnTo>
                <a:lnTo>
                  <a:pt x="47546" y="81060"/>
                </a:lnTo>
                <a:lnTo>
                  <a:pt x="21998" y="121242"/>
                </a:lnTo>
                <a:lnTo>
                  <a:pt x="5716" y="166791"/>
                </a:lnTo>
                <a:lnTo>
                  <a:pt x="0" y="216408"/>
                </a:lnTo>
                <a:lnTo>
                  <a:pt x="5716" y="266024"/>
                </a:lnTo>
                <a:lnTo>
                  <a:pt x="21998" y="311573"/>
                </a:lnTo>
                <a:lnTo>
                  <a:pt x="47546" y="351755"/>
                </a:lnTo>
                <a:lnTo>
                  <a:pt x="81060" y="385269"/>
                </a:lnTo>
                <a:lnTo>
                  <a:pt x="121242" y="410817"/>
                </a:lnTo>
                <a:lnTo>
                  <a:pt x="166791" y="427099"/>
                </a:lnTo>
                <a:lnTo>
                  <a:pt x="216407" y="432816"/>
                </a:lnTo>
                <a:lnTo>
                  <a:pt x="661415" y="432816"/>
                </a:lnTo>
                <a:lnTo>
                  <a:pt x="711032" y="427099"/>
                </a:lnTo>
                <a:lnTo>
                  <a:pt x="756581" y="410817"/>
                </a:lnTo>
                <a:lnTo>
                  <a:pt x="796763" y="385269"/>
                </a:lnTo>
                <a:lnTo>
                  <a:pt x="830277" y="351755"/>
                </a:lnTo>
                <a:lnTo>
                  <a:pt x="855825" y="311573"/>
                </a:lnTo>
                <a:lnTo>
                  <a:pt x="872107" y="266024"/>
                </a:lnTo>
                <a:lnTo>
                  <a:pt x="877824" y="216408"/>
                </a:lnTo>
                <a:lnTo>
                  <a:pt x="872107" y="166791"/>
                </a:lnTo>
                <a:lnTo>
                  <a:pt x="855825" y="121242"/>
                </a:lnTo>
                <a:lnTo>
                  <a:pt x="830277" y="81060"/>
                </a:lnTo>
                <a:lnTo>
                  <a:pt x="796763" y="47546"/>
                </a:lnTo>
                <a:lnTo>
                  <a:pt x="756581" y="21998"/>
                </a:lnTo>
                <a:lnTo>
                  <a:pt x="711032" y="5716"/>
                </a:lnTo>
                <a:lnTo>
                  <a:pt x="661415" y="0"/>
                </a:lnTo>
                <a:close/>
              </a:path>
            </a:pathLst>
          </a:custGeom>
          <a:solidFill>
            <a:srgbClr val="FFFFFF"/>
          </a:solidFill>
        </p:spPr>
        <p:txBody>
          <a:bodyPr wrap="square" lIns="0" tIns="0" rIns="0" bIns="0" rtlCol="0"/>
          <a:lstStyle/>
          <a:p>
            <a:endParaRPr/>
          </a:p>
        </p:txBody>
      </p:sp>
      <p:sp>
        <p:nvSpPr>
          <p:cNvPr id="44" name="object 44"/>
          <p:cNvSpPr txBox="1"/>
          <p:nvPr/>
        </p:nvSpPr>
        <p:spPr>
          <a:xfrm>
            <a:off x="7815198" y="4303852"/>
            <a:ext cx="586740" cy="329565"/>
          </a:xfrm>
          <a:prstGeom prst="rect">
            <a:avLst/>
          </a:prstGeom>
        </p:spPr>
        <p:txBody>
          <a:bodyPr vert="horz" wrap="square" lIns="0" tIns="12065" rIns="0" bIns="0" rtlCol="0">
            <a:spAutoFit/>
          </a:bodyPr>
          <a:lstStyle/>
          <a:p>
            <a:pPr marL="12700">
              <a:lnSpc>
                <a:spcPct val="100000"/>
              </a:lnSpc>
              <a:spcBef>
                <a:spcPts val="95"/>
              </a:spcBef>
            </a:pPr>
            <a:r>
              <a:rPr sz="2000" b="1" spc="-10" dirty="0">
                <a:latin typeface="Arial"/>
                <a:cs typeface="Arial"/>
              </a:rPr>
              <a:t>2021</a:t>
            </a:r>
            <a:endParaRPr sz="2000">
              <a:latin typeface="Arial"/>
              <a:cs typeface="Arial"/>
            </a:endParaRPr>
          </a:p>
        </p:txBody>
      </p:sp>
      <p:sp>
        <p:nvSpPr>
          <p:cNvPr id="45" name="object 45"/>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46" name="object 46"/>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47" name="object 47"/>
          <p:cNvSpPr txBox="1"/>
          <p:nvPr/>
        </p:nvSpPr>
        <p:spPr>
          <a:xfrm>
            <a:off x="11702542" y="6567433"/>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latin typeface="Arial MT"/>
                <a:cs typeface="Arial MT"/>
              </a:rPr>
              <a:t>6</a:t>
            </a:fld>
            <a:endParaRPr sz="1200">
              <a:latin typeface="Arial MT"/>
              <a:cs typeface="Arial MT"/>
            </a:endParaRPr>
          </a:p>
        </p:txBody>
      </p:sp>
      <p:sp>
        <p:nvSpPr>
          <p:cNvPr id="48" name="object 48"/>
          <p:cNvSpPr txBox="1"/>
          <p:nvPr/>
        </p:nvSpPr>
        <p:spPr>
          <a:xfrm>
            <a:off x="9409556" y="6585512"/>
            <a:ext cx="2019935" cy="175260"/>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CD9146"/>
                </a:solidFill>
                <a:latin typeface="Arial MT"/>
                <a:cs typeface="Arial MT"/>
              </a:rPr>
              <a:t>#TCCC-CPP-PPT-15</a:t>
            </a:r>
            <a:r>
              <a:rPr sz="1050" spc="265"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5" cstate="print"/>
          <a:stretch>
            <a:fillRect/>
          </a:stretch>
        </p:blipFill>
        <p:spPr>
          <a:xfrm>
            <a:off x="307847" y="256031"/>
            <a:ext cx="1173480" cy="655320"/>
          </a:xfrm>
          <a:prstGeom prst="rect">
            <a:avLst/>
          </a:prstGeom>
        </p:spPr>
      </p:pic>
      <p:sp>
        <p:nvSpPr>
          <p:cNvPr id="3" name="object 3"/>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4" name="object 4"/>
          <p:cNvSpPr txBox="1"/>
          <p:nvPr/>
        </p:nvSpPr>
        <p:spPr>
          <a:xfrm>
            <a:off x="1972436" y="944702"/>
            <a:ext cx="8324215" cy="566822"/>
          </a:xfrm>
          <a:prstGeom prst="rect">
            <a:avLst/>
          </a:prstGeom>
        </p:spPr>
        <p:txBody>
          <a:bodyPr vert="horz" wrap="square" lIns="0" tIns="12700" rIns="0" bIns="0" rtlCol="0">
            <a:spAutoFit/>
          </a:bodyPr>
          <a:lstStyle/>
          <a:p>
            <a:pPr marL="12700" algn="ctr">
              <a:lnSpc>
                <a:spcPct val="100000"/>
              </a:lnSpc>
              <a:spcBef>
                <a:spcPts val="100"/>
              </a:spcBef>
            </a:pPr>
            <a:r>
              <a:rPr lang="en-US" sz="3600" b="1" spc="-30" dirty="0">
                <a:solidFill>
                  <a:srgbClr val="FFFFFF"/>
                </a:solidFill>
                <a:latin typeface="Arial"/>
                <a:cs typeface="Arial"/>
              </a:rPr>
              <a:t>PAIN MEDICATION ADMIN </a:t>
            </a:r>
            <a:endParaRPr sz="3600" dirty="0">
              <a:latin typeface="Arial"/>
              <a:cs typeface="Arial"/>
            </a:endParaRPr>
          </a:p>
        </p:txBody>
      </p:sp>
      <p:grpSp>
        <p:nvGrpSpPr>
          <p:cNvPr id="5" name="object 5"/>
          <p:cNvGrpSpPr/>
          <p:nvPr/>
        </p:nvGrpSpPr>
        <p:grpSpPr>
          <a:xfrm>
            <a:off x="2934842" y="2249042"/>
            <a:ext cx="6322695" cy="3582670"/>
            <a:chOff x="2934842" y="2249042"/>
            <a:chExt cx="6322695" cy="3582670"/>
          </a:xfrm>
        </p:grpSpPr>
        <p:sp>
          <p:nvSpPr>
            <p:cNvPr id="6" name="object 6"/>
            <p:cNvSpPr/>
            <p:nvPr/>
          </p:nvSpPr>
          <p:spPr>
            <a:xfrm>
              <a:off x="2944367" y="2258567"/>
              <a:ext cx="6303645" cy="3563620"/>
            </a:xfrm>
            <a:custGeom>
              <a:avLst/>
              <a:gdLst/>
              <a:ahLst/>
              <a:cxnLst/>
              <a:rect l="l" t="t" r="r" b="b"/>
              <a:pathLst>
                <a:path w="6303645" h="3563620">
                  <a:moveTo>
                    <a:pt x="0" y="3563111"/>
                  </a:moveTo>
                  <a:lnTo>
                    <a:pt x="6303263" y="3563111"/>
                  </a:lnTo>
                  <a:lnTo>
                    <a:pt x="6303263" y="0"/>
                  </a:lnTo>
                  <a:lnTo>
                    <a:pt x="0" y="0"/>
                  </a:lnTo>
                  <a:lnTo>
                    <a:pt x="0" y="3563111"/>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1639" y="3444239"/>
              <a:ext cx="1188720" cy="1191895"/>
            </a:xfrm>
            <a:custGeom>
              <a:avLst/>
              <a:gdLst/>
              <a:ahLst/>
              <a:cxnLst/>
              <a:rect l="l" t="t" r="r" b="b"/>
              <a:pathLst>
                <a:path w="1188720" h="1191895">
                  <a:moveTo>
                    <a:pt x="594360" y="0"/>
                  </a:moveTo>
                  <a:lnTo>
                    <a:pt x="545607" y="1975"/>
                  </a:lnTo>
                  <a:lnTo>
                    <a:pt x="497942" y="7800"/>
                  </a:lnTo>
                  <a:lnTo>
                    <a:pt x="451515" y="17320"/>
                  </a:lnTo>
                  <a:lnTo>
                    <a:pt x="406481" y="30382"/>
                  </a:lnTo>
                  <a:lnTo>
                    <a:pt x="362991" y="46833"/>
                  </a:lnTo>
                  <a:lnTo>
                    <a:pt x="321200" y="66519"/>
                  </a:lnTo>
                  <a:lnTo>
                    <a:pt x="281259" y="89286"/>
                  </a:lnTo>
                  <a:lnTo>
                    <a:pt x="243321" y="114982"/>
                  </a:lnTo>
                  <a:lnTo>
                    <a:pt x="207540" y="143453"/>
                  </a:lnTo>
                  <a:lnTo>
                    <a:pt x="174069" y="174545"/>
                  </a:lnTo>
                  <a:lnTo>
                    <a:pt x="143060" y="208105"/>
                  </a:lnTo>
                  <a:lnTo>
                    <a:pt x="114665" y="243980"/>
                  </a:lnTo>
                  <a:lnTo>
                    <a:pt x="89039" y="282015"/>
                  </a:lnTo>
                  <a:lnTo>
                    <a:pt x="66334" y="322058"/>
                  </a:lnTo>
                  <a:lnTo>
                    <a:pt x="46702" y="363956"/>
                  </a:lnTo>
                  <a:lnTo>
                    <a:pt x="30297" y="407554"/>
                  </a:lnTo>
                  <a:lnTo>
                    <a:pt x="17271" y="452699"/>
                  </a:lnTo>
                  <a:lnTo>
                    <a:pt x="7778" y="499238"/>
                  </a:lnTo>
                  <a:lnTo>
                    <a:pt x="1970" y="547017"/>
                  </a:lnTo>
                  <a:lnTo>
                    <a:pt x="0" y="595884"/>
                  </a:lnTo>
                  <a:lnTo>
                    <a:pt x="1970" y="644750"/>
                  </a:lnTo>
                  <a:lnTo>
                    <a:pt x="7778" y="692529"/>
                  </a:lnTo>
                  <a:lnTo>
                    <a:pt x="17271" y="739068"/>
                  </a:lnTo>
                  <a:lnTo>
                    <a:pt x="30297" y="784213"/>
                  </a:lnTo>
                  <a:lnTo>
                    <a:pt x="46702" y="827811"/>
                  </a:lnTo>
                  <a:lnTo>
                    <a:pt x="66334" y="869709"/>
                  </a:lnTo>
                  <a:lnTo>
                    <a:pt x="89039" y="909752"/>
                  </a:lnTo>
                  <a:lnTo>
                    <a:pt x="114665" y="947787"/>
                  </a:lnTo>
                  <a:lnTo>
                    <a:pt x="143060" y="983662"/>
                  </a:lnTo>
                  <a:lnTo>
                    <a:pt x="174069" y="1017222"/>
                  </a:lnTo>
                  <a:lnTo>
                    <a:pt x="207540" y="1048314"/>
                  </a:lnTo>
                  <a:lnTo>
                    <a:pt x="243321" y="1076785"/>
                  </a:lnTo>
                  <a:lnTo>
                    <a:pt x="281259" y="1102481"/>
                  </a:lnTo>
                  <a:lnTo>
                    <a:pt x="321200" y="1125248"/>
                  </a:lnTo>
                  <a:lnTo>
                    <a:pt x="362991" y="1144934"/>
                  </a:lnTo>
                  <a:lnTo>
                    <a:pt x="406481" y="1161385"/>
                  </a:lnTo>
                  <a:lnTo>
                    <a:pt x="451515" y="1174447"/>
                  </a:lnTo>
                  <a:lnTo>
                    <a:pt x="497942" y="1183967"/>
                  </a:lnTo>
                  <a:lnTo>
                    <a:pt x="545607" y="1189792"/>
                  </a:lnTo>
                  <a:lnTo>
                    <a:pt x="594360" y="1191768"/>
                  </a:lnTo>
                  <a:lnTo>
                    <a:pt x="643112" y="1189792"/>
                  </a:lnTo>
                  <a:lnTo>
                    <a:pt x="690777" y="1183967"/>
                  </a:lnTo>
                  <a:lnTo>
                    <a:pt x="737204" y="1174447"/>
                  </a:lnTo>
                  <a:lnTo>
                    <a:pt x="782238" y="1161385"/>
                  </a:lnTo>
                  <a:lnTo>
                    <a:pt x="825728" y="1144934"/>
                  </a:lnTo>
                  <a:lnTo>
                    <a:pt x="867519" y="1125248"/>
                  </a:lnTo>
                  <a:lnTo>
                    <a:pt x="907460" y="1102481"/>
                  </a:lnTo>
                  <a:lnTo>
                    <a:pt x="945398" y="1076785"/>
                  </a:lnTo>
                  <a:lnTo>
                    <a:pt x="981179" y="1048314"/>
                  </a:lnTo>
                  <a:lnTo>
                    <a:pt x="1014650" y="1017222"/>
                  </a:lnTo>
                  <a:lnTo>
                    <a:pt x="1045659" y="983662"/>
                  </a:lnTo>
                  <a:lnTo>
                    <a:pt x="1074054" y="947787"/>
                  </a:lnTo>
                  <a:lnTo>
                    <a:pt x="1099680" y="909752"/>
                  </a:lnTo>
                  <a:lnTo>
                    <a:pt x="1122385" y="869709"/>
                  </a:lnTo>
                  <a:lnTo>
                    <a:pt x="1142017" y="827811"/>
                  </a:lnTo>
                  <a:lnTo>
                    <a:pt x="1158422" y="784213"/>
                  </a:lnTo>
                  <a:lnTo>
                    <a:pt x="1171448" y="739068"/>
                  </a:lnTo>
                  <a:lnTo>
                    <a:pt x="1180941" y="692529"/>
                  </a:lnTo>
                  <a:lnTo>
                    <a:pt x="1186749" y="644750"/>
                  </a:lnTo>
                  <a:lnTo>
                    <a:pt x="1188719" y="595884"/>
                  </a:lnTo>
                  <a:lnTo>
                    <a:pt x="1186749" y="547017"/>
                  </a:lnTo>
                  <a:lnTo>
                    <a:pt x="1180941" y="499238"/>
                  </a:lnTo>
                  <a:lnTo>
                    <a:pt x="1171448" y="452699"/>
                  </a:lnTo>
                  <a:lnTo>
                    <a:pt x="1158422" y="407554"/>
                  </a:lnTo>
                  <a:lnTo>
                    <a:pt x="1142017" y="363956"/>
                  </a:lnTo>
                  <a:lnTo>
                    <a:pt x="1122385" y="322058"/>
                  </a:lnTo>
                  <a:lnTo>
                    <a:pt x="1099680" y="282015"/>
                  </a:lnTo>
                  <a:lnTo>
                    <a:pt x="1074054" y="243980"/>
                  </a:lnTo>
                  <a:lnTo>
                    <a:pt x="1045659" y="208105"/>
                  </a:lnTo>
                  <a:lnTo>
                    <a:pt x="1014650" y="174545"/>
                  </a:lnTo>
                  <a:lnTo>
                    <a:pt x="981179" y="143453"/>
                  </a:lnTo>
                  <a:lnTo>
                    <a:pt x="945398" y="114982"/>
                  </a:lnTo>
                  <a:lnTo>
                    <a:pt x="907460" y="89286"/>
                  </a:lnTo>
                  <a:lnTo>
                    <a:pt x="867519" y="66519"/>
                  </a:lnTo>
                  <a:lnTo>
                    <a:pt x="825728" y="46833"/>
                  </a:lnTo>
                  <a:lnTo>
                    <a:pt x="782238" y="30382"/>
                  </a:lnTo>
                  <a:lnTo>
                    <a:pt x="737204" y="17320"/>
                  </a:lnTo>
                  <a:lnTo>
                    <a:pt x="690777" y="7800"/>
                  </a:lnTo>
                  <a:lnTo>
                    <a:pt x="643112" y="1975"/>
                  </a:lnTo>
                  <a:lnTo>
                    <a:pt x="594360" y="0"/>
                  </a:lnTo>
                  <a:close/>
                </a:path>
              </a:pathLst>
            </a:custGeom>
            <a:solidFill>
              <a:srgbClr val="606667"/>
            </a:solidFill>
          </p:spPr>
          <p:txBody>
            <a:bodyPr wrap="square" lIns="0" tIns="0" rIns="0" bIns="0" rtlCol="0"/>
            <a:lstStyle/>
            <a:p>
              <a:endParaRPr/>
            </a:p>
          </p:txBody>
        </p:sp>
        <p:sp>
          <p:nvSpPr>
            <p:cNvPr id="8" name="object 8"/>
            <p:cNvSpPr/>
            <p:nvPr/>
          </p:nvSpPr>
          <p:spPr>
            <a:xfrm>
              <a:off x="5897879" y="3736847"/>
              <a:ext cx="524510" cy="607060"/>
            </a:xfrm>
            <a:custGeom>
              <a:avLst/>
              <a:gdLst/>
              <a:ahLst/>
              <a:cxnLst/>
              <a:rect l="l" t="t" r="r" b="b"/>
              <a:pathLst>
                <a:path w="524510" h="607060">
                  <a:moveTo>
                    <a:pt x="0" y="0"/>
                  </a:moveTo>
                  <a:lnTo>
                    <a:pt x="0" y="606551"/>
                  </a:lnTo>
                  <a:lnTo>
                    <a:pt x="524256" y="303275"/>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805" y="6043066"/>
            <a:ext cx="472630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40" dirty="0">
                <a:solidFill>
                  <a:srgbClr val="898B8B"/>
                </a:solidFill>
                <a:latin typeface="Arial"/>
                <a:cs typeface="Arial"/>
              </a:rPr>
              <a:t> </a:t>
            </a:r>
            <a:r>
              <a:rPr sz="1800" i="1" spc="5" dirty="0">
                <a:solidFill>
                  <a:srgbClr val="898B8B"/>
                </a:solidFill>
                <a:latin typeface="Arial"/>
                <a:cs typeface="Arial"/>
              </a:rPr>
              <a:t>can</a:t>
            </a:r>
            <a:r>
              <a:rPr sz="1800" i="1" spc="-10" dirty="0">
                <a:solidFill>
                  <a:srgbClr val="898B8B"/>
                </a:solidFill>
                <a:latin typeface="Arial"/>
                <a:cs typeface="Arial"/>
              </a:rPr>
              <a:t> </a:t>
            </a:r>
            <a:r>
              <a:rPr sz="1800" i="1" dirty="0">
                <a:solidFill>
                  <a:srgbClr val="898B8B"/>
                </a:solidFill>
                <a:latin typeface="Arial"/>
                <a:cs typeface="Arial"/>
              </a:rPr>
              <a:t>be</a:t>
            </a:r>
            <a:r>
              <a:rPr sz="1800" i="1" spc="-10" dirty="0">
                <a:solidFill>
                  <a:srgbClr val="898B8B"/>
                </a:solidFill>
                <a:latin typeface="Arial"/>
                <a:cs typeface="Arial"/>
              </a:rPr>
              <a:t> </a:t>
            </a:r>
            <a:r>
              <a:rPr sz="1800" i="1" spc="5" dirty="0">
                <a:solidFill>
                  <a:srgbClr val="898B8B"/>
                </a:solidFill>
                <a:latin typeface="Arial"/>
                <a:cs typeface="Arial"/>
              </a:rPr>
              <a:t>found</a:t>
            </a:r>
            <a:r>
              <a:rPr sz="1800" i="1" spc="-40" dirty="0">
                <a:solidFill>
                  <a:srgbClr val="898B8B"/>
                </a:solidFill>
                <a:latin typeface="Arial"/>
                <a:cs typeface="Arial"/>
              </a:rPr>
              <a:t> </a:t>
            </a:r>
            <a:r>
              <a:rPr sz="1800" i="1" dirty="0">
                <a:solidFill>
                  <a:srgbClr val="898B8B"/>
                </a:solidFill>
                <a:latin typeface="Arial"/>
                <a:cs typeface="Arial"/>
              </a:rPr>
              <a:t>on</a:t>
            </a:r>
            <a:r>
              <a:rPr sz="1800" i="1" spc="-10" dirty="0">
                <a:solidFill>
                  <a:srgbClr val="898B8B"/>
                </a:solidFill>
                <a:latin typeface="Arial"/>
                <a:cs typeface="Arial"/>
              </a:rPr>
              <a:t> </a:t>
            </a:r>
            <a:r>
              <a:rPr sz="1800" i="1"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7</a:t>
            </a:fld>
            <a:endParaRPr sz="1200"/>
          </a:p>
        </p:txBody>
      </p:sp>
      <p:pic>
        <p:nvPicPr>
          <p:cNvPr id="13" name="15. Pain Medication">
            <a:hlinkClick r:id="" action="ppaction://media"/>
            <a:extLst>
              <a:ext uri="{FF2B5EF4-FFF2-40B4-BE49-F238E27FC236}">
                <a16:creationId xmlns:a16="http://schemas.microsoft.com/office/drawing/2014/main" id="{1D048A6F-4610-9FA8-2BD9-D045174DC31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12885" y="1639594"/>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649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grpSp>
        <p:nvGrpSpPr>
          <p:cNvPr id="4" name="object 4"/>
          <p:cNvGrpSpPr/>
          <p:nvPr/>
        </p:nvGrpSpPr>
        <p:grpSpPr>
          <a:xfrm>
            <a:off x="3451097" y="1908810"/>
            <a:ext cx="3382645" cy="3030855"/>
            <a:chOff x="3451097" y="1908810"/>
            <a:chExt cx="3382645" cy="3030855"/>
          </a:xfrm>
        </p:grpSpPr>
        <p:sp>
          <p:nvSpPr>
            <p:cNvPr id="5" name="object 5"/>
            <p:cNvSpPr/>
            <p:nvPr/>
          </p:nvSpPr>
          <p:spPr>
            <a:xfrm>
              <a:off x="5323332" y="2077211"/>
              <a:ext cx="1510030" cy="2862580"/>
            </a:xfrm>
            <a:custGeom>
              <a:avLst/>
              <a:gdLst/>
              <a:ahLst/>
              <a:cxnLst/>
              <a:rect l="l" t="t" r="r" b="b"/>
              <a:pathLst>
                <a:path w="1510029" h="2862579">
                  <a:moveTo>
                    <a:pt x="1488567" y="2785872"/>
                  </a:moveTo>
                  <a:lnTo>
                    <a:pt x="1437767" y="2760472"/>
                  </a:lnTo>
                  <a:lnTo>
                    <a:pt x="1336167" y="2709672"/>
                  </a:lnTo>
                  <a:lnTo>
                    <a:pt x="1336167" y="2760472"/>
                  </a:lnTo>
                  <a:lnTo>
                    <a:pt x="0" y="2760472"/>
                  </a:lnTo>
                  <a:lnTo>
                    <a:pt x="0" y="2811272"/>
                  </a:lnTo>
                  <a:lnTo>
                    <a:pt x="1336167" y="2811272"/>
                  </a:lnTo>
                  <a:lnTo>
                    <a:pt x="1336167" y="2862072"/>
                  </a:lnTo>
                  <a:lnTo>
                    <a:pt x="1437767" y="2811272"/>
                  </a:lnTo>
                  <a:lnTo>
                    <a:pt x="1488567" y="2785872"/>
                  </a:lnTo>
                  <a:close/>
                </a:path>
                <a:path w="1510029" h="2862579">
                  <a:moveTo>
                    <a:pt x="1491615" y="890016"/>
                  </a:moveTo>
                  <a:lnTo>
                    <a:pt x="1440815" y="864616"/>
                  </a:lnTo>
                  <a:lnTo>
                    <a:pt x="1339215" y="813816"/>
                  </a:lnTo>
                  <a:lnTo>
                    <a:pt x="1339215" y="864616"/>
                  </a:lnTo>
                  <a:lnTo>
                    <a:pt x="3048" y="864616"/>
                  </a:lnTo>
                  <a:lnTo>
                    <a:pt x="3048" y="915416"/>
                  </a:lnTo>
                  <a:lnTo>
                    <a:pt x="1339215" y="915416"/>
                  </a:lnTo>
                  <a:lnTo>
                    <a:pt x="1339215" y="966216"/>
                  </a:lnTo>
                  <a:lnTo>
                    <a:pt x="1440815" y="915416"/>
                  </a:lnTo>
                  <a:lnTo>
                    <a:pt x="1491615" y="890016"/>
                  </a:lnTo>
                  <a:close/>
                </a:path>
                <a:path w="1510029" h="2862579">
                  <a:moveTo>
                    <a:pt x="1503807" y="1877568"/>
                  </a:moveTo>
                  <a:lnTo>
                    <a:pt x="1453007" y="1852168"/>
                  </a:lnTo>
                  <a:lnTo>
                    <a:pt x="1351407" y="1801368"/>
                  </a:lnTo>
                  <a:lnTo>
                    <a:pt x="1351407" y="1852168"/>
                  </a:lnTo>
                  <a:lnTo>
                    <a:pt x="15240" y="1852168"/>
                  </a:lnTo>
                  <a:lnTo>
                    <a:pt x="15240" y="1902968"/>
                  </a:lnTo>
                  <a:lnTo>
                    <a:pt x="1351407" y="1902968"/>
                  </a:lnTo>
                  <a:lnTo>
                    <a:pt x="1351407" y="1953768"/>
                  </a:lnTo>
                  <a:lnTo>
                    <a:pt x="1453007" y="1902968"/>
                  </a:lnTo>
                  <a:lnTo>
                    <a:pt x="1503807" y="1877568"/>
                  </a:lnTo>
                  <a:close/>
                </a:path>
                <a:path w="1510029" h="2862579">
                  <a:moveTo>
                    <a:pt x="1509903" y="76200"/>
                  </a:moveTo>
                  <a:lnTo>
                    <a:pt x="1459103" y="50800"/>
                  </a:lnTo>
                  <a:lnTo>
                    <a:pt x="1357503" y="0"/>
                  </a:lnTo>
                  <a:lnTo>
                    <a:pt x="1357503" y="50800"/>
                  </a:lnTo>
                  <a:lnTo>
                    <a:pt x="21336" y="50800"/>
                  </a:lnTo>
                  <a:lnTo>
                    <a:pt x="21336" y="101600"/>
                  </a:lnTo>
                  <a:lnTo>
                    <a:pt x="1357503" y="101600"/>
                  </a:lnTo>
                  <a:lnTo>
                    <a:pt x="1357503" y="152400"/>
                  </a:lnTo>
                  <a:lnTo>
                    <a:pt x="1459103" y="101600"/>
                  </a:lnTo>
                  <a:lnTo>
                    <a:pt x="1509903" y="76200"/>
                  </a:lnTo>
                  <a:close/>
                </a:path>
              </a:pathLst>
            </a:custGeom>
            <a:solidFill>
              <a:srgbClr val="000000"/>
            </a:solidFill>
          </p:spPr>
          <p:txBody>
            <a:bodyPr wrap="square" lIns="0" tIns="0" rIns="0" bIns="0" rtlCol="0"/>
            <a:lstStyle/>
            <a:p>
              <a:endParaRPr/>
            </a:p>
          </p:txBody>
        </p:sp>
        <p:sp>
          <p:nvSpPr>
            <p:cNvPr id="6" name="object 6"/>
            <p:cNvSpPr/>
            <p:nvPr/>
          </p:nvSpPr>
          <p:spPr>
            <a:xfrm>
              <a:off x="3470147" y="1927860"/>
              <a:ext cx="2383790" cy="421005"/>
            </a:xfrm>
            <a:custGeom>
              <a:avLst/>
              <a:gdLst/>
              <a:ahLst/>
              <a:cxnLst/>
              <a:rect l="l" t="t" r="r" b="b"/>
              <a:pathLst>
                <a:path w="2383790" h="421005">
                  <a:moveTo>
                    <a:pt x="2333243" y="0"/>
                  </a:moveTo>
                  <a:lnTo>
                    <a:pt x="50291" y="0"/>
                  </a:lnTo>
                  <a:lnTo>
                    <a:pt x="30700" y="3946"/>
                  </a:lnTo>
                  <a:lnTo>
                    <a:pt x="14716" y="14716"/>
                  </a:lnTo>
                  <a:lnTo>
                    <a:pt x="3946" y="30700"/>
                  </a:lnTo>
                  <a:lnTo>
                    <a:pt x="0" y="50291"/>
                  </a:lnTo>
                  <a:lnTo>
                    <a:pt x="0" y="370331"/>
                  </a:lnTo>
                  <a:lnTo>
                    <a:pt x="3946" y="389923"/>
                  </a:lnTo>
                  <a:lnTo>
                    <a:pt x="14716" y="405907"/>
                  </a:lnTo>
                  <a:lnTo>
                    <a:pt x="30700" y="416677"/>
                  </a:lnTo>
                  <a:lnTo>
                    <a:pt x="50291" y="420624"/>
                  </a:lnTo>
                  <a:lnTo>
                    <a:pt x="2333243" y="420624"/>
                  </a:lnTo>
                  <a:lnTo>
                    <a:pt x="2352835" y="416677"/>
                  </a:lnTo>
                  <a:lnTo>
                    <a:pt x="2368819" y="405907"/>
                  </a:lnTo>
                  <a:lnTo>
                    <a:pt x="2379589" y="389923"/>
                  </a:lnTo>
                  <a:lnTo>
                    <a:pt x="2383536" y="370331"/>
                  </a:lnTo>
                  <a:lnTo>
                    <a:pt x="2383536" y="50291"/>
                  </a:lnTo>
                  <a:lnTo>
                    <a:pt x="2379589" y="30700"/>
                  </a:lnTo>
                  <a:lnTo>
                    <a:pt x="2368819" y="14716"/>
                  </a:lnTo>
                  <a:lnTo>
                    <a:pt x="2352835" y="3946"/>
                  </a:lnTo>
                  <a:lnTo>
                    <a:pt x="2333243" y="0"/>
                  </a:lnTo>
                  <a:close/>
                </a:path>
              </a:pathLst>
            </a:custGeom>
            <a:solidFill>
              <a:srgbClr val="000000"/>
            </a:solidFill>
          </p:spPr>
          <p:txBody>
            <a:bodyPr wrap="square" lIns="0" tIns="0" rIns="0" bIns="0" rtlCol="0"/>
            <a:lstStyle/>
            <a:p>
              <a:endParaRPr/>
            </a:p>
          </p:txBody>
        </p:sp>
        <p:sp>
          <p:nvSpPr>
            <p:cNvPr id="7" name="object 7"/>
            <p:cNvSpPr/>
            <p:nvPr/>
          </p:nvSpPr>
          <p:spPr>
            <a:xfrm>
              <a:off x="3470147" y="1927860"/>
              <a:ext cx="2383790" cy="421005"/>
            </a:xfrm>
            <a:custGeom>
              <a:avLst/>
              <a:gdLst/>
              <a:ahLst/>
              <a:cxnLst/>
              <a:rect l="l" t="t" r="r" b="b"/>
              <a:pathLst>
                <a:path w="2383790" h="421005">
                  <a:moveTo>
                    <a:pt x="0" y="50291"/>
                  </a:moveTo>
                  <a:lnTo>
                    <a:pt x="3946" y="30700"/>
                  </a:lnTo>
                  <a:lnTo>
                    <a:pt x="14716" y="14716"/>
                  </a:lnTo>
                  <a:lnTo>
                    <a:pt x="30700" y="3946"/>
                  </a:lnTo>
                  <a:lnTo>
                    <a:pt x="50291" y="0"/>
                  </a:lnTo>
                  <a:lnTo>
                    <a:pt x="2333243" y="0"/>
                  </a:lnTo>
                  <a:lnTo>
                    <a:pt x="2352835" y="3946"/>
                  </a:lnTo>
                  <a:lnTo>
                    <a:pt x="2368819" y="14716"/>
                  </a:lnTo>
                  <a:lnTo>
                    <a:pt x="2379589" y="30700"/>
                  </a:lnTo>
                  <a:lnTo>
                    <a:pt x="2383536" y="50291"/>
                  </a:lnTo>
                  <a:lnTo>
                    <a:pt x="2383536" y="370331"/>
                  </a:lnTo>
                  <a:lnTo>
                    <a:pt x="2379589" y="389923"/>
                  </a:lnTo>
                  <a:lnTo>
                    <a:pt x="2368819" y="405907"/>
                  </a:lnTo>
                  <a:lnTo>
                    <a:pt x="2352835" y="416677"/>
                  </a:lnTo>
                  <a:lnTo>
                    <a:pt x="2333243" y="420624"/>
                  </a:lnTo>
                  <a:lnTo>
                    <a:pt x="50291" y="420624"/>
                  </a:lnTo>
                  <a:lnTo>
                    <a:pt x="30700" y="416677"/>
                  </a:lnTo>
                  <a:lnTo>
                    <a:pt x="14716" y="405907"/>
                  </a:lnTo>
                  <a:lnTo>
                    <a:pt x="3946" y="389923"/>
                  </a:lnTo>
                  <a:lnTo>
                    <a:pt x="0" y="370331"/>
                  </a:lnTo>
                  <a:lnTo>
                    <a:pt x="0" y="50291"/>
                  </a:lnTo>
                  <a:close/>
                </a:path>
              </a:pathLst>
            </a:custGeom>
            <a:ln w="38100">
              <a:solidFill>
                <a:srgbClr val="FFFFFF"/>
              </a:solidFill>
            </a:ln>
          </p:spPr>
          <p:txBody>
            <a:bodyPr wrap="square" lIns="0" tIns="0" rIns="0" bIns="0" rtlCol="0"/>
            <a:lstStyle/>
            <a:p>
              <a:endParaRPr/>
            </a:p>
          </p:txBody>
        </p:sp>
      </p:grpSp>
      <p:grpSp>
        <p:nvGrpSpPr>
          <p:cNvPr id="8" name="object 8"/>
          <p:cNvGrpSpPr/>
          <p:nvPr/>
        </p:nvGrpSpPr>
        <p:grpSpPr>
          <a:xfrm>
            <a:off x="1377314" y="5339715"/>
            <a:ext cx="9645015" cy="592455"/>
            <a:chOff x="1377314" y="5339715"/>
            <a:chExt cx="9645015" cy="592455"/>
          </a:xfrm>
        </p:grpSpPr>
        <p:sp>
          <p:nvSpPr>
            <p:cNvPr id="9" name="object 9"/>
            <p:cNvSpPr/>
            <p:nvPr/>
          </p:nvSpPr>
          <p:spPr>
            <a:xfrm>
              <a:off x="1386839" y="5349240"/>
              <a:ext cx="9625965" cy="573405"/>
            </a:xfrm>
            <a:custGeom>
              <a:avLst/>
              <a:gdLst/>
              <a:ahLst/>
              <a:cxnLst/>
              <a:rect l="l" t="t" r="r" b="b"/>
              <a:pathLst>
                <a:path w="9625965" h="573404">
                  <a:moveTo>
                    <a:pt x="9559798" y="0"/>
                  </a:moveTo>
                  <a:lnTo>
                    <a:pt x="65785" y="0"/>
                  </a:lnTo>
                  <a:lnTo>
                    <a:pt x="40183" y="5171"/>
                  </a:lnTo>
                  <a:lnTo>
                    <a:pt x="19272" y="19272"/>
                  </a:lnTo>
                  <a:lnTo>
                    <a:pt x="5171" y="40183"/>
                  </a:lnTo>
                  <a:lnTo>
                    <a:pt x="0" y="65786"/>
                  </a:lnTo>
                  <a:lnTo>
                    <a:pt x="0" y="507225"/>
                  </a:lnTo>
                  <a:lnTo>
                    <a:pt x="5171" y="532840"/>
                  </a:lnTo>
                  <a:lnTo>
                    <a:pt x="19272" y="553754"/>
                  </a:lnTo>
                  <a:lnTo>
                    <a:pt x="40183" y="567854"/>
                  </a:lnTo>
                  <a:lnTo>
                    <a:pt x="65785" y="573024"/>
                  </a:lnTo>
                  <a:lnTo>
                    <a:pt x="9559798" y="573024"/>
                  </a:lnTo>
                  <a:lnTo>
                    <a:pt x="9585400" y="567854"/>
                  </a:lnTo>
                  <a:lnTo>
                    <a:pt x="9606311" y="553754"/>
                  </a:lnTo>
                  <a:lnTo>
                    <a:pt x="9620412" y="532840"/>
                  </a:lnTo>
                  <a:lnTo>
                    <a:pt x="9625584" y="507225"/>
                  </a:lnTo>
                  <a:lnTo>
                    <a:pt x="9625584" y="65786"/>
                  </a:lnTo>
                  <a:lnTo>
                    <a:pt x="9620412" y="40183"/>
                  </a:lnTo>
                  <a:lnTo>
                    <a:pt x="9606311" y="19272"/>
                  </a:lnTo>
                  <a:lnTo>
                    <a:pt x="9585400" y="5171"/>
                  </a:lnTo>
                  <a:lnTo>
                    <a:pt x="9559798" y="0"/>
                  </a:lnTo>
                  <a:close/>
                </a:path>
              </a:pathLst>
            </a:custGeom>
            <a:solidFill>
              <a:srgbClr val="FFF4D2"/>
            </a:solidFill>
          </p:spPr>
          <p:txBody>
            <a:bodyPr wrap="square" lIns="0" tIns="0" rIns="0" bIns="0" rtlCol="0"/>
            <a:lstStyle/>
            <a:p>
              <a:endParaRPr/>
            </a:p>
          </p:txBody>
        </p:sp>
        <p:sp>
          <p:nvSpPr>
            <p:cNvPr id="10" name="object 10"/>
            <p:cNvSpPr/>
            <p:nvPr/>
          </p:nvSpPr>
          <p:spPr>
            <a:xfrm>
              <a:off x="1386839" y="5349240"/>
              <a:ext cx="9625965" cy="573405"/>
            </a:xfrm>
            <a:custGeom>
              <a:avLst/>
              <a:gdLst/>
              <a:ahLst/>
              <a:cxnLst/>
              <a:rect l="l" t="t" r="r" b="b"/>
              <a:pathLst>
                <a:path w="9625965" h="573404">
                  <a:moveTo>
                    <a:pt x="0" y="65786"/>
                  </a:moveTo>
                  <a:lnTo>
                    <a:pt x="5171" y="40183"/>
                  </a:lnTo>
                  <a:lnTo>
                    <a:pt x="19272" y="19272"/>
                  </a:lnTo>
                  <a:lnTo>
                    <a:pt x="40183" y="5171"/>
                  </a:lnTo>
                  <a:lnTo>
                    <a:pt x="65785" y="0"/>
                  </a:lnTo>
                  <a:lnTo>
                    <a:pt x="9559798" y="0"/>
                  </a:lnTo>
                  <a:lnTo>
                    <a:pt x="9585400" y="5171"/>
                  </a:lnTo>
                  <a:lnTo>
                    <a:pt x="9606311" y="19272"/>
                  </a:lnTo>
                  <a:lnTo>
                    <a:pt x="9620412" y="40183"/>
                  </a:lnTo>
                  <a:lnTo>
                    <a:pt x="9625584" y="65786"/>
                  </a:lnTo>
                  <a:lnTo>
                    <a:pt x="9625584" y="507225"/>
                  </a:lnTo>
                  <a:lnTo>
                    <a:pt x="9620412" y="532840"/>
                  </a:lnTo>
                  <a:lnTo>
                    <a:pt x="9606311" y="553754"/>
                  </a:lnTo>
                  <a:lnTo>
                    <a:pt x="9585400" y="567854"/>
                  </a:lnTo>
                  <a:lnTo>
                    <a:pt x="9559798" y="573024"/>
                  </a:lnTo>
                  <a:lnTo>
                    <a:pt x="65785" y="573024"/>
                  </a:lnTo>
                  <a:lnTo>
                    <a:pt x="40183" y="567854"/>
                  </a:lnTo>
                  <a:lnTo>
                    <a:pt x="19272" y="553754"/>
                  </a:lnTo>
                  <a:lnTo>
                    <a:pt x="5171" y="532840"/>
                  </a:lnTo>
                  <a:lnTo>
                    <a:pt x="0" y="507225"/>
                  </a:lnTo>
                  <a:lnTo>
                    <a:pt x="0" y="65786"/>
                  </a:lnTo>
                  <a:close/>
                </a:path>
              </a:pathLst>
            </a:custGeom>
            <a:ln w="19050">
              <a:solidFill>
                <a:srgbClr val="CD9146"/>
              </a:solidFill>
            </a:ln>
          </p:spPr>
          <p:txBody>
            <a:bodyPr wrap="square" lIns="0" tIns="0" rIns="0" bIns="0" rtlCol="0"/>
            <a:lstStyle/>
            <a:p>
              <a:endParaRPr/>
            </a:p>
          </p:txBody>
        </p:sp>
      </p:grpSp>
      <p:sp>
        <p:nvSpPr>
          <p:cNvPr id="11" name="object 11"/>
          <p:cNvSpPr txBox="1"/>
          <p:nvPr/>
        </p:nvSpPr>
        <p:spPr>
          <a:xfrm>
            <a:off x="2443352" y="5517896"/>
            <a:ext cx="7898765" cy="270510"/>
          </a:xfrm>
          <a:prstGeom prst="rect">
            <a:avLst/>
          </a:prstGeom>
        </p:spPr>
        <p:txBody>
          <a:bodyPr vert="horz" wrap="square" lIns="0" tIns="13335" rIns="0" bIns="0" rtlCol="0">
            <a:spAutoFit/>
          </a:bodyPr>
          <a:lstStyle/>
          <a:p>
            <a:pPr marL="12700">
              <a:lnSpc>
                <a:spcPct val="100000"/>
              </a:lnSpc>
              <a:spcBef>
                <a:spcPts val="105"/>
              </a:spcBef>
            </a:pPr>
            <a:r>
              <a:rPr sz="1600" b="1" spc="-5" dirty="0">
                <a:latin typeface="Arial"/>
                <a:cs typeface="Arial"/>
              </a:rPr>
              <a:t>Note:</a:t>
            </a:r>
            <a:r>
              <a:rPr sz="1600" b="1" spc="10" dirty="0">
                <a:latin typeface="Arial"/>
                <a:cs typeface="Arial"/>
              </a:rPr>
              <a:t> </a:t>
            </a:r>
            <a:r>
              <a:rPr sz="1600" dirty="0">
                <a:latin typeface="Arial MT"/>
                <a:cs typeface="Arial MT"/>
              </a:rPr>
              <a:t>Routine</a:t>
            </a:r>
            <a:r>
              <a:rPr sz="1600" spc="-20" dirty="0">
                <a:latin typeface="Arial MT"/>
                <a:cs typeface="Arial MT"/>
              </a:rPr>
              <a:t> </a:t>
            </a:r>
            <a:r>
              <a:rPr sz="1600" dirty="0">
                <a:latin typeface="Arial MT"/>
                <a:cs typeface="Arial MT"/>
              </a:rPr>
              <a:t>use</a:t>
            </a:r>
            <a:r>
              <a:rPr sz="1600" spc="-15" dirty="0">
                <a:latin typeface="Arial MT"/>
                <a:cs typeface="Arial MT"/>
              </a:rPr>
              <a:t> </a:t>
            </a:r>
            <a:r>
              <a:rPr sz="1600" spc="-5" dirty="0">
                <a:latin typeface="Arial MT"/>
                <a:cs typeface="Arial MT"/>
              </a:rPr>
              <a:t>of</a:t>
            </a:r>
            <a:r>
              <a:rPr sz="1600" spc="25" dirty="0">
                <a:latin typeface="Arial MT"/>
                <a:cs typeface="Arial MT"/>
              </a:rPr>
              <a:t> </a:t>
            </a:r>
            <a:r>
              <a:rPr sz="1600" dirty="0">
                <a:latin typeface="Arial MT"/>
                <a:cs typeface="Arial MT"/>
              </a:rPr>
              <a:t>morphine</a:t>
            </a:r>
            <a:r>
              <a:rPr sz="1600" spc="-45" dirty="0">
                <a:latin typeface="Arial MT"/>
                <a:cs typeface="Arial MT"/>
              </a:rPr>
              <a:t> </a:t>
            </a:r>
            <a:r>
              <a:rPr sz="1600" spc="-5" dirty="0">
                <a:latin typeface="Arial MT"/>
                <a:cs typeface="Arial MT"/>
              </a:rPr>
              <a:t>or</a:t>
            </a:r>
            <a:r>
              <a:rPr sz="1600" spc="5" dirty="0">
                <a:latin typeface="Arial MT"/>
                <a:cs typeface="Arial MT"/>
              </a:rPr>
              <a:t> </a:t>
            </a:r>
            <a:r>
              <a:rPr sz="1600" spc="-5" dirty="0">
                <a:latin typeface="Arial MT"/>
                <a:cs typeface="Arial MT"/>
              </a:rPr>
              <a:t>benzodiazepines</a:t>
            </a:r>
            <a:r>
              <a:rPr sz="1600" spc="5" dirty="0">
                <a:latin typeface="Arial MT"/>
                <a:cs typeface="Arial MT"/>
              </a:rPr>
              <a:t> </a:t>
            </a:r>
            <a:r>
              <a:rPr sz="1600" dirty="0">
                <a:latin typeface="Arial MT"/>
                <a:cs typeface="Arial MT"/>
              </a:rPr>
              <a:t>is</a:t>
            </a:r>
            <a:r>
              <a:rPr sz="1600" spc="5" dirty="0">
                <a:latin typeface="Arial MT"/>
                <a:cs typeface="Arial MT"/>
              </a:rPr>
              <a:t> </a:t>
            </a:r>
            <a:r>
              <a:rPr sz="1600" b="1" dirty="0">
                <a:latin typeface="Arial"/>
                <a:cs typeface="Arial"/>
              </a:rPr>
              <a:t>NOT</a:t>
            </a:r>
            <a:r>
              <a:rPr sz="1600" b="1" spc="15" dirty="0">
                <a:latin typeface="Arial"/>
                <a:cs typeface="Arial"/>
              </a:rPr>
              <a:t> </a:t>
            </a:r>
            <a:r>
              <a:rPr sz="1600" dirty="0">
                <a:latin typeface="Arial MT"/>
                <a:cs typeface="Arial MT"/>
              </a:rPr>
              <a:t>recommended</a:t>
            </a:r>
            <a:r>
              <a:rPr sz="1600" spc="-60" dirty="0">
                <a:latin typeface="Arial MT"/>
                <a:cs typeface="Arial MT"/>
              </a:rPr>
              <a:t> </a:t>
            </a:r>
            <a:r>
              <a:rPr sz="1600" dirty="0">
                <a:latin typeface="Arial MT"/>
                <a:cs typeface="Arial MT"/>
              </a:rPr>
              <a:t>for</a:t>
            </a:r>
            <a:r>
              <a:rPr sz="1600" spc="-15" dirty="0">
                <a:latin typeface="Arial MT"/>
                <a:cs typeface="Arial MT"/>
              </a:rPr>
              <a:t> </a:t>
            </a:r>
            <a:r>
              <a:rPr sz="1600" spc="-5" dirty="0">
                <a:latin typeface="Arial MT"/>
                <a:cs typeface="Arial MT"/>
              </a:rPr>
              <a:t>analgesia</a:t>
            </a:r>
            <a:endParaRPr sz="1600">
              <a:latin typeface="Arial MT"/>
              <a:cs typeface="Arial MT"/>
            </a:endParaRPr>
          </a:p>
        </p:txBody>
      </p:sp>
      <p:sp>
        <p:nvSpPr>
          <p:cNvPr id="12" name="object 12"/>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13" name="object 13"/>
          <p:cNvSpPr txBox="1"/>
          <p:nvPr/>
        </p:nvSpPr>
        <p:spPr>
          <a:xfrm>
            <a:off x="3929253" y="1996186"/>
            <a:ext cx="1459230" cy="270510"/>
          </a:xfrm>
          <a:prstGeom prst="rect">
            <a:avLst/>
          </a:prstGeom>
        </p:spPr>
        <p:txBody>
          <a:bodyPr vert="horz" wrap="square" lIns="0" tIns="13335" rIns="0" bIns="0" rtlCol="0">
            <a:spAutoFit/>
          </a:bodyPr>
          <a:lstStyle/>
          <a:p>
            <a:pPr marL="12700">
              <a:lnSpc>
                <a:spcPct val="100000"/>
              </a:lnSpc>
              <a:spcBef>
                <a:spcPts val="105"/>
              </a:spcBef>
            </a:pPr>
            <a:r>
              <a:rPr sz="1600" dirty="0">
                <a:solidFill>
                  <a:srgbClr val="FFFFFF"/>
                </a:solidFill>
                <a:latin typeface="Arial MT"/>
                <a:cs typeface="Arial MT"/>
              </a:rPr>
              <a:t>Still</a:t>
            </a:r>
            <a:r>
              <a:rPr sz="1600" spc="-55" dirty="0">
                <a:solidFill>
                  <a:srgbClr val="FFFFFF"/>
                </a:solidFill>
                <a:latin typeface="Arial MT"/>
                <a:cs typeface="Arial MT"/>
              </a:rPr>
              <a:t> </a:t>
            </a:r>
            <a:r>
              <a:rPr sz="1600" spc="-5" dirty="0">
                <a:solidFill>
                  <a:srgbClr val="FFFFFF"/>
                </a:solidFill>
                <a:latin typeface="Arial MT"/>
                <a:cs typeface="Arial MT"/>
              </a:rPr>
              <a:t>able</a:t>
            </a:r>
            <a:r>
              <a:rPr sz="1600" spc="-35" dirty="0">
                <a:solidFill>
                  <a:srgbClr val="FFFFFF"/>
                </a:solidFill>
                <a:latin typeface="Arial MT"/>
                <a:cs typeface="Arial MT"/>
              </a:rPr>
              <a:t> </a:t>
            </a:r>
            <a:r>
              <a:rPr sz="1600" spc="5" dirty="0">
                <a:solidFill>
                  <a:srgbClr val="FFFFFF"/>
                </a:solidFill>
                <a:latin typeface="Arial MT"/>
                <a:cs typeface="Arial MT"/>
              </a:rPr>
              <a:t>to</a:t>
            </a:r>
            <a:r>
              <a:rPr sz="1600" spc="-35" dirty="0">
                <a:solidFill>
                  <a:srgbClr val="FFFFFF"/>
                </a:solidFill>
                <a:latin typeface="Arial MT"/>
                <a:cs typeface="Arial MT"/>
              </a:rPr>
              <a:t> </a:t>
            </a:r>
            <a:r>
              <a:rPr sz="1600" dirty="0">
                <a:solidFill>
                  <a:srgbClr val="FFFFFF"/>
                </a:solidFill>
                <a:latin typeface="Arial MT"/>
                <a:cs typeface="Arial MT"/>
              </a:rPr>
              <a:t>fight</a:t>
            </a:r>
            <a:endParaRPr sz="1600">
              <a:latin typeface="Arial MT"/>
              <a:cs typeface="Arial MT"/>
            </a:endParaRPr>
          </a:p>
        </p:txBody>
      </p:sp>
      <p:grpSp>
        <p:nvGrpSpPr>
          <p:cNvPr id="14" name="object 14"/>
          <p:cNvGrpSpPr/>
          <p:nvPr/>
        </p:nvGrpSpPr>
        <p:grpSpPr>
          <a:xfrm>
            <a:off x="3469385" y="2460498"/>
            <a:ext cx="2425065" cy="1016635"/>
            <a:chOff x="3469385" y="2460498"/>
            <a:chExt cx="2425065" cy="1016635"/>
          </a:xfrm>
        </p:grpSpPr>
        <p:sp>
          <p:nvSpPr>
            <p:cNvPr id="15" name="object 15"/>
            <p:cNvSpPr/>
            <p:nvPr/>
          </p:nvSpPr>
          <p:spPr>
            <a:xfrm>
              <a:off x="3488435" y="2479548"/>
              <a:ext cx="2386965" cy="978535"/>
            </a:xfrm>
            <a:custGeom>
              <a:avLst/>
              <a:gdLst/>
              <a:ahLst/>
              <a:cxnLst/>
              <a:rect l="l" t="t" r="r" b="b"/>
              <a:pathLst>
                <a:path w="2386965" h="978535">
                  <a:moveTo>
                    <a:pt x="2269616" y="0"/>
                  </a:moveTo>
                  <a:lnTo>
                    <a:pt x="116966" y="0"/>
                  </a:lnTo>
                  <a:lnTo>
                    <a:pt x="71473" y="9203"/>
                  </a:lnTo>
                  <a:lnTo>
                    <a:pt x="34289" y="34289"/>
                  </a:lnTo>
                  <a:lnTo>
                    <a:pt x="9203" y="71473"/>
                  </a:lnTo>
                  <a:lnTo>
                    <a:pt x="0" y="116966"/>
                  </a:lnTo>
                  <a:lnTo>
                    <a:pt x="0" y="861440"/>
                  </a:lnTo>
                  <a:lnTo>
                    <a:pt x="9203" y="906934"/>
                  </a:lnTo>
                  <a:lnTo>
                    <a:pt x="34289" y="944117"/>
                  </a:lnTo>
                  <a:lnTo>
                    <a:pt x="71473" y="969204"/>
                  </a:lnTo>
                  <a:lnTo>
                    <a:pt x="116966" y="978407"/>
                  </a:lnTo>
                  <a:lnTo>
                    <a:pt x="2269616" y="978407"/>
                  </a:lnTo>
                  <a:lnTo>
                    <a:pt x="2315110" y="969204"/>
                  </a:lnTo>
                  <a:lnTo>
                    <a:pt x="2352293" y="944117"/>
                  </a:lnTo>
                  <a:lnTo>
                    <a:pt x="2377380" y="906934"/>
                  </a:lnTo>
                  <a:lnTo>
                    <a:pt x="2386584" y="861440"/>
                  </a:lnTo>
                  <a:lnTo>
                    <a:pt x="2386584" y="116966"/>
                  </a:lnTo>
                  <a:lnTo>
                    <a:pt x="2377380" y="71473"/>
                  </a:lnTo>
                  <a:lnTo>
                    <a:pt x="2352294" y="34289"/>
                  </a:lnTo>
                  <a:lnTo>
                    <a:pt x="2315110" y="9203"/>
                  </a:lnTo>
                  <a:lnTo>
                    <a:pt x="2269616" y="0"/>
                  </a:lnTo>
                  <a:close/>
                </a:path>
              </a:pathLst>
            </a:custGeom>
            <a:solidFill>
              <a:srgbClr val="000000"/>
            </a:solidFill>
          </p:spPr>
          <p:txBody>
            <a:bodyPr wrap="square" lIns="0" tIns="0" rIns="0" bIns="0" rtlCol="0"/>
            <a:lstStyle/>
            <a:p>
              <a:endParaRPr/>
            </a:p>
          </p:txBody>
        </p:sp>
        <p:sp>
          <p:nvSpPr>
            <p:cNvPr id="16" name="object 16"/>
            <p:cNvSpPr/>
            <p:nvPr/>
          </p:nvSpPr>
          <p:spPr>
            <a:xfrm>
              <a:off x="3488435" y="2479548"/>
              <a:ext cx="2386965" cy="978535"/>
            </a:xfrm>
            <a:custGeom>
              <a:avLst/>
              <a:gdLst/>
              <a:ahLst/>
              <a:cxnLst/>
              <a:rect l="l" t="t" r="r" b="b"/>
              <a:pathLst>
                <a:path w="2386965" h="978535">
                  <a:moveTo>
                    <a:pt x="0" y="116966"/>
                  </a:moveTo>
                  <a:lnTo>
                    <a:pt x="9203" y="71473"/>
                  </a:lnTo>
                  <a:lnTo>
                    <a:pt x="34289" y="34289"/>
                  </a:lnTo>
                  <a:lnTo>
                    <a:pt x="71473" y="9203"/>
                  </a:lnTo>
                  <a:lnTo>
                    <a:pt x="116966" y="0"/>
                  </a:lnTo>
                  <a:lnTo>
                    <a:pt x="2269616" y="0"/>
                  </a:lnTo>
                  <a:lnTo>
                    <a:pt x="2315110" y="9203"/>
                  </a:lnTo>
                  <a:lnTo>
                    <a:pt x="2352294" y="34289"/>
                  </a:lnTo>
                  <a:lnTo>
                    <a:pt x="2377380" y="71473"/>
                  </a:lnTo>
                  <a:lnTo>
                    <a:pt x="2386584" y="116966"/>
                  </a:lnTo>
                  <a:lnTo>
                    <a:pt x="2386584" y="861440"/>
                  </a:lnTo>
                  <a:lnTo>
                    <a:pt x="2377380" y="906934"/>
                  </a:lnTo>
                  <a:lnTo>
                    <a:pt x="2352293" y="944117"/>
                  </a:lnTo>
                  <a:lnTo>
                    <a:pt x="2315110" y="969204"/>
                  </a:lnTo>
                  <a:lnTo>
                    <a:pt x="2269616" y="978407"/>
                  </a:lnTo>
                  <a:lnTo>
                    <a:pt x="116966" y="978407"/>
                  </a:lnTo>
                  <a:lnTo>
                    <a:pt x="71473" y="969204"/>
                  </a:lnTo>
                  <a:lnTo>
                    <a:pt x="34289" y="944117"/>
                  </a:lnTo>
                  <a:lnTo>
                    <a:pt x="9203" y="906934"/>
                  </a:lnTo>
                  <a:lnTo>
                    <a:pt x="0" y="861440"/>
                  </a:lnTo>
                  <a:lnTo>
                    <a:pt x="0" y="116966"/>
                  </a:lnTo>
                  <a:close/>
                </a:path>
              </a:pathLst>
            </a:custGeom>
            <a:ln w="38100">
              <a:solidFill>
                <a:srgbClr val="FFFFFF"/>
              </a:solidFill>
            </a:ln>
          </p:spPr>
          <p:txBody>
            <a:bodyPr wrap="square" lIns="0" tIns="0" rIns="0" bIns="0" rtlCol="0"/>
            <a:lstStyle/>
            <a:p>
              <a:endParaRPr/>
            </a:p>
          </p:txBody>
        </p:sp>
      </p:grpSp>
      <p:sp>
        <p:nvSpPr>
          <p:cNvPr id="17" name="object 17"/>
          <p:cNvSpPr txBox="1"/>
          <p:nvPr/>
        </p:nvSpPr>
        <p:spPr>
          <a:xfrm>
            <a:off x="3715892" y="2567127"/>
            <a:ext cx="1930400" cy="789305"/>
          </a:xfrm>
          <a:prstGeom prst="rect">
            <a:avLst/>
          </a:prstGeom>
        </p:spPr>
        <p:txBody>
          <a:bodyPr vert="horz" wrap="square" lIns="0" tIns="12700" rIns="0" bIns="0" rtlCol="0">
            <a:spAutoFit/>
          </a:bodyPr>
          <a:lstStyle/>
          <a:p>
            <a:pPr marL="60960" marR="5080" indent="-48895" algn="just">
              <a:lnSpc>
                <a:spcPct val="100000"/>
              </a:lnSpc>
              <a:spcBef>
                <a:spcPts val="100"/>
              </a:spcBef>
            </a:pPr>
            <a:r>
              <a:rPr sz="1600" spc="-5" dirty="0">
                <a:solidFill>
                  <a:srgbClr val="FFFFFF"/>
                </a:solidFill>
                <a:latin typeface="Arial MT"/>
                <a:cs typeface="Arial MT"/>
              </a:rPr>
              <a:t>Unable</a:t>
            </a:r>
            <a:r>
              <a:rPr sz="1600" spc="-40" dirty="0">
                <a:solidFill>
                  <a:srgbClr val="FFFFFF"/>
                </a:solidFill>
                <a:latin typeface="Arial MT"/>
                <a:cs typeface="Arial MT"/>
              </a:rPr>
              <a:t> </a:t>
            </a:r>
            <a:r>
              <a:rPr sz="1600" spc="5" dirty="0">
                <a:solidFill>
                  <a:srgbClr val="FFFFFF"/>
                </a:solidFill>
                <a:latin typeface="Arial MT"/>
                <a:cs typeface="Arial MT"/>
              </a:rPr>
              <a:t>to</a:t>
            </a:r>
            <a:r>
              <a:rPr sz="1600" spc="-25" dirty="0">
                <a:solidFill>
                  <a:srgbClr val="FFFFFF"/>
                </a:solidFill>
                <a:latin typeface="Arial MT"/>
                <a:cs typeface="Arial MT"/>
              </a:rPr>
              <a:t> </a:t>
            </a:r>
            <a:r>
              <a:rPr sz="1600" dirty="0">
                <a:solidFill>
                  <a:srgbClr val="FFFFFF"/>
                </a:solidFill>
                <a:latin typeface="Arial MT"/>
                <a:cs typeface="Arial MT"/>
              </a:rPr>
              <a:t>fight;</a:t>
            </a:r>
            <a:r>
              <a:rPr sz="1600" spc="-30" dirty="0">
                <a:solidFill>
                  <a:srgbClr val="FFFFFF"/>
                </a:solidFill>
                <a:latin typeface="Arial MT"/>
                <a:cs typeface="Arial MT"/>
              </a:rPr>
              <a:t> </a:t>
            </a:r>
            <a:r>
              <a:rPr sz="1800" b="1" spc="-5" dirty="0">
                <a:solidFill>
                  <a:srgbClr val="FFFFFF"/>
                </a:solidFill>
                <a:latin typeface="Arial"/>
                <a:cs typeface="Arial"/>
              </a:rPr>
              <a:t>NOT </a:t>
            </a:r>
            <a:r>
              <a:rPr sz="1800" b="1" spc="-490" dirty="0">
                <a:solidFill>
                  <a:srgbClr val="FFFFFF"/>
                </a:solidFill>
                <a:latin typeface="Arial"/>
                <a:cs typeface="Arial"/>
              </a:rPr>
              <a:t> </a:t>
            </a:r>
            <a:r>
              <a:rPr sz="1600" dirty="0">
                <a:solidFill>
                  <a:srgbClr val="FFFFFF"/>
                </a:solidFill>
                <a:latin typeface="Arial MT"/>
                <a:cs typeface="Arial MT"/>
              </a:rPr>
              <a:t>in/at risk </a:t>
            </a:r>
            <a:r>
              <a:rPr sz="1600" spc="-5" dirty="0">
                <a:solidFill>
                  <a:srgbClr val="FFFFFF"/>
                </a:solidFill>
                <a:latin typeface="Arial MT"/>
                <a:cs typeface="Arial MT"/>
              </a:rPr>
              <a:t>of </a:t>
            </a:r>
            <a:r>
              <a:rPr sz="1600" dirty="0">
                <a:solidFill>
                  <a:srgbClr val="FFFFFF"/>
                </a:solidFill>
                <a:latin typeface="Arial MT"/>
                <a:cs typeface="Arial MT"/>
              </a:rPr>
              <a:t>shock </a:t>
            </a:r>
            <a:r>
              <a:rPr sz="1600" spc="-5" dirty="0">
                <a:solidFill>
                  <a:srgbClr val="FFFFFF"/>
                </a:solidFill>
                <a:latin typeface="Arial MT"/>
                <a:cs typeface="Arial MT"/>
              </a:rPr>
              <a:t>or </a:t>
            </a:r>
            <a:r>
              <a:rPr sz="1600" spc="-430" dirty="0">
                <a:solidFill>
                  <a:srgbClr val="FFFFFF"/>
                </a:solidFill>
                <a:latin typeface="Arial MT"/>
                <a:cs typeface="Arial MT"/>
              </a:rPr>
              <a:t> </a:t>
            </a:r>
            <a:r>
              <a:rPr sz="1600" spc="-5" dirty="0">
                <a:solidFill>
                  <a:srgbClr val="FFFFFF"/>
                </a:solidFill>
                <a:latin typeface="Arial MT"/>
                <a:cs typeface="Arial MT"/>
              </a:rPr>
              <a:t>respiratory</a:t>
            </a:r>
            <a:r>
              <a:rPr sz="1600" spc="-20" dirty="0">
                <a:solidFill>
                  <a:srgbClr val="FFFFFF"/>
                </a:solidFill>
                <a:latin typeface="Arial MT"/>
                <a:cs typeface="Arial MT"/>
              </a:rPr>
              <a:t> </a:t>
            </a:r>
            <a:r>
              <a:rPr sz="1600" dirty="0">
                <a:solidFill>
                  <a:srgbClr val="FFFFFF"/>
                </a:solidFill>
                <a:latin typeface="Arial MT"/>
                <a:cs typeface="Arial MT"/>
              </a:rPr>
              <a:t>distress</a:t>
            </a:r>
            <a:endParaRPr sz="1600">
              <a:latin typeface="Arial MT"/>
              <a:cs typeface="Arial MT"/>
            </a:endParaRPr>
          </a:p>
        </p:txBody>
      </p:sp>
      <p:grpSp>
        <p:nvGrpSpPr>
          <p:cNvPr id="18" name="object 18"/>
          <p:cNvGrpSpPr/>
          <p:nvPr/>
        </p:nvGrpSpPr>
        <p:grpSpPr>
          <a:xfrm>
            <a:off x="3490721" y="3475482"/>
            <a:ext cx="2421890" cy="982980"/>
            <a:chOff x="3490721" y="3475482"/>
            <a:chExt cx="2421890" cy="982980"/>
          </a:xfrm>
        </p:grpSpPr>
        <p:sp>
          <p:nvSpPr>
            <p:cNvPr id="19" name="object 19"/>
            <p:cNvSpPr/>
            <p:nvPr/>
          </p:nvSpPr>
          <p:spPr>
            <a:xfrm>
              <a:off x="3509771" y="3494532"/>
              <a:ext cx="2383790" cy="944880"/>
            </a:xfrm>
            <a:custGeom>
              <a:avLst/>
              <a:gdLst/>
              <a:ahLst/>
              <a:cxnLst/>
              <a:rect l="l" t="t" r="r" b="b"/>
              <a:pathLst>
                <a:path w="2383790" h="944879">
                  <a:moveTo>
                    <a:pt x="2270505" y="0"/>
                  </a:moveTo>
                  <a:lnTo>
                    <a:pt x="113029" y="0"/>
                  </a:lnTo>
                  <a:lnTo>
                    <a:pt x="69008" y="8874"/>
                  </a:lnTo>
                  <a:lnTo>
                    <a:pt x="33083" y="33083"/>
                  </a:lnTo>
                  <a:lnTo>
                    <a:pt x="8874" y="69008"/>
                  </a:lnTo>
                  <a:lnTo>
                    <a:pt x="0" y="113029"/>
                  </a:lnTo>
                  <a:lnTo>
                    <a:pt x="0" y="831849"/>
                  </a:lnTo>
                  <a:lnTo>
                    <a:pt x="8874" y="875871"/>
                  </a:lnTo>
                  <a:lnTo>
                    <a:pt x="33083" y="911796"/>
                  </a:lnTo>
                  <a:lnTo>
                    <a:pt x="69008" y="936005"/>
                  </a:lnTo>
                  <a:lnTo>
                    <a:pt x="113029" y="944879"/>
                  </a:lnTo>
                  <a:lnTo>
                    <a:pt x="2270505" y="944879"/>
                  </a:lnTo>
                  <a:lnTo>
                    <a:pt x="2314527" y="936005"/>
                  </a:lnTo>
                  <a:lnTo>
                    <a:pt x="2350452" y="911796"/>
                  </a:lnTo>
                  <a:lnTo>
                    <a:pt x="2374661" y="875871"/>
                  </a:lnTo>
                  <a:lnTo>
                    <a:pt x="2383536" y="831849"/>
                  </a:lnTo>
                  <a:lnTo>
                    <a:pt x="2383536" y="113029"/>
                  </a:lnTo>
                  <a:lnTo>
                    <a:pt x="2374661" y="69008"/>
                  </a:lnTo>
                  <a:lnTo>
                    <a:pt x="2350452" y="33083"/>
                  </a:lnTo>
                  <a:lnTo>
                    <a:pt x="2314527" y="8874"/>
                  </a:lnTo>
                  <a:lnTo>
                    <a:pt x="2270505" y="0"/>
                  </a:lnTo>
                  <a:close/>
                </a:path>
              </a:pathLst>
            </a:custGeom>
            <a:solidFill>
              <a:srgbClr val="000000"/>
            </a:solidFill>
          </p:spPr>
          <p:txBody>
            <a:bodyPr wrap="square" lIns="0" tIns="0" rIns="0" bIns="0" rtlCol="0"/>
            <a:lstStyle/>
            <a:p>
              <a:endParaRPr/>
            </a:p>
          </p:txBody>
        </p:sp>
        <p:sp>
          <p:nvSpPr>
            <p:cNvPr id="20" name="object 20"/>
            <p:cNvSpPr/>
            <p:nvPr/>
          </p:nvSpPr>
          <p:spPr>
            <a:xfrm>
              <a:off x="3509771" y="3494532"/>
              <a:ext cx="2383790" cy="944880"/>
            </a:xfrm>
            <a:custGeom>
              <a:avLst/>
              <a:gdLst/>
              <a:ahLst/>
              <a:cxnLst/>
              <a:rect l="l" t="t" r="r" b="b"/>
              <a:pathLst>
                <a:path w="2383790" h="944879">
                  <a:moveTo>
                    <a:pt x="0" y="113029"/>
                  </a:moveTo>
                  <a:lnTo>
                    <a:pt x="8874" y="69008"/>
                  </a:lnTo>
                  <a:lnTo>
                    <a:pt x="33083" y="33083"/>
                  </a:lnTo>
                  <a:lnTo>
                    <a:pt x="69008" y="8874"/>
                  </a:lnTo>
                  <a:lnTo>
                    <a:pt x="113029" y="0"/>
                  </a:lnTo>
                  <a:lnTo>
                    <a:pt x="2270505" y="0"/>
                  </a:lnTo>
                  <a:lnTo>
                    <a:pt x="2314527" y="8874"/>
                  </a:lnTo>
                  <a:lnTo>
                    <a:pt x="2350452" y="33083"/>
                  </a:lnTo>
                  <a:lnTo>
                    <a:pt x="2374661" y="69008"/>
                  </a:lnTo>
                  <a:lnTo>
                    <a:pt x="2383536" y="113029"/>
                  </a:lnTo>
                  <a:lnTo>
                    <a:pt x="2383536" y="831849"/>
                  </a:lnTo>
                  <a:lnTo>
                    <a:pt x="2374661" y="875871"/>
                  </a:lnTo>
                  <a:lnTo>
                    <a:pt x="2350452" y="911796"/>
                  </a:lnTo>
                  <a:lnTo>
                    <a:pt x="2314527" y="936005"/>
                  </a:lnTo>
                  <a:lnTo>
                    <a:pt x="2270505" y="944879"/>
                  </a:lnTo>
                  <a:lnTo>
                    <a:pt x="113029" y="944879"/>
                  </a:lnTo>
                  <a:lnTo>
                    <a:pt x="69008" y="936005"/>
                  </a:lnTo>
                  <a:lnTo>
                    <a:pt x="33083" y="911796"/>
                  </a:lnTo>
                  <a:lnTo>
                    <a:pt x="8874" y="875871"/>
                  </a:lnTo>
                  <a:lnTo>
                    <a:pt x="0" y="831849"/>
                  </a:lnTo>
                  <a:lnTo>
                    <a:pt x="0" y="113029"/>
                  </a:lnTo>
                  <a:close/>
                </a:path>
              </a:pathLst>
            </a:custGeom>
            <a:ln w="38100">
              <a:solidFill>
                <a:srgbClr val="FFFFFF"/>
              </a:solidFill>
            </a:ln>
          </p:spPr>
          <p:txBody>
            <a:bodyPr wrap="square" lIns="0" tIns="0" rIns="0" bIns="0" rtlCol="0"/>
            <a:lstStyle/>
            <a:p>
              <a:endParaRPr/>
            </a:p>
          </p:txBody>
        </p:sp>
      </p:grpSp>
      <p:sp>
        <p:nvSpPr>
          <p:cNvPr id="21" name="object 21"/>
          <p:cNvSpPr txBox="1"/>
          <p:nvPr/>
        </p:nvSpPr>
        <p:spPr>
          <a:xfrm>
            <a:off x="3782948" y="3582161"/>
            <a:ext cx="1833880" cy="758825"/>
          </a:xfrm>
          <a:prstGeom prst="rect">
            <a:avLst/>
          </a:prstGeom>
        </p:spPr>
        <p:txBody>
          <a:bodyPr vert="horz" wrap="square" lIns="0" tIns="13335" rIns="0" bIns="0" rtlCol="0">
            <a:spAutoFit/>
          </a:bodyPr>
          <a:lstStyle/>
          <a:p>
            <a:pPr marL="12700" marR="5080" algn="ctr">
              <a:lnSpc>
                <a:spcPct val="100000"/>
              </a:lnSpc>
              <a:spcBef>
                <a:spcPts val="105"/>
              </a:spcBef>
            </a:pPr>
            <a:r>
              <a:rPr sz="1600" spc="-5" dirty="0">
                <a:solidFill>
                  <a:srgbClr val="FFFFFF"/>
                </a:solidFill>
                <a:latin typeface="Arial MT"/>
                <a:cs typeface="Arial MT"/>
              </a:rPr>
              <a:t>Unable</a:t>
            </a:r>
            <a:r>
              <a:rPr sz="1600" spc="-40" dirty="0">
                <a:solidFill>
                  <a:srgbClr val="FFFFFF"/>
                </a:solidFill>
                <a:latin typeface="Arial MT"/>
                <a:cs typeface="Arial MT"/>
              </a:rPr>
              <a:t> </a:t>
            </a:r>
            <a:r>
              <a:rPr sz="1600" spc="5" dirty="0">
                <a:solidFill>
                  <a:srgbClr val="FFFFFF"/>
                </a:solidFill>
                <a:latin typeface="Arial MT"/>
                <a:cs typeface="Arial MT"/>
              </a:rPr>
              <a:t>to</a:t>
            </a:r>
            <a:r>
              <a:rPr sz="1600" spc="-25" dirty="0">
                <a:solidFill>
                  <a:srgbClr val="FFFFFF"/>
                </a:solidFill>
                <a:latin typeface="Arial MT"/>
                <a:cs typeface="Arial MT"/>
              </a:rPr>
              <a:t> </a:t>
            </a:r>
            <a:r>
              <a:rPr sz="1600" dirty="0">
                <a:solidFill>
                  <a:srgbClr val="FFFFFF"/>
                </a:solidFill>
                <a:latin typeface="Arial MT"/>
                <a:cs typeface="Arial MT"/>
              </a:rPr>
              <a:t>fight;</a:t>
            </a:r>
            <a:r>
              <a:rPr sz="1600" spc="-45" dirty="0">
                <a:solidFill>
                  <a:srgbClr val="FFFFFF"/>
                </a:solidFill>
                <a:latin typeface="Arial MT"/>
                <a:cs typeface="Arial MT"/>
              </a:rPr>
              <a:t> </a:t>
            </a:r>
            <a:r>
              <a:rPr sz="1600" dirty="0">
                <a:solidFill>
                  <a:srgbClr val="FFFFFF"/>
                </a:solidFill>
                <a:latin typeface="Arial MT"/>
                <a:cs typeface="Arial MT"/>
              </a:rPr>
              <a:t>in/at </a:t>
            </a:r>
            <a:r>
              <a:rPr sz="1600" spc="-430" dirty="0">
                <a:solidFill>
                  <a:srgbClr val="FFFFFF"/>
                </a:solidFill>
                <a:latin typeface="Arial MT"/>
                <a:cs typeface="Arial MT"/>
              </a:rPr>
              <a:t> </a:t>
            </a:r>
            <a:r>
              <a:rPr sz="1600" dirty="0">
                <a:solidFill>
                  <a:srgbClr val="FFFFFF"/>
                </a:solidFill>
                <a:latin typeface="Arial MT"/>
                <a:cs typeface="Arial MT"/>
              </a:rPr>
              <a:t>risk </a:t>
            </a:r>
            <a:r>
              <a:rPr sz="1600" spc="-5" dirty="0">
                <a:solidFill>
                  <a:srgbClr val="FFFFFF"/>
                </a:solidFill>
                <a:latin typeface="Arial MT"/>
                <a:cs typeface="Arial MT"/>
              </a:rPr>
              <a:t>of </a:t>
            </a:r>
            <a:r>
              <a:rPr sz="1600" dirty="0">
                <a:solidFill>
                  <a:srgbClr val="FFFFFF"/>
                </a:solidFill>
                <a:latin typeface="Arial MT"/>
                <a:cs typeface="Arial MT"/>
              </a:rPr>
              <a:t>shock </a:t>
            </a:r>
            <a:r>
              <a:rPr sz="1600" spc="-5" dirty="0">
                <a:solidFill>
                  <a:srgbClr val="FFFFFF"/>
                </a:solidFill>
                <a:latin typeface="Arial MT"/>
                <a:cs typeface="Arial MT"/>
              </a:rPr>
              <a:t>or </a:t>
            </a:r>
            <a:r>
              <a:rPr sz="1600" dirty="0">
                <a:solidFill>
                  <a:srgbClr val="FFFFFF"/>
                </a:solidFill>
                <a:latin typeface="Arial MT"/>
                <a:cs typeface="Arial MT"/>
              </a:rPr>
              <a:t> </a:t>
            </a:r>
            <a:r>
              <a:rPr sz="1600" spc="-5" dirty="0">
                <a:solidFill>
                  <a:srgbClr val="FFFFFF"/>
                </a:solidFill>
                <a:latin typeface="Arial MT"/>
                <a:cs typeface="Arial MT"/>
              </a:rPr>
              <a:t>respiratory</a:t>
            </a:r>
            <a:r>
              <a:rPr sz="1600" spc="-20" dirty="0">
                <a:solidFill>
                  <a:srgbClr val="FFFFFF"/>
                </a:solidFill>
                <a:latin typeface="Arial MT"/>
                <a:cs typeface="Arial MT"/>
              </a:rPr>
              <a:t> </a:t>
            </a:r>
            <a:r>
              <a:rPr sz="1600" dirty="0">
                <a:solidFill>
                  <a:srgbClr val="FFFFFF"/>
                </a:solidFill>
                <a:latin typeface="Arial MT"/>
                <a:cs typeface="Arial MT"/>
              </a:rPr>
              <a:t>distress</a:t>
            </a:r>
            <a:endParaRPr sz="1600">
              <a:latin typeface="Arial MT"/>
              <a:cs typeface="Arial MT"/>
            </a:endParaRPr>
          </a:p>
        </p:txBody>
      </p:sp>
      <p:grpSp>
        <p:nvGrpSpPr>
          <p:cNvPr id="22" name="object 22"/>
          <p:cNvGrpSpPr/>
          <p:nvPr/>
        </p:nvGrpSpPr>
        <p:grpSpPr>
          <a:xfrm>
            <a:off x="3509009" y="4493514"/>
            <a:ext cx="2425065" cy="718185"/>
            <a:chOff x="3509009" y="4493514"/>
            <a:chExt cx="2425065" cy="718185"/>
          </a:xfrm>
        </p:grpSpPr>
        <p:sp>
          <p:nvSpPr>
            <p:cNvPr id="23" name="object 23"/>
            <p:cNvSpPr/>
            <p:nvPr/>
          </p:nvSpPr>
          <p:spPr>
            <a:xfrm>
              <a:off x="3528059" y="4512564"/>
              <a:ext cx="2386965" cy="680085"/>
            </a:xfrm>
            <a:custGeom>
              <a:avLst/>
              <a:gdLst/>
              <a:ahLst/>
              <a:cxnLst/>
              <a:rect l="l" t="t" r="r" b="b"/>
              <a:pathLst>
                <a:path w="2386965" h="680085">
                  <a:moveTo>
                    <a:pt x="2305304" y="0"/>
                  </a:moveTo>
                  <a:lnTo>
                    <a:pt x="81279" y="0"/>
                  </a:lnTo>
                  <a:lnTo>
                    <a:pt x="49666" y="6395"/>
                  </a:lnTo>
                  <a:lnTo>
                    <a:pt x="23828" y="23828"/>
                  </a:lnTo>
                  <a:lnTo>
                    <a:pt x="6395" y="49666"/>
                  </a:lnTo>
                  <a:lnTo>
                    <a:pt x="0" y="81280"/>
                  </a:lnTo>
                  <a:lnTo>
                    <a:pt x="0" y="598424"/>
                  </a:lnTo>
                  <a:lnTo>
                    <a:pt x="6395" y="630037"/>
                  </a:lnTo>
                  <a:lnTo>
                    <a:pt x="23828" y="655875"/>
                  </a:lnTo>
                  <a:lnTo>
                    <a:pt x="49666" y="673308"/>
                  </a:lnTo>
                  <a:lnTo>
                    <a:pt x="81279" y="679704"/>
                  </a:lnTo>
                  <a:lnTo>
                    <a:pt x="2305304" y="679704"/>
                  </a:lnTo>
                  <a:lnTo>
                    <a:pt x="2336917" y="673308"/>
                  </a:lnTo>
                  <a:lnTo>
                    <a:pt x="2362755" y="655875"/>
                  </a:lnTo>
                  <a:lnTo>
                    <a:pt x="2380188" y="630037"/>
                  </a:lnTo>
                  <a:lnTo>
                    <a:pt x="2386584" y="598424"/>
                  </a:lnTo>
                  <a:lnTo>
                    <a:pt x="2386584" y="81280"/>
                  </a:lnTo>
                  <a:lnTo>
                    <a:pt x="2380188" y="49666"/>
                  </a:lnTo>
                  <a:lnTo>
                    <a:pt x="2362755" y="23828"/>
                  </a:lnTo>
                  <a:lnTo>
                    <a:pt x="2336917" y="6395"/>
                  </a:lnTo>
                  <a:lnTo>
                    <a:pt x="2305304" y="0"/>
                  </a:lnTo>
                  <a:close/>
                </a:path>
              </a:pathLst>
            </a:custGeom>
            <a:solidFill>
              <a:srgbClr val="000000"/>
            </a:solidFill>
          </p:spPr>
          <p:txBody>
            <a:bodyPr wrap="square" lIns="0" tIns="0" rIns="0" bIns="0" rtlCol="0"/>
            <a:lstStyle/>
            <a:p>
              <a:endParaRPr/>
            </a:p>
          </p:txBody>
        </p:sp>
        <p:sp>
          <p:nvSpPr>
            <p:cNvPr id="24" name="object 24"/>
            <p:cNvSpPr/>
            <p:nvPr/>
          </p:nvSpPr>
          <p:spPr>
            <a:xfrm>
              <a:off x="3528059" y="4512564"/>
              <a:ext cx="2386965" cy="680085"/>
            </a:xfrm>
            <a:custGeom>
              <a:avLst/>
              <a:gdLst/>
              <a:ahLst/>
              <a:cxnLst/>
              <a:rect l="l" t="t" r="r" b="b"/>
              <a:pathLst>
                <a:path w="2386965" h="680085">
                  <a:moveTo>
                    <a:pt x="0" y="81280"/>
                  </a:moveTo>
                  <a:lnTo>
                    <a:pt x="6395" y="49666"/>
                  </a:lnTo>
                  <a:lnTo>
                    <a:pt x="23828" y="23828"/>
                  </a:lnTo>
                  <a:lnTo>
                    <a:pt x="49666" y="6395"/>
                  </a:lnTo>
                  <a:lnTo>
                    <a:pt x="81279" y="0"/>
                  </a:lnTo>
                  <a:lnTo>
                    <a:pt x="2305304" y="0"/>
                  </a:lnTo>
                  <a:lnTo>
                    <a:pt x="2336917" y="6395"/>
                  </a:lnTo>
                  <a:lnTo>
                    <a:pt x="2362755" y="23828"/>
                  </a:lnTo>
                  <a:lnTo>
                    <a:pt x="2380188" y="49666"/>
                  </a:lnTo>
                  <a:lnTo>
                    <a:pt x="2386584" y="81280"/>
                  </a:lnTo>
                  <a:lnTo>
                    <a:pt x="2386584" y="598424"/>
                  </a:lnTo>
                  <a:lnTo>
                    <a:pt x="2380188" y="630037"/>
                  </a:lnTo>
                  <a:lnTo>
                    <a:pt x="2362755" y="655875"/>
                  </a:lnTo>
                  <a:lnTo>
                    <a:pt x="2336917" y="673308"/>
                  </a:lnTo>
                  <a:lnTo>
                    <a:pt x="2305304" y="679704"/>
                  </a:lnTo>
                  <a:lnTo>
                    <a:pt x="81279" y="679704"/>
                  </a:lnTo>
                  <a:lnTo>
                    <a:pt x="49666" y="673308"/>
                  </a:lnTo>
                  <a:lnTo>
                    <a:pt x="23828" y="655875"/>
                  </a:lnTo>
                  <a:lnTo>
                    <a:pt x="6395" y="630037"/>
                  </a:lnTo>
                  <a:lnTo>
                    <a:pt x="0" y="598424"/>
                  </a:lnTo>
                  <a:lnTo>
                    <a:pt x="0" y="81280"/>
                  </a:lnTo>
                  <a:close/>
                </a:path>
              </a:pathLst>
            </a:custGeom>
            <a:ln w="38100">
              <a:solidFill>
                <a:srgbClr val="FFFFFF"/>
              </a:solidFill>
            </a:ln>
          </p:spPr>
          <p:txBody>
            <a:bodyPr wrap="square" lIns="0" tIns="0" rIns="0" bIns="0" rtlCol="0"/>
            <a:lstStyle/>
            <a:p>
              <a:endParaRPr/>
            </a:p>
          </p:txBody>
        </p:sp>
      </p:grpSp>
      <p:sp>
        <p:nvSpPr>
          <p:cNvPr id="25" name="object 25"/>
          <p:cNvSpPr txBox="1"/>
          <p:nvPr/>
        </p:nvSpPr>
        <p:spPr>
          <a:xfrm>
            <a:off x="3736085" y="4590415"/>
            <a:ext cx="1968500" cy="514350"/>
          </a:xfrm>
          <a:prstGeom prst="rect">
            <a:avLst/>
          </a:prstGeom>
        </p:spPr>
        <p:txBody>
          <a:bodyPr vert="horz" wrap="square" lIns="0" tIns="13335" rIns="0" bIns="0" rtlCol="0">
            <a:spAutoFit/>
          </a:bodyPr>
          <a:lstStyle/>
          <a:p>
            <a:pPr marL="153035" marR="5080" indent="-140970">
              <a:lnSpc>
                <a:spcPct val="100000"/>
              </a:lnSpc>
              <a:spcBef>
                <a:spcPts val="105"/>
              </a:spcBef>
            </a:pPr>
            <a:r>
              <a:rPr sz="1600" dirty="0">
                <a:solidFill>
                  <a:srgbClr val="FFFFFF"/>
                </a:solidFill>
                <a:latin typeface="Arial MT"/>
                <a:cs typeface="Arial MT"/>
              </a:rPr>
              <a:t>Sedation</a:t>
            </a:r>
            <a:r>
              <a:rPr sz="1600" spc="-60" dirty="0">
                <a:solidFill>
                  <a:srgbClr val="FFFFFF"/>
                </a:solidFill>
                <a:latin typeface="Arial MT"/>
                <a:cs typeface="Arial MT"/>
              </a:rPr>
              <a:t> </a:t>
            </a:r>
            <a:r>
              <a:rPr sz="1600" dirty="0">
                <a:solidFill>
                  <a:srgbClr val="FFFFFF"/>
                </a:solidFill>
                <a:latin typeface="Arial MT"/>
                <a:cs typeface="Arial MT"/>
              </a:rPr>
              <a:t>and/or</a:t>
            </a:r>
            <a:r>
              <a:rPr sz="1600" spc="-15" dirty="0">
                <a:solidFill>
                  <a:srgbClr val="FFFFFF"/>
                </a:solidFill>
                <a:latin typeface="Arial MT"/>
                <a:cs typeface="Arial MT"/>
              </a:rPr>
              <a:t> </a:t>
            </a:r>
            <a:r>
              <a:rPr sz="1600" spc="-10" dirty="0">
                <a:solidFill>
                  <a:srgbClr val="FFFFFF"/>
                </a:solidFill>
                <a:latin typeface="Arial MT"/>
                <a:cs typeface="Arial MT"/>
              </a:rPr>
              <a:t>long- </a:t>
            </a:r>
            <a:r>
              <a:rPr sz="1600" spc="-430" dirty="0">
                <a:solidFill>
                  <a:srgbClr val="FFFFFF"/>
                </a:solidFill>
                <a:latin typeface="Arial MT"/>
                <a:cs typeface="Arial MT"/>
              </a:rPr>
              <a:t> </a:t>
            </a:r>
            <a:r>
              <a:rPr sz="1600" spc="-5" dirty="0">
                <a:solidFill>
                  <a:srgbClr val="FFFFFF"/>
                </a:solidFill>
                <a:latin typeface="Arial MT"/>
                <a:cs typeface="Arial MT"/>
              </a:rPr>
              <a:t>duration</a:t>
            </a:r>
            <a:r>
              <a:rPr sz="1600" spc="-35" dirty="0">
                <a:solidFill>
                  <a:srgbClr val="FFFFFF"/>
                </a:solidFill>
                <a:latin typeface="Arial MT"/>
                <a:cs typeface="Arial MT"/>
              </a:rPr>
              <a:t> </a:t>
            </a:r>
            <a:r>
              <a:rPr sz="1600" spc="-5" dirty="0">
                <a:solidFill>
                  <a:srgbClr val="FFFFFF"/>
                </a:solidFill>
                <a:latin typeface="Arial MT"/>
                <a:cs typeface="Arial MT"/>
              </a:rPr>
              <a:t>analgesia</a:t>
            </a:r>
            <a:endParaRPr sz="1600">
              <a:latin typeface="Arial MT"/>
              <a:cs typeface="Arial MT"/>
            </a:endParaRPr>
          </a:p>
        </p:txBody>
      </p:sp>
      <p:grpSp>
        <p:nvGrpSpPr>
          <p:cNvPr id="26" name="object 26"/>
          <p:cNvGrpSpPr/>
          <p:nvPr/>
        </p:nvGrpSpPr>
        <p:grpSpPr>
          <a:xfrm>
            <a:off x="572643" y="2051304"/>
            <a:ext cx="2865755" cy="2874645"/>
            <a:chOff x="572643" y="2051304"/>
            <a:chExt cx="2865755" cy="2874645"/>
          </a:xfrm>
        </p:grpSpPr>
        <p:sp>
          <p:nvSpPr>
            <p:cNvPr id="27" name="object 27"/>
            <p:cNvSpPr/>
            <p:nvPr/>
          </p:nvSpPr>
          <p:spPr>
            <a:xfrm>
              <a:off x="2051304" y="2051303"/>
              <a:ext cx="1386840" cy="2874645"/>
            </a:xfrm>
            <a:custGeom>
              <a:avLst/>
              <a:gdLst/>
              <a:ahLst/>
              <a:cxnLst/>
              <a:rect l="l" t="t" r="r" b="b"/>
              <a:pathLst>
                <a:path w="1386839" h="2874645">
                  <a:moveTo>
                    <a:pt x="1356360" y="1091565"/>
                  </a:moveTo>
                  <a:lnTo>
                    <a:pt x="1195070" y="1015746"/>
                  </a:lnTo>
                  <a:lnTo>
                    <a:pt x="1195070" y="1062990"/>
                  </a:lnTo>
                  <a:lnTo>
                    <a:pt x="1100074" y="1062990"/>
                  </a:lnTo>
                  <a:lnTo>
                    <a:pt x="1057694" y="1056144"/>
                  </a:lnTo>
                  <a:lnTo>
                    <a:pt x="1020876" y="1037056"/>
                  </a:lnTo>
                  <a:lnTo>
                    <a:pt x="991844" y="1007935"/>
                  </a:lnTo>
                  <a:lnTo>
                    <a:pt x="972794" y="971016"/>
                  </a:lnTo>
                  <a:lnTo>
                    <a:pt x="965962" y="928497"/>
                  </a:lnTo>
                  <a:lnTo>
                    <a:pt x="967486" y="804164"/>
                  </a:lnTo>
                  <a:lnTo>
                    <a:pt x="962431" y="760247"/>
                  </a:lnTo>
                  <a:lnTo>
                    <a:pt x="948055" y="719937"/>
                  </a:lnTo>
                  <a:lnTo>
                    <a:pt x="925487" y="684377"/>
                  </a:lnTo>
                  <a:lnTo>
                    <a:pt x="895908" y="654723"/>
                  </a:lnTo>
                  <a:lnTo>
                    <a:pt x="860437" y="632117"/>
                  </a:lnTo>
                  <a:lnTo>
                    <a:pt x="820242" y="617715"/>
                  </a:lnTo>
                  <a:lnTo>
                    <a:pt x="776478" y="612648"/>
                  </a:lnTo>
                  <a:lnTo>
                    <a:pt x="0" y="612648"/>
                  </a:lnTo>
                  <a:lnTo>
                    <a:pt x="7620" y="669671"/>
                  </a:lnTo>
                  <a:lnTo>
                    <a:pt x="776478" y="669671"/>
                  </a:lnTo>
                  <a:lnTo>
                    <a:pt x="818845" y="676529"/>
                  </a:lnTo>
                  <a:lnTo>
                    <a:pt x="855662" y="695617"/>
                  </a:lnTo>
                  <a:lnTo>
                    <a:pt x="884694" y="724738"/>
                  </a:lnTo>
                  <a:lnTo>
                    <a:pt x="903744" y="761657"/>
                  </a:lnTo>
                  <a:lnTo>
                    <a:pt x="910590" y="804164"/>
                  </a:lnTo>
                  <a:lnTo>
                    <a:pt x="909066" y="928497"/>
                  </a:lnTo>
                  <a:lnTo>
                    <a:pt x="914107" y="972426"/>
                  </a:lnTo>
                  <a:lnTo>
                    <a:pt x="928471" y="1012761"/>
                  </a:lnTo>
                  <a:lnTo>
                    <a:pt x="951001" y="1048346"/>
                  </a:lnTo>
                  <a:lnTo>
                    <a:pt x="980579" y="1078026"/>
                  </a:lnTo>
                  <a:lnTo>
                    <a:pt x="1016050" y="1100658"/>
                  </a:lnTo>
                  <a:lnTo>
                    <a:pt x="1056259" y="1115085"/>
                  </a:lnTo>
                  <a:lnTo>
                    <a:pt x="1100074" y="1120140"/>
                  </a:lnTo>
                  <a:lnTo>
                    <a:pt x="1195070" y="1120140"/>
                  </a:lnTo>
                  <a:lnTo>
                    <a:pt x="1195070" y="1167384"/>
                  </a:lnTo>
                  <a:lnTo>
                    <a:pt x="1356360" y="1091565"/>
                  </a:lnTo>
                  <a:close/>
                </a:path>
                <a:path w="1386839" h="2874645">
                  <a:moveTo>
                    <a:pt x="1365504" y="2798826"/>
                  </a:moveTo>
                  <a:lnTo>
                    <a:pt x="1204201" y="2723388"/>
                  </a:lnTo>
                  <a:lnTo>
                    <a:pt x="1204201" y="2770505"/>
                  </a:lnTo>
                  <a:lnTo>
                    <a:pt x="1109218" y="2770505"/>
                  </a:lnTo>
                  <a:lnTo>
                    <a:pt x="1066838" y="2763685"/>
                  </a:lnTo>
                  <a:lnTo>
                    <a:pt x="1030020" y="2744686"/>
                  </a:lnTo>
                  <a:lnTo>
                    <a:pt x="1000988" y="2715730"/>
                  </a:lnTo>
                  <a:lnTo>
                    <a:pt x="981938" y="2679027"/>
                  </a:lnTo>
                  <a:lnTo>
                    <a:pt x="975106" y="2636774"/>
                  </a:lnTo>
                  <a:lnTo>
                    <a:pt x="976630" y="2513076"/>
                  </a:lnTo>
                  <a:lnTo>
                    <a:pt x="971575" y="2469413"/>
                  </a:lnTo>
                  <a:lnTo>
                    <a:pt x="957199" y="2429332"/>
                  </a:lnTo>
                  <a:lnTo>
                    <a:pt x="934631" y="2393962"/>
                  </a:lnTo>
                  <a:lnTo>
                    <a:pt x="905052" y="2364448"/>
                  </a:lnTo>
                  <a:lnTo>
                    <a:pt x="869581" y="2341956"/>
                  </a:lnTo>
                  <a:lnTo>
                    <a:pt x="829386" y="2327618"/>
                  </a:lnTo>
                  <a:lnTo>
                    <a:pt x="785622" y="2322576"/>
                  </a:lnTo>
                  <a:lnTo>
                    <a:pt x="9144" y="2322576"/>
                  </a:lnTo>
                  <a:lnTo>
                    <a:pt x="16764" y="2379345"/>
                  </a:lnTo>
                  <a:lnTo>
                    <a:pt x="785622" y="2379345"/>
                  </a:lnTo>
                  <a:lnTo>
                    <a:pt x="827989" y="2386165"/>
                  </a:lnTo>
                  <a:lnTo>
                    <a:pt x="864806" y="2405138"/>
                  </a:lnTo>
                  <a:lnTo>
                    <a:pt x="893838" y="2434082"/>
                  </a:lnTo>
                  <a:lnTo>
                    <a:pt x="912888" y="2470797"/>
                  </a:lnTo>
                  <a:lnTo>
                    <a:pt x="919734" y="2513076"/>
                  </a:lnTo>
                  <a:lnTo>
                    <a:pt x="918210" y="2636774"/>
                  </a:lnTo>
                  <a:lnTo>
                    <a:pt x="923251" y="2680449"/>
                  </a:lnTo>
                  <a:lnTo>
                    <a:pt x="937615" y="2720530"/>
                  </a:lnTo>
                  <a:lnTo>
                    <a:pt x="960145" y="2755900"/>
                  </a:lnTo>
                  <a:lnTo>
                    <a:pt x="989723" y="2785414"/>
                  </a:lnTo>
                  <a:lnTo>
                    <a:pt x="1025194" y="2807906"/>
                  </a:lnTo>
                  <a:lnTo>
                    <a:pt x="1065403" y="2822244"/>
                  </a:lnTo>
                  <a:lnTo>
                    <a:pt x="1109218" y="2827274"/>
                  </a:lnTo>
                  <a:lnTo>
                    <a:pt x="1204201" y="2827274"/>
                  </a:lnTo>
                  <a:lnTo>
                    <a:pt x="1204201" y="2874264"/>
                  </a:lnTo>
                  <a:lnTo>
                    <a:pt x="1365504" y="2798826"/>
                  </a:lnTo>
                  <a:close/>
                </a:path>
                <a:path w="1386839" h="2874645">
                  <a:moveTo>
                    <a:pt x="1377696" y="75819"/>
                  </a:moveTo>
                  <a:lnTo>
                    <a:pt x="1216012" y="0"/>
                  </a:lnTo>
                  <a:lnTo>
                    <a:pt x="1216012" y="47244"/>
                  </a:lnTo>
                  <a:lnTo>
                    <a:pt x="1120902" y="47244"/>
                  </a:lnTo>
                  <a:lnTo>
                    <a:pt x="1076972" y="52311"/>
                  </a:lnTo>
                  <a:lnTo>
                    <a:pt x="1036662" y="66738"/>
                  </a:lnTo>
                  <a:lnTo>
                    <a:pt x="1001102" y="89369"/>
                  </a:lnTo>
                  <a:lnTo>
                    <a:pt x="971448" y="119049"/>
                  </a:lnTo>
                  <a:lnTo>
                    <a:pt x="948842" y="154635"/>
                  </a:lnTo>
                  <a:lnTo>
                    <a:pt x="934440" y="194970"/>
                  </a:lnTo>
                  <a:lnTo>
                    <a:pt x="929386" y="238887"/>
                  </a:lnTo>
                  <a:lnTo>
                    <a:pt x="930910" y="363220"/>
                  </a:lnTo>
                  <a:lnTo>
                    <a:pt x="924052" y="405739"/>
                  </a:lnTo>
                  <a:lnTo>
                    <a:pt x="904963" y="442658"/>
                  </a:lnTo>
                  <a:lnTo>
                    <a:pt x="875842" y="471779"/>
                  </a:lnTo>
                  <a:lnTo>
                    <a:pt x="838923" y="490867"/>
                  </a:lnTo>
                  <a:lnTo>
                    <a:pt x="796417" y="497713"/>
                  </a:lnTo>
                  <a:lnTo>
                    <a:pt x="25908" y="497713"/>
                  </a:lnTo>
                  <a:lnTo>
                    <a:pt x="18288" y="554736"/>
                  </a:lnTo>
                  <a:lnTo>
                    <a:pt x="796417" y="554736"/>
                  </a:lnTo>
                  <a:lnTo>
                    <a:pt x="840333" y="549681"/>
                  </a:lnTo>
                  <a:lnTo>
                    <a:pt x="880643" y="535279"/>
                  </a:lnTo>
                  <a:lnTo>
                    <a:pt x="916203" y="512673"/>
                  </a:lnTo>
                  <a:lnTo>
                    <a:pt x="945857" y="483019"/>
                  </a:lnTo>
                  <a:lnTo>
                    <a:pt x="968463" y="447459"/>
                  </a:lnTo>
                  <a:lnTo>
                    <a:pt x="982865" y="407149"/>
                  </a:lnTo>
                  <a:lnTo>
                    <a:pt x="987933" y="363220"/>
                  </a:lnTo>
                  <a:lnTo>
                    <a:pt x="986409" y="238887"/>
                  </a:lnTo>
                  <a:lnTo>
                    <a:pt x="993254" y="196380"/>
                  </a:lnTo>
                  <a:lnTo>
                    <a:pt x="1012342" y="159461"/>
                  </a:lnTo>
                  <a:lnTo>
                    <a:pt x="1041463" y="130340"/>
                  </a:lnTo>
                  <a:lnTo>
                    <a:pt x="1078382" y="111252"/>
                  </a:lnTo>
                  <a:lnTo>
                    <a:pt x="1120902" y="104394"/>
                  </a:lnTo>
                  <a:lnTo>
                    <a:pt x="1216012" y="104394"/>
                  </a:lnTo>
                  <a:lnTo>
                    <a:pt x="1216012" y="151638"/>
                  </a:lnTo>
                  <a:lnTo>
                    <a:pt x="1377696" y="75819"/>
                  </a:lnTo>
                  <a:close/>
                </a:path>
                <a:path w="1386839" h="2874645">
                  <a:moveTo>
                    <a:pt x="1386840" y="1782699"/>
                  </a:moveTo>
                  <a:lnTo>
                    <a:pt x="1225537" y="1706880"/>
                  </a:lnTo>
                  <a:lnTo>
                    <a:pt x="1225537" y="1754124"/>
                  </a:lnTo>
                  <a:lnTo>
                    <a:pt x="1130554" y="1754124"/>
                  </a:lnTo>
                  <a:lnTo>
                    <a:pt x="1086739" y="1759191"/>
                  </a:lnTo>
                  <a:lnTo>
                    <a:pt x="1046530" y="1773618"/>
                  </a:lnTo>
                  <a:lnTo>
                    <a:pt x="1011059" y="1796249"/>
                  </a:lnTo>
                  <a:lnTo>
                    <a:pt x="981481" y="1825929"/>
                  </a:lnTo>
                  <a:lnTo>
                    <a:pt x="958951" y="1861515"/>
                  </a:lnTo>
                  <a:lnTo>
                    <a:pt x="944587" y="1901850"/>
                  </a:lnTo>
                  <a:lnTo>
                    <a:pt x="939546" y="1945767"/>
                  </a:lnTo>
                  <a:lnTo>
                    <a:pt x="941070" y="2070100"/>
                  </a:lnTo>
                  <a:lnTo>
                    <a:pt x="934224" y="2112619"/>
                  </a:lnTo>
                  <a:lnTo>
                    <a:pt x="915174" y="2149538"/>
                  </a:lnTo>
                  <a:lnTo>
                    <a:pt x="886142" y="2178659"/>
                  </a:lnTo>
                  <a:lnTo>
                    <a:pt x="849325" y="2197747"/>
                  </a:lnTo>
                  <a:lnTo>
                    <a:pt x="806958" y="2204593"/>
                  </a:lnTo>
                  <a:lnTo>
                    <a:pt x="38100" y="2204593"/>
                  </a:lnTo>
                  <a:lnTo>
                    <a:pt x="30480" y="2261616"/>
                  </a:lnTo>
                  <a:lnTo>
                    <a:pt x="806958" y="2261616"/>
                  </a:lnTo>
                  <a:lnTo>
                    <a:pt x="850722" y="2256561"/>
                  </a:lnTo>
                  <a:lnTo>
                    <a:pt x="890917" y="2242159"/>
                  </a:lnTo>
                  <a:lnTo>
                    <a:pt x="926388" y="2219553"/>
                  </a:lnTo>
                  <a:lnTo>
                    <a:pt x="955967" y="2189899"/>
                  </a:lnTo>
                  <a:lnTo>
                    <a:pt x="978535" y="2154339"/>
                  </a:lnTo>
                  <a:lnTo>
                    <a:pt x="992911" y="2114029"/>
                  </a:lnTo>
                  <a:lnTo>
                    <a:pt x="997966" y="2070100"/>
                  </a:lnTo>
                  <a:lnTo>
                    <a:pt x="996442" y="1945767"/>
                  </a:lnTo>
                  <a:lnTo>
                    <a:pt x="1003274" y="1903260"/>
                  </a:lnTo>
                  <a:lnTo>
                    <a:pt x="1022324" y="1866341"/>
                  </a:lnTo>
                  <a:lnTo>
                    <a:pt x="1051356" y="1837220"/>
                  </a:lnTo>
                  <a:lnTo>
                    <a:pt x="1088174" y="1818132"/>
                  </a:lnTo>
                  <a:lnTo>
                    <a:pt x="1130554" y="1811274"/>
                  </a:lnTo>
                  <a:lnTo>
                    <a:pt x="1225537" y="1811274"/>
                  </a:lnTo>
                  <a:lnTo>
                    <a:pt x="1225537" y="1858518"/>
                  </a:lnTo>
                  <a:lnTo>
                    <a:pt x="1386840" y="1782699"/>
                  </a:lnTo>
                  <a:close/>
                </a:path>
              </a:pathLst>
            </a:custGeom>
            <a:solidFill>
              <a:srgbClr val="000000"/>
            </a:solidFill>
          </p:spPr>
          <p:txBody>
            <a:bodyPr wrap="square" lIns="0" tIns="0" rIns="0" bIns="0" rtlCol="0"/>
            <a:lstStyle/>
            <a:p>
              <a:endParaRPr/>
            </a:p>
          </p:txBody>
        </p:sp>
        <p:sp>
          <p:nvSpPr>
            <p:cNvPr id="28" name="object 28"/>
            <p:cNvSpPr/>
            <p:nvPr/>
          </p:nvSpPr>
          <p:spPr>
            <a:xfrm>
              <a:off x="582168" y="4017264"/>
              <a:ext cx="1841500" cy="670560"/>
            </a:xfrm>
            <a:custGeom>
              <a:avLst/>
              <a:gdLst/>
              <a:ahLst/>
              <a:cxnLst/>
              <a:rect l="l" t="t" r="r" b="b"/>
              <a:pathLst>
                <a:path w="1841500" h="670560">
                  <a:moveTo>
                    <a:pt x="1779777" y="0"/>
                  </a:moveTo>
                  <a:lnTo>
                    <a:pt x="61213" y="0"/>
                  </a:lnTo>
                  <a:lnTo>
                    <a:pt x="37386" y="4814"/>
                  </a:lnTo>
                  <a:lnTo>
                    <a:pt x="17929" y="17938"/>
                  </a:lnTo>
                  <a:lnTo>
                    <a:pt x="4810" y="37397"/>
                  </a:lnTo>
                  <a:lnTo>
                    <a:pt x="0" y="61213"/>
                  </a:lnTo>
                  <a:lnTo>
                    <a:pt x="0" y="609346"/>
                  </a:lnTo>
                  <a:lnTo>
                    <a:pt x="4810" y="633162"/>
                  </a:lnTo>
                  <a:lnTo>
                    <a:pt x="17929" y="652621"/>
                  </a:lnTo>
                  <a:lnTo>
                    <a:pt x="37386" y="665745"/>
                  </a:lnTo>
                  <a:lnTo>
                    <a:pt x="61213" y="670560"/>
                  </a:lnTo>
                  <a:lnTo>
                    <a:pt x="1779777" y="670560"/>
                  </a:lnTo>
                  <a:lnTo>
                    <a:pt x="1803594" y="665745"/>
                  </a:lnTo>
                  <a:lnTo>
                    <a:pt x="1823053" y="652621"/>
                  </a:lnTo>
                  <a:lnTo>
                    <a:pt x="1836177" y="633162"/>
                  </a:lnTo>
                  <a:lnTo>
                    <a:pt x="1840992" y="609346"/>
                  </a:lnTo>
                  <a:lnTo>
                    <a:pt x="1840992" y="61213"/>
                  </a:lnTo>
                  <a:lnTo>
                    <a:pt x="1836177" y="37397"/>
                  </a:lnTo>
                  <a:lnTo>
                    <a:pt x="1823053" y="17938"/>
                  </a:lnTo>
                  <a:lnTo>
                    <a:pt x="1803594" y="4814"/>
                  </a:lnTo>
                  <a:lnTo>
                    <a:pt x="1779777" y="0"/>
                  </a:lnTo>
                  <a:close/>
                </a:path>
              </a:pathLst>
            </a:custGeom>
            <a:solidFill>
              <a:srgbClr val="BB8542"/>
            </a:solidFill>
          </p:spPr>
          <p:txBody>
            <a:bodyPr wrap="square" lIns="0" tIns="0" rIns="0" bIns="0" rtlCol="0"/>
            <a:lstStyle/>
            <a:p>
              <a:endParaRPr/>
            </a:p>
          </p:txBody>
        </p:sp>
        <p:sp>
          <p:nvSpPr>
            <p:cNvPr id="29" name="object 29"/>
            <p:cNvSpPr/>
            <p:nvPr/>
          </p:nvSpPr>
          <p:spPr>
            <a:xfrm>
              <a:off x="582168" y="4017264"/>
              <a:ext cx="1841500" cy="670560"/>
            </a:xfrm>
            <a:custGeom>
              <a:avLst/>
              <a:gdLst/>
              <a:ahLst/>
              <a:cxnLst/>
              <a:rect l="l" t="t" r="r" b="b"/>
              <a:pathLst>
                <a:path w="1841500" h="670560">
                  <a:moveTo>
                    <a:pt x="0" y="61213"/>
                  </a:moveTo>
                  <a:lnTo>
                    <a:pt x="4810" y="37397"/>
                  </a:lnTo>
                  <a:lnTo>
                    <a:pt x="17929" y="17938"/>
                  </a:lnTo>
                  <a:lnTo>
                    <a:pt x="37386" y="4814"/>
                  </a:lnTo>
                  <a:lnTo>
                    <a:pt x="61213" y="0"/>
                  </a:lnTo>
                  <a:lnTo>
                    <a:pt x="1779777" y="0"/>
                  </a:lnTo>
                  <a:lnTo>
                    <a:pt x="1803594" y="4814"/>
                  </a:lnTo>
                  <a:lnTo>
                    <a:pt x="1823053" y="17938"/>
                  </a:lnTo>
                  <a:lnTo>
                    <a:pt x="1836177" y="37397"/>
                  </a:lnTo>
                  <a:lnTo>
                    <a:pt x="1840992" y="61213"/>
                  </a:lnTo>
                  <a:lnTo>
                    <a:pt x="1840992" y="609346"/>
                  </a:lnTo>
                  <a:lnTo>
                    <a:pt x="1836177" y="633162"/>
                  </a:lnTo>
                  <a:lnTo>
                    <a:pt x="1823053" y="652621"/>
                  </a:lnTo>
                  <a:lnTo>
                    <a:pt x="1803594" y="665745"/>
                  </a:lnTo>
                  <a:lnTo>
                    <a:pt x="1779777" y="670560"/>
                  </a:lnTo>
                  <a:lnTo>
                    <a:pt x="61213" y="670560"/>
                  </a:lnTo>
                  <a:lnTo>
                    <a:pt x="37386" y="665745"/>
                  </a:lnTo>
                  <a:lnTo>
                    <a:pt x="17929" y="652621"/>
                  </a:lnTo>
                  <a:lnTo>
                    <a:pt x="4810" y="633162"/>
                  </a:lnTo>
                  <a:lnTo>
                    <a:pt x="0" y="609346"/>
                  </a:lnTo>
                  <a:lnTo>
                    <a:pt x="0" y="61213"/>
                  </a:lnTo>
                  <a:close/>
                </a:path>
              </a:pathLst>
            </a:custGeom>
            <a:ln w="19050">
              <a:solidFill>
                <a:srgbClr val="000000"/>
              </a:solidFill>
            </a:ln>
          </p:spPr>
          <p:txBody>
            <a:bodyPr wrap="square" lIns="0" tIns="0" rIns="0" bIns="0" rtlCol="0"/>
            <a:lstStyle/>
            <a:p>
              <a:endParaRPr/>
            </a:p>
          </p:txBody>
        </p:sp>
      </p:grpSp>
      <p:sp>
        <p:nvSpPr>
          <p:cNvPr id="30" name="object 30"/>
          <p:cNvSpPr txBox="1"/>
          <p:nvPr/>
        </p:nvSpPr>
        <p:spPr>
          <a:xfrm>
            <a:off x="600657" y="4091178"/>
            <a:ext cx="1804035" cy="514350"/>
          </a:xfrm>
          <a:prstGeom prst="rect">
            <a:avLst/>
          </a:prstGeom>
        </p:spPr>
        <p:txBody>
          <a:bodyPr vert="horz" wrap="square" lIns="0" tIns="13335" rIns="0" bIns="0" rtlCol="0">
            <a:spAutoFit/>
          </a:bodyPr>
          <a:lstStyle/>
          <a:p>
            <a:pPr marL="357505" marR="349885">
              <a:lnSpc>
                <a:spcPct val="100000"/>
              </a:lnSpc>
              <a:spcBef>
                <a:spcPts val="105"/>
              </a:spcBef>
            </a:pPr>
            <a:r>
              <a:rPr sz="1600" spc="-5" dirty="0">
                <a:solidFill>
                  <a:srgbClr val="FFFFFF"/>
                </a:solidFill>
                <a:latin typeface="Arial MT"/>
                <a:cs typeface="Arial MT"/>
              </a:rPr>
              <a:t>Moderate</a:t>
            </a:r>
            <a:r>
              <a:rPr sz="1600" spc="-60" dirty="0">
                <a:solidFill>
                  <a:srgbClr val="FFFFFF"/>
                </a:solidFill>
                <a:latin typeface="Arial MT"/>
                <a:cs typeface="Arial MT"/>
              </a:rPr>
              <a:t> </a:t>
            </a:r>
            <a:r>
              <a:rPr sz="1600" spc="5" dirty="0">
                <a:solidFill>
                  <a:srgbClr val="FFFFFF"/>
                </a:solidFill>
                <a:latin typeface="Arial MT"/>
                <a:cs typeface="Arial MT"/>
              </a:rPr>
              <a:t>to </a:t>
            </a:r>
            <a:r>
              <a:rPr sz="1600" spc="-430" dirty="0">
                <a:solidFill>
                  <a:srgbClr val="FFFFFF"/>
                </a:solidFill>
                <a:latin typeface="Arial MT"/>
                <a:cs typeface="Arial MT"/>
              </a:rPr>
              <a:t> </a:t>
            </a:r>
            <a:r>
              <a:rPr sz="1600" spc="-5" dirty="0">
                <a:solidFill>
                  <a:srgbClr val="FFFFFF"/>
                </a:solidFill>
                <a:latin typeface="Arial MT"/>
                <a:cs typeface="Arial MT"/>
              </a:rPr>
              <a:t>Severe</a:t>
            </a:r>
            <a:r>
              <a:rPr sz="1600" spc="-65" dirty="0">
                <a:solidFill>
                  <a:srgbClr val="FFFFFF"/>
                </a:solidFill>
                <a:latin typeface="Arial MT"/>
                <a:cs typeface="Arial MT"/>
              </a:rPr>
              <a:t> </a:t>
            </a:r>
            <a:r>
              <a:rPr sz="1600" spc="-5" dirty="0">
                <a:solidFill>
                  <a:srgbClr val="FFFFFF"/>
                </a:solidFill>
                <a:latin typeface="Arial MT"/>
                <a:cs typeface="Arial MT"/>
              </a:rPr>
              <a:t>pain</a:t>
            </a:r>
            <a:endParaRPr sz="1600">
              <a:latin typeface="Arial MT"/>
              <a:cs typeface="Arial MT"/>
            </a:endParaRPr>
          </a:p>
        </p:txBody>
      </p:sp>
      <p:grpSp>
        <p:nvGrpSpPr>
          <p:cNvPr id="31" name="object 31"/>
          <p:cNvGrpSpPr/>
          <p:nvPr/>
        </p:nvGrpSpPr>
        <p:grpSpPr>
          <a:xfrm>
            <a:off x="563498" y="2267330"/>
            <a:ext cx="1869439" cy="692785"/>
            <a:chOff x="563498" y="2267330"/>
            <a:chExt cx="1869439" cy="692785"/>
          </a:xfrm>
        </p:grpSpPr>
        <p:sp>
          <p:nvSpPr>
            <p:cNvPr id="32" name="object 32"/>
            <p:cNvSpPr/>
            <p:nvPr/>
          </p:nvSpPr>
          <p:spPr>
            <a:xfrm>
              <a:off x="573023" y="2276855"/>
              <a:ext cx="1850389" cy="673735"/>
            </a:xfrm>
            <a:custGeom>
              <a:avLst/>
              <a:gdLst/>
              <a:ahLst/>
              <a:cxnLst/>
              <a:rect l="l" t="t" r="r" b="b"/>
              <a:pathLst>
                <a:path w="1850389" h="673735">
                  <a:moveTo>
                    <a:pt x="1778000" y="0"/>
                  </a:moveTo>
                  <a:lnTo>
                    <a:pt x="72148" y="0"/>
                  </a:lnTo>
                  <a:lnTo>
                    <a:pt x="44062" y="5663"/>
                  </a:lnTo>
                  <a:lnTo>
                    <a:pt x="21129" y="21113"/>
                  </a:lnTo>
                  <a:lnTo>
                    <a:pt x="5668" y="44041"/>
                  </a:lnTo>
                  <a:lnTo>
                    <a:pt x="0" y="72136"/>
                  </a:lnTo>
                  <a:lnTo>
                    <a:pt x="0" y="601472"/>
                  </a:lnTo>
                  <a:lnTo>
                    <a:pt x="5668" y="629566"/>
                  </a:lnTo>
                  <a:lnTo>
                    <a:pt x="21129" y="652494"/>
                  </a:lnTo>
                  <a:lnTo>
                    <a:pt x="44062" y="667944"/>
                  </a:lnTo>
                  <a:lnTo>
                    <a:pt x="72148" y="673608"/>
                  </a:lnTo>
                  <a:lnTo>
                    <a:pt x="1778000" y="673608"/>
                  </a:lnTo>
                  <a:lnTo>
                    <a:pt x="1806094" y="667944"/>
                  </a:lnTo>
                  <a:lnTo>
                    <a:pt x="1829022" y="652494"/>
                  </a:lnTo>
                  <a:lnTo>
                    <a:pt x="1844472" y="629566"/>
                  </a:lnTo>
                  <a:lnTo>
                    <a:pt x="1850136" y="601472"/>
                  </a:lnTo>
                  <a:lnTo>
                    <a:pt x="1850136" y="72136"/>
                  </a:lnTo>
                  <a:lnTo>
                    <a:pt x="1844472" y="44041"/>
                  </a:lnTo>
                  <a:lnTo>
                    <a:pt x="1829022" y="21113"/>
                  </a:lnTo>
                  <a:lnTo>
                    <a:pt x="1806094" y="5663"/>
                  </a:lnTo>
                  <a:lnTo>
                    <a:pt x="1778000" y="0"/>
                  </a:lnTo>
                  <a:close/>
                </a:path>
              </a:pathLst>
            </a:custGeom>
            <a:solidFill>
              <a:srgbClr val="BB8542"/>
            </a:solidFill>
          </p:spPr>
          <p:txBody>
            <a:bodyPr wrap="square" lIns="0" tIns="0" rIns="0" bIns="0" rtlCol="0"/>
            <a:lstStyle/>
            <a:p>
              <a:endParaRPr/>
            </a:p>
          </p:txBody>
        </p:sp>
        <p:sp>
          <p:nvSpPr>
            <p:cNvPr id="33" name="object 33"/>
            <p:cNvSpPr/>
            <p:nvPr/>
          </p:nvSpPr>
          <p:spPr>
            <a:xfrm>
              <a:off x="573023" y="2276855"/>
              <a:ext cx="1850389" cy="673735"/>
            </a:xfrm>
            <a:custGeom>
              <a:avLst/>
              <a:gdLst/>
              <a:ahLst/>
              <a:cxnLst/>
              <a:rect l="l" t="t" r="r" b="b"/>
              <a:pathLst>
                <a:path w="1850389" h="673735">
                  <a:moveTo>
                    <a:pt x="0" y="72136"/>
                  </a:moveTo>
                  <a:lnTo>
                    <a:pt x="5668" y="44041"/>
                  </a:lnTo>
                  <a:lnTo>
                    <a:pt x="21129" y="21113"/>
                  </a:lnTo>
                  <a:lnTo>
                    <a:pt x="44062" y="5663"/>
                  </a:lnTo>
                  <a:lnTo>
                    <a:pt x="72148" y="0"/>
                  </a:lnTo>
                  <a:lnTo>
                    <a:pt x="1778000" y="0"/>
                  </a:lnTo>
                  <a:lnTo>
                    <a:pt x="1806094" y="5663"/>
                  </a:lnTo>
                  <a:lnTo>
                    <a:pt x="1829022" y="21113"/>
                  </a:lnTo>
                  <a:lnTo>
                    <a:pt x="1844472" y="44041"/>
                  </a:lnTo>
                  <a:lnTo>
                    <a:pt x="1850136" y="72136"/>
                  </a:lnTo>
                  <a:lnTo>
                    <a:pt x="1850136" y="601472"/>
                  </a:lnTo>
                  <a:lnTo>
                    <a:pt x="1844472" y="629566"/>
                  </a:lnTo>
                  <a:lnTo>
                    <a:pt x="1829022" y="652494"/>
                  </a:lnTo>
                  <a:lnTo>
                    <a:pt x="1806094" y="667944"/>
                  </a:lnTo>
                  <a:lnTo>
                    <a:pt x="1778000" y="673608"/>
                  </a:lnTo>
                  <a:lnTo>
                    <a:pt x="72148" y="673608"/>
                  </a:lnTo>
                  <a:lnTo>
                    <a:pt x="44062" y="667944"/>
                  </a:lnTo>
                  <a:lnTo>
                    <a:pt x="21129" y="652494"/>
                  </a:lnTo>
                  <a:lnTo>
                    <a:pt x="5668" y="629566"/>
                  </a:lnTo>
                  <a:lnTo>
                    <a:pt x="0" y="601472"/>
                  </a:lnTo>
                  <a:lnTo>
                    <a:pt x="0" y="72136"/>
                  </a:lnTo>
                  <a:close/>
                </a:path>
              </a:pathLst>
            </a:custGeom>
            <a:ln w="19050">
              <a:solidFill>
                <a:srgbClr val="000000"/>
              </a:solidFill>
            </a:ln>
          </p:spPr>
          <p:txBody>
            <a:bodyPr wrap="square" lIns="0" tIns="0" rIns="0" bIns="0" rtlCol="0"/>
            <a:lstStyle/>
            <a:p>
              <a:endParaRPr/>
            </a:p>
          </p:txBody>
        </p:sp>
      </p:grpSp>
      <p:sp>
        <p:nvSpPr>
          <p:cNvPr id="34" name="object 34"/>
          <p:cNvSpPr txBox="1"/>
          <p:nvPr/>
        </p:nvSpPr>
        <p:spPr>
          <a:xfrm>
            <a:off x="832815" y="2351658"/>
            <a:ext cx="1327150" cy="514350"/>
          </a:xfrm>
          <a:prstGeom prst="rect">
            <a:avLst/>
          </a:prstGeom>
        </p:spPr>
        <p:txBody>
          <a:bodyPr vert="horz" wrap="square" lIns="0" tIns="13335" rIns="0" bIns="0" rtlCol="0">
            <a:spAutoFit/>
          </a:bodyPr>
          <a:lstStyle/>
          <a:p>
            <a:pPr marL="12700" marR="5080" indent="350520">
              <a:lnSpc>
                <a:spcPct val="100000"/>
              </a:lnSpc>
              <a:spcBef>
                <a:spcPts val="105"/>
              </a:spcBef>
            </a:pPr>
            <a:r>
              <a:rPr sz="1600" spc="-5" dirty="0">
                <a:solidFill>
                  <a:srgbClr val="FFFFFF"/>
                </a:solidFill>
                <a:latin typeface="Arial MT"/>
                <a:cs typeface="Arial MT"/>
              </a:rPr>
              <a:t>Mild </a:t>
            </a:r>
            <a:r>
              <a:rPr sz="1600" spc="5" dirty="0">
                <a:solidFill>
                  <a:srgbClr val="FFFFFF"/>
                </a:solidFill>
                <a:latin typeface="Arial MT"/>
                <a:cs typeface="Arial MT"/>
              </a:rPr>
              <a:t>to </a:t>
            </a:r>
            <a:r>
              <a:rPr sz="1600" spc="10" dirty="0">
                <a:solidFill>
                  <a:srgbClr val="FFFFFF"/>
                </a:solidFill>
                <a:latin typeface="Arial MT"/>
                <a:cs typeface="Arial MT"/>
              </a:rPr>
              <a:t> </a:t>
            </a:r>
            <a:r>
              <a:rPr sz="1600" spc="-5" dirty="0">
                <a:solidFill>
                  <a:srgbClr val="FFFFFF"/>
                </a:solidFill>
                <a:latin typeface="Arial MT"/>
                <a:cs typeface="Arial MT"/>
              </a:rPr>
              <a:t>Moderate</a:t>
            </a:r>
            <a:r>
              <a:rPr sz="1600" spc="-50" dirty="0">
                <a:solidFill>
                  <a:srgbClr val="FFFFFF"/>
                </a:solidFill>
                <a:latin typeface="Arial MT"/>
                <a:cs typeface="Arial MT"/>
              </a:rPr>
              <a:t> </a:t>
            </a:r>
            <a:r>
              <a:rPr sz="1600" spc="-5" dirty="0">
                <a:solidFill>
                  <a:srgbClr val="FFFFFF"/>
                </a:solidFill>
                <a:latin typeface="Arial MT"/>
                <a:cs typeface="Arial MT"/>
              </a:rPr>
              <a:t>pain</a:t>
            </a:r>
            <a:endParaRPr sz="1600">
              <a:latin typeface="Arial MT"/>
              <a:cs typeface="Arial MT"/>
            </a:endParaRPr>
          </a:p>
        </p:txBody>
      </p:sp>
      <p:grpSp>
        <p:nvGrpSpPr>
          <p:cNvPr id="35" name="object 35"/>
          <p:cNvGrpSpPr/>
          <p:nvPr/>
        </p:nvGrpSpPr>
        <p:grpSpPr>
          <a:xfrm>
            <a:off x="6860667" y="1819275"/>
            <a:ext cx="4752975" cy="692785"/>
            <a:chOff x="6860667" y="1819275"/>
            <a:chExt cx="4752975" cy="692785"/>
          </a:xfrm>
        </p:grpSpPr>
        <p:sp>
          <p:nvSpPr>
            <p:cNvPr id="36" name="object 36"/>
            <p:cNvSpPr/>
            <p:nvPr/>
          </p:nvSpPr>
          <p:spPr>
            <a:xfrm>
              <a:off x="6870192" y="1828800"/>
              <a:ext cx="4733925" cy="673735"/>
            </a:xfrm>
            <a:custGeom>
              <a:avLst/>
              <a:gdLst/>
              <a:ahLst/>
              <a:cxnLst/>
              <a:rect l="l" t="t" r="r" b="b"/>
              <a:pathLst>
                <a:path w="4733925" h="673735">
                  <a:moveTo>
                    <a:pt x="4661408" y="0"/>
                  </a:moveTo>
                  <a:lnTo>
                    <a:pt x="72135" y="0"/>
                  </a:lnTo>
                  <a:lnTo>
                    <a:pt x="44041" y="5663"/>
                  </a:lnTo>
                  <a:lnTo>
                    <a:pt x="21113" y="21113"/>
                  </a:lnTo>
                  <a:lnTo>
                    <a:pt x="5663" y="44041"/>
                  </a:lnTo>
                  <a:lnTo>
                    <a:pt x="0" y="72136"/>
                  </a:lnTo>
                  <a:lnTo>
                    <a:pt x="0" y="601472"/>
                  </a:lnTo>
                  <a:lnTo>
                    <a:pt x="5663" y="629566"/>
                  </a:lnTo>
                  <a:lnTo>
                    <a:pt x="21113" y="652494"/>
                  </a:lnTo>
                  <a:lnTo>
                    <a:pt x="44041" y="667944"/>
                  </a:lnTo>
                  <a:lnTo>
                    <a:pt x="72135" y="673608"/>
                  </a:lnTo>
                  <a:lnTo>
                    <a:pt x="4661408" y="673608"/>
                  </a:lnTo>
                  <a:lnTo>
                    <a:pt x="4689502" y="667944"/>
                  </a:lnTo>
                  <a:lnTo>
                    <a:pt x="4712430" y="652494"/>
                  </a:lnTo>
                  <a:lnTo>
                    <a:pt x="4727880" y="629566"/>
                  </a:lnTo>
                  <a:lnTo>
                    <a:pt x="4733543" y="601472"/>
                  </a:lnTo>
                  <a:lnTo>
                    <a:pt x="4733543" y="72136"/>
                  </a:lnTo>
                  <a:lnTo>
                    <a:pt x="4727880" y="44041"/>
                  </a:lnTo>
                  <a:lnTo>
                    <a:pt x="4712430" y="21113"/>
                  </a:lnTo>
                  <a:lnTo>
                    <a:pt x="4689502" y="5663"/>
                  </a:lnTo>
                  <a:lnTo>
                    <a:pt x="4661408" y="0"/>
                  </a:lnTo>
                  <a:close/>
                </a:path>
              </a:pathLst>
            </a:custGeom>
            <a:solidFill>
              <a:srgbClr val="BB8542"/>
            </a:solidFill>
          </p:spPr>
          <p:txBody>
            <a:bodyPr wrap="square" lIns="0" tIns="0" rIns="0" bIns="0" rtlCol="0"/>
            <a:lstStyle/>
            <a:p>
              <a:endParaRPr/>
            </a:p>
          </p:txBody>
        </p:sp>
        <p:sp>
          <p:nvSpPr>
            <p:cNvPr id="37" name="object 37"/>
            <p:cNvSpPr/>
            <p:nvPr/>
          </p:nvSpPr>
          <p:spPr>
            <a:xfrm>
              <a:off x="6870192" y="1828800"/>
              <a:ext cx="4733925" cy="673735"/>
            </a:xfrm>
            <a:custGeom>
              <a:avLst/>
              <a:gdLst/>
              <a:ahLst/>
              <a:cxnLst/>
              <a:rect l="l" t="t" r="r" b="b"/>
              <a:pathLst>
                <a:path w="4733925" h="673735">
                  <a:moveTo>
                    <a:pt x="0" y="72136"/>
                  </a:moveTo>
                  <a:lnTo>
                    <a:pt x="5663" y="44041"/>
                  </a:lnTo>
                  <a:lnTo>
                    <a:pt x="21113" y="21113"/>
                  </a:lnTo>
                  <a:lnTo>
                    <a:pt x="44041" y="5663"/>
                  </a:lnTo>
                  <a:lnTo>
                    <a:pt x="72135" y="0"/>
                  </a:lnTo>
                  <a:lnTo>
                    <a:pt x="4661408" y="0"/>
                  </a:lnTo>
                  <a:lnTo>
                    <a:pt x="4689502" y="5663"/>
                  </a:lnTo>
                  <a:lnTo>
                    <a:pt x="4712430" y="21113"/>
                  </a:lnTo>
                  <a:lnTo>
                    <a:pt x="4727880" y="44041"/>
                  </a:lnTo>
                  <a:lnTo>
                    <a:pt x="4733543" y="72136"/>
                  </a:lnTo>
                  <a:lnTo>
                    <a:pt x="4733543" y="601472"/>
                  </a:lnTo>
                  <a:lnTo>
                    <a:pt x="4727880" y="629566"/>
                  </a:lnTo>
                  <a:lnTo>
                    <a:pt x="4712430" y="652494"/>
                  </a:lnTo>
                  <a:lnTo>
                    <a:pt x="4689502" y="667944"/>
                  </a:lnTo>
                  <a:lnTo>
                    <a:pt x="4661408" y="673608"/>
                  </a:lnTo>
                  <a:lnTo>
                    <a:pt x="72135" y="673608"/>
                  </a:lnTo>
                  <a:lnTo>
                    <a:pt x="44041" y="667944"/>
                  </a:lnTo>
                  <a:lnTo>
                    <a:pt x="21113" y="652494"/>
                  </a:lnTo>
                  <a:lnTo>
                    <a:pt x="5663" y="629566"/>
                  </a:lnTo>
                  <a:lnTo>
                    <a:pt x="0" y="601472"/>
                  </a:lnTo>
                  <a:lnTo>
                    <a:pt x="0" y="72136"/>
                  </a:lnTo>
                  <a:close/>
                </a:path>
              </a:pathLst>
            </a:custGeom>
            <a:ln w="19049">
              <a:solidFill>
                <a:srgbClr val="000000"/>
              </a:solidFill>
            </a:ln>
          </p:spPr>
          <p:txBody>
            <a:bodyPr wrap="square" lIns="0" tIns="0" rIns="0" bIns="0" rtlCol="0"/>
            <a:lstStyle/>
            <a:p>
              <a:endParaRPr/>
            </a:p>
          </p:txBody>
        </p:sp>
      </p:grpSp>
      <p:sp>
        <p:nvSpPr>
          <p:cNvPr id="38" name="object 38"/>
          <p:cNvSpPr txBox="1"/>
          <p:nvPr/>
        </p:nvSpPr>
        <p:spPr>
          <a:xfrm>
            <a:off x="3051429" y="696925"/>
            <a:ext cx="7976870" cy="1477010"/>
          </a:xfrm>
          <a:prstGeom prst="rect">
            <a:avLst/>
          </a:prstGeom>
        </p:spPr>
        <p:txBody>
          <a:bodyPr vert="horz" wrap="square" lIns="0" tIns="74930" rIns="0" bIns="0" rtlCol="0">
            <a:spAutoFit/>
          </a:bodyPr>
          <a:lstStyle/>
          <a:p>
            <a:pPr marL="241300" marR="1792605" indent="-229235">
              <a:lnSpc>
                <a:spcPts val="3890"/>
              </a:lnSpc>
              <a:spcBef>
                <a:spcPts val="590"/>
              </a:spcBef>
            </a:pPr>
            <a:r>
              <a:rPr sz="3600" b="1" spc="-15" dirty="0">
                <a:latin typeface="Arial"/>
                <a:cs typeface="Arial"/>
              </a:rPr>
              <a:t>APPROACH </a:t>
            </a:r>
            <a:r>
              <a:rPr sz="3600" b="1" spc="-35" dirty="0">
                <a:latin typeface="Arial"/>
                <a:cs typeface="Arial"/>
              </a:rPr>
              <a:t>TO </a:t>
            </a:r>
            <a:r>
              <a:rPr sz="3600" b="1" spc="-15" dirty="0">
                <a:solidFill>
                  <a:srgbClr val="BB8542"/>
                </a:solidFill>
                <a:latin typeface="Arial"/>
                <a:cs typeface="Arial"/>
              </a:rPr>
              <a:t>ANALGESIA </a:t>
            </a:r>
            <a:r>
              <a:rPr sz="3600" b="1" spc="-990" dirty="0">
                <a:solidFill>
                  <a:srgbClr val="BB8542"/>
                </a:solidFill>
                <a:latin typeface="Arial"/>
                <a:cs typeface="Arial"/>
              </a:rPr>
              <a:t> </a:t>
            </a:r>
            <a:r>
              <a:rPr sz="3600" b="1" dirty="0">
                <a:latin typeface="Arial"/>
                <a:cs typeface="Arial"/>
              </a:rPr>
              <a:t>IN</a:t>
            </a:r>
            <a:r>
              <a:rPr sz="3600" b="1" spc="-15" dirty="0">
                <a:latin typeface="Arial"/>
                <a:cs typeface="Arial"/>
              </a:rPr>
              <a:t> </a:t>
            </a:r>
            <a:r>
              <a:rPr sz="3600" b="1" spc="-50" dirty="0">
                <a:latin typeface="Arial"/>
                <a:cs typeface="Arial"/>
              </a:rPr>
              <a:t>TACTICAL</a:t>
            </a:r>
            <a:r>
              <a:rPr sz="3600" b="1" spc="35" dirty="0">
                <a:latin typeface="Arial"/>
                <a:cs typeface="Arial"/>
              </a:rPr>
              <a:t> </a:t>
            </a:r>
            <a:r>
              <a:rPr sz="3600" b="1" dirty="0">
                <a:latin typeface="Arial"/>
                <a:cs typeface="Arial"/>
              </a:rPr>
              <a:t>FIELD</a:t>
            </a:r>
            <a:r>
              <a:rPr sz="3600" b="1" spc="-35" dirty="0">
                <a:latin typeface="Arial"/>
                <a:cs typeface="Arial"/>
              </a:rPr>
              <a:t> </a:t>
            </a:r>
            <a:r>
              <a:rPr sz="3600" b="1" spc="-30" dirty="0">
                <a:latin typeface="Arial"/>
                <a:cs typeface="Arial"/>
              </a:rPr>
              <a:t>CARE</a:t>
            </a:r>
            <a:endParaRPr sz="3600">
              <a:latin typeface="Arial"/>
              <a:cs typeface="Arial"/>
            </a:endParaRPr>
          </a:p>
          <a:p>
            <a:pPr marL="4408170">
              <a:lnSpc>
                <a:spcPct val="100000"/>
              </a:lnSpc>
              <a:spcBef>
                <a:spcPts val="1235"/>
              </a:spcBef>
            </a:pPr>
            <a:r>
              <a:rPr sz="1600" b="1" dirty="0">
                <a:solidFill>
                  <a:srgbClr val="FFFFFF"/>
                </a:solidFill>
                <a:latin typeface="Arial"/>
                <a:cs typeface="Arial"/>
              </a:rPr>
              <a:t>Combat</a:t>
            </a:r>
            <a:r>
              <a:rPr sz="1600" b="1" spc="-30" dirty="0">
                <a:solidFill>
                  <a:srgbClr val="FFFFFF"/>
                </a:solidFill>
                <a:latin typeface="Arial"/>
                <a:cs typeface="Arial"/>
              </a:rPr>
              <a:t> </a:t>
            </a:r>
            <a:r>
              <a:rPr sz="1600" b="1" dirty="0">
                <a:solidFill>
                  <a:srgbClr val="FFFFFF"/>
                </a:solidFill>
                <a:latin typeface="Arial"/>
                <a:cs typeface="Arial"/>
              </a:rPr>
              <a:t>Wound</a:t>
            </a:r>
            <a:r>
              <a:rPr sz="1600" b="1" spc="-65" dirty="0">
                <a:solidFill>
                  <a:srgbClr val="FFFFFF"/>
                </a:solidFill>
                <a:latin typeface="Arial"/>
                <a:cs typeface="Arial"/>
              </a:rPr>
              <a:t> </a:t>
            </a:r>
            <a:r>
              <a:rPr sz="1600" b="1" dirty="0">
                <a:solidFill>
                  <a:srgbClr val="FFFFFF"/>
                </a:solidFill>
                <a:latin typeface="Arial"/>
                <a:cs typeface="Arial"/>
              </a:rPr>
              <a:t>Medication</a:t>
            </a:r>
            <a:r>
              <a:rPr sz="1600" b="1" spc="-60" dirty="0">
                <a:solidFill>
                  <a:srgbClr val="FFFFFF"/>
                </a:solidFill>
                <a:latin typeface="Arial"/>
                <a:cs typeface="Arial"/>
              </a:rPr>
              <a:t> </a:t>
            </a:r>
            <a:r>
              <a:rPr sz="1600" b="1" dirty="0">
                <a:solidFill>
                  <a:srgbClr val="FFFFFF"/>
                </a:solidFill>
                <a:latin typeface="Arial"/>
                <a:cs typeface="Arial"/>
              </a:rPr>
              <a:t>Pack</a:t>
            </a:r>
            <a:r>
              <a:rPr sz="1600" b="1" spc="-5" dirty="0">
                <a:solidFill>
                  <a:srgbClr val="FFFFFF"/>
                </a:solidFill>
                <a:latin typeface="Arial"/>
                <a:cs typeface="Arial"/>
              </a:rPr>
              <a:t> </a:t>
            </a:r>
            <a:r>
              <a:rPr sz="1600" dirty="0">
                <a:solidFill>
                  <a:srgbClr val="FFFFFF"/>
                </a:solidFill>
                <a:latin typeface="Arial MT"/>
                <a:cs typeface="Arial MT"/>
              </a:rPr>
              <a:t>pills</a:t>
            </a:r>
            <a:endParaRPr sz="1600">
              <a:latin typeface="Arial MT"/>
              <a:cs typeface="Arial MT"/>
            </a:endParaRPr>
          </a:p>
        </p:txBody>
      </p:sp>
      <p:sp>
        <p:nvSpPr>
          <p:cNvPr id="39" name="object 39"/>
          <p:cNvSpPr txBox="1"/>
          <p:nvPr/>
        </p:nvSpPr>
        <p:spPr>
          <a:xfrm>
            <a:off x="7913369" y="2147062"/>
            <a:ext cx="2652395" cy="270510"/>
          </a:xfrm>
          <a:prstGeom prst="rect">
            <a:avLst/>
          </a:prstGeom>
        </p:spPr>
        <p:txBody>
          <a:bodyPr vert="horz" wrap="square" lIns="0" tIns="13335" rIns="0" bIns="0" rtlCol="0">
            <a:spAutoFit/>
          </a:bodyPr>
          <a:lstStyle/>
          <a:p>
            <a:pPr marL="12700">
              <a:lnSpc>
                <a:spcPct val="100000"/>
              </a:lnSpc>
              <a:spcBef>
                <a:spcPts val="105"/>
              </a:spcBef>
            </a:pPr>
            <a:r>
              <a:rPr sz="1600" spc="-10" dirty="0">
                <a:solidFill>
                  <a:srgbClr val="FFFFFF"/>
                </a:solidFill>
                <a:latin typeface="Arial MT"/>
                <a:cs typeface="Arial MT"/>
              </a:rPr>
              <a:t>(</a:t>
            </a:r>
            <a:r>
              <a:rPr sz="1600" spc="-15" dirty="0">
                <a:solidFill>
                  <a:srgbClr val="FFFFFF"/>
                </a:solidFill>
                <a:latin typeface="Arial MT"/>
                <a:cs typeface="Arial MT"/>
              </a:rPr>
              <a:t>M</a:t>
            </a:r>
            <a:r>
              <a:rPr sz="1600" spc="-10" dirty="0">
                <a:solidFill>
                  <a:srgbClr val="FFFFFF"/>
                </a:solidFill>
                <a:latin typeface="Arial MT"/>
                <a:cs typeface="Arial MT"/>
              </a:rPr>
              <a:t>e</a:t>
            </a:r>
            <a:r>
              <a:rPr sz="1600" dirty="0">
                <a:solidFill>
                  <a:srgbClr val="FFFFFF"/>
                </a:solidFill>
                <a:latin typeface="Arial MT"/>
                <a:cs typeface="Arial MT"/>
              </a:rPr>
              <a:t>lo</a:t>
            </a:r>
            <a:r>
              <a:rPr sz="1600" spc="-40" dirty="0">
                <a:solidFill>
                  <a:srgbClr val="FFFFFF"/>
                </a:solidFill>
                <a:latin typeface="Arial MT"/>
                <a:cs typeface="Arial MT"/>
              </a:rPr>
              <a:t>x</a:t>
            </a:r>
            <a:r>
              <a:rPr sz="1600" dirty="0">
                <a:solidFill>
                  <a:srgbClr val="FFFFFF"/>
                </a:solidFill>
                <a:latin typeface="Arial MT"/>
                <a:cs typeface="Arial MT"/>
              </a:rPr>
              <a:t>i</a:t>
            </a:r>
            <a:r>
              <a:rPr sz="1600" spc="10" dirty="0">
                <a:solidFill>
                  <a:srgbClr val="FFFFFF"/>
                </a:solidFill>
                <a:latin typeface="Arial MT"/>
                <a:cs typeface="Arial MT"/>
              </a:rPr>
              <a:t>c</a:t>
            </a:r>
            <a:r>
              <a:rPr sz="1600" spc="-10" dirty="0">
                <a:solidFill>
                  <a:srgbClr val="FFFFFF"/>
                </a:solidFill>
                <a:latin typeface="Arial MT"/>
                <a:cs typeface="Arial MT"/>
              </a:rPr>
              <a:t>a</a:t>
            </a:r>
            <a:r>
              <a:rPr sz="1600" spc="30" dirty="0">
                <a:solidFill>
                  <a:srgbClr val="FFFFFF"/>
                </a:solidFill>
                <a:latin typeface="Arial MT"/>
                <a:cs typeface="Arial MT"/>
              </a:rPr>
              <a:t>m</a:t>
            </a:r>
            <a:r>
              <a:rPr sz="1600" dirty="0">
                <a:solidFill>
                  <a:srgbClr val="FFFFFF"/>
                </a:solidFill>
                <a:latin typeface="Arial MT"/>
                <a:cs typeface="Arial MT"/>
              </a:rPr>
              <a:t>,</a:t>
            </a:r>
            <a:r>
              <a:rPr sz="1600" spc="-105" dirty="0">
                <a:solidFill>
                  <a:srgbClr val="FFFFFF"/>
                </a:solidFill>
                <a:latin typeface="Arial MT"/>
                <a:cs typeface="Arial MT"/>
              </a:rPr>
              <a:t> </a:t>
            </a:r>
            <a:r>
              <a:rPr sz="1600" spc="5" dirty="0">
                <a:solidFill>
                  <a:srgbClr val="FFFFFF"/>
                </a:solidFill>
                <a:latin typeface="Arial MT"/>
                <a:cs typeface="Arial MT"/>
              </a:rPr>
              <a:t>Ac</a:t>
            </a:r>
            <a:r>
              <a:rPr sz="1600" spc="-10" dirty="0">
                <a:solidFill>
                  <a:srgbClr val="FFFFFF"/>
                </a:solidFill>
                <a:latin typeface="Arial MT"/>
                <a:cs typeface="Arial MT"/>
              </a:rPr>
              <a:t>e</a:t>
            </a:r>
            <a:r>
              <a:rPr sz="1600" spc="5" dirty="0">
                <a:solidFill>
                  <a:srgbClr val="FFFFFF"/>
                </a:solidFill>
                <a:latin typeface="Arial MT"/>
                <a:cs typeface="Arial MT"/>
              </a:rPr>
              <a:t>t</a:t>
            </a:r>
            <a:r>
              <a:rPr sz="1600" spc="-10" dirty="0">
                <a:solidFill>
                  <a:srgbClr val="FFFFFF"/>
                </a:solidFill>
                <a:latin typeface="Arial MT"/>
                <a:cs typeface="Arial MT"/>
              </a:rPr>
              <a:t>a</a:t>
            </a:r>
            <a:r>
              <a:rPr sz="1600" spc="30" dirty="0">
                <a:solidFill>
                  <a:srgbClr val="FFFFFF"/>
                </a:solidFill>
                <a:latin typeface="Arial MT"/>
                <a:cs typeface="Arial MT"/>
              </a:rPr>
              <a:t>m</a:t>
            </a:r>
            <a:r>
              <a:rPr sz="1600" dirty="0">
                <a:solidFill>
                  <a:srgbClr val="FFFFFF"/>
                </a:solidFill>
                <a:latin typeface="Arial MT"/>
                <a:cs typeface="Arial MT"/>
              </a:rPr>
              <a:t>in</a:t>
            </a:r>
            <a:r>
              <a:rPr sz="1600" spc="-10" dirty="0">
                <a:solidFill>
                  <a:srgbClr val="FFFFFF"/>
                </a:solidFill>
                <a:latin typeface="Arial MT"/>
                <a:cs typeface="Arial MT"/>
              </a:rPr>
              <a:t>ophen</a:t>
            </a:r>
            <a:r>
              <a:rPr sz="1600" dirty="0">
                <a:solidFill>
                  <a:srgbClr val="FFFFFF"/>
                </a:solidFill>
                <a:latin typeface="Arial MT"/>
                <a:cs typeface="Arial MT"/>
              </a:rPr>
              <a:t>)</a:t>
            </a:r>
            <a:endParaRPr sz="1600">
              <a:latin typeface="Arial MT"/>
              <a:cs typeface="Arial MT"/>
            </a:endParaRPr>
          </a:p>
        </p:txBody>
      </p:sp>
      <p:grpSp>
        <p:nvGrpSpPr>
          <p:cNvPr id="40" name="object 40"/>
          <p:cNvGrpSpPr/>
          <p:nvPr/>
        </p:nvGrpSpPr>
        <p:grpSpPr>
          <a:xfrm>
            <a:off x="6875906" y="2666619"/>
            <a:ext cx="4752975" cy="692785"/>
            <a:chOff x="6875906" y="2666619"/>
            <a:chExt cx="4752975" cy="692785"/>
          </a:xfrm>
        </p:grpSpPr>
        <p:sp>
          <p:nvSpPr>
            <p:cNvPr id="41" name="object 41"/>
            <p:cNvSpPr/>
            <p:nvPr/>
          </p:nvSpPr>
          <p:spPr>
            <a:xfrm>
              <a:off x="6885431" y="2676144"/>
              <a:ext cx="4733925" cy="673735"/>
            </a:xfrm>
            <a:custGeom>
              <a:avLst/>
              <a:gdLst/>
              <a:ahLst/>
              <a:cxnLst/>
              <a:rect l="l" t="t" r="r" b="b"/>
              <a:pathLst>
                <a:path w="4733925" h="673735">
                  <a:moveTo>
                    <a:pt x="4661408" y="0"/>
                  </a:moveTo>
                  <a:lnTo>
                    <a:pt x="72136" y="0"/>
                  </a:lnTo>
                  <a:lnTo>
                    <a:pt x="44041" y="5663"/>
                  </a:lnTo>
                  <a:lnTo>
                    <a:pt x="21113" y="21113"/>
                  </a:lnTo>
                  <a:lnTo>
                    <a:pt x="5663" y="44041"/>
                  </a:lnTo>
                  <a:lnTo>
                    <a:pt x="0" y="72135"/>
                  </a:lnTo>
                  <a:lnTo>
                    <a:pt x="0" y="601471"/>
                  </a:lnTo>
                  <a:lnTo>
                    <a:pt x="5663" y="629566"/>
                  </a:lnTo>
                  <a:lnTo>
                    <a:pt x="21113" y="652494"/>
                  </a:lnTo>
                  <a:lnTo>
                    <a:pt x="44041" y="667944"/>
                  </a:lnTo>
                  <a:lnTo>
                    <a:pt x="72136" y="673607"/>
                  </a:lnTo>
                  <a:lnTo>
                    <a:pt x="4661408" y="673607"/>
                  </a:lnTo>
                  <a:lnTo>
                    <a:pt x="4689502" y="667944"/>
                  </a:lnTo>
                  <a:lnTo>
                    <a:pt x="4712430" y="652494"/>
                  </a:lnTo>
                  <a:lnTo>
                    <a:pt x="4727880" y="629566"/>
                  </a:lnTo>
                  <a:lnTo>
                    <a:pt x="4733544" y="601471"/>
                  </a:lnTo>
                  <a:lnTo>
                    <a:pt x="4733544" y="72135"/>
                  </a:lnTo>
                  <a:lnTo>
                    <a:pt x="4727880" y="44041"/>
                  </a:lnTo>
                  <a:lnTo>
                    <a:pt x="4712430" y="21113"/>
                  </a:lnTo>
                  <a:lnTo>
                    <a:pt x="4689502" y="5663"/>
                  </a:lnTo>
                  <a:lnTo>
                    <a:pt x="4661408" y="0"/>
                  </a:lnTo>
                  <a:close/>
                </a:path>
              </a:pathLst>
            </a:custGeom>
            <a:solidFill>
              <a:srgbClr val="BB8542"/>
            </a:solidFill>
          </p:spPr>
          <p:txBody>
            <a:bodyPr wrap="square" lIns="0" tIns="0" rIns="0" bIns="0" rtlCol="0"/>
            <a:lstStyle/>
            <a:p>
              <a:endParaRPr/>
            </a:p>
          </p:txBody>
        </p:sp>
        <p:sp>
          <p:nvSpPr>
            <p:cNvPr id="42" name="object 42"/>
            <p:cNvSpPr/>
            <p:nvPr/>
          </p:nvSpPr>
          <p:spPr>
            <a:xfrm>
              <a:off x="6885431" y="2676144"/>
              <a:ext cx="4733925" cy="673735"/>
            </a:xfrm>
            <a:custGeom>
              <a:avLst/>
              <a:gdLst/>
              <a:ahLst/>
              <a:cxnLst/>
              <a:rect l="l" t="t" r="r" b="b"/>
              <a:pathLst>
                <a:path w="4733925" h="673735">
                  <a:moveTo>
                    <a:pt x="0" y="72135"/>
                  </a:moveTo>
                  <a:lnTo>
                    <a:pt x="5663" y="44041"/>
                  </a:lnTo>
                  <a:lnTo>
                    <a:pt x="21113" y="21113"/>
                  </a:lnTo>
                  <a:lnTo>
                    <a:pt x="44041" y="5663"/>
                  </a:lnTo>
                  <a:lnTo>
                    <a:pt x="72136" y="0"/>
                  </a:lnTo>
                  <a:lnTo>
                    <a:pt x="4661408" y="0"/>
                  </a:lnTo>
                  <a:lnTo>
                    <a:pt x="4689502" y="5663"/>
                  </a:lnTo>
                  <a:lnTo>
                    <a:pt x="4712430" y="21113"/>
                  </a:lnTo>
                  <a:lnTo>
                    <a:pt x="4727880" y="44041"/>
                  </a:lnTo>
                  <a:lnTo>
                    <a:pt x="4733544" y="72135"/>
                  </a:lnTo>
                  <a:lnTo>
                    <a:pt x="4733544" y="601471"/>
                  </a:lnTo>
                  <a:lnTo>
                    <a:pt x="4727880" y="629566"/>
                  </a:lnTo>
                  <a:lnTo>
                    <a:pt x="4712430" y="652494"/>
                  </a:lnTo>
                  <a:lnTo>
                    <a:pt x="4689502" y="667944"/>
                  </a:lnTo>
                  <a:lnTo>
                    <a:pt x="4661408" y="673607"/>
                  </a:lnTo>
                  <a:lnTo>
                    <a:pt x="72136" y="673607"/>
                  </a:lnTo>
                  <a:lnTo>
                    <a:pt x="44041" y="667944"/>
                  </a:lnTo>
                  <a:lnTo>
                    <a:pt x="21113" y="652494"/>
                  </a:lnTo>
                  <a:lnTo>
                    <a:pt x="5663" y="629566"/>
                  </a:lnTo>
                  <a:lnTo>
                    <a:pt x="0" y="601471"/>
                  </a:lnTo>
                  <a:lnTo>
                    <a:pt x="0" y="72135"/>
                  </a:lnTo>
                  <a:close/>
                </a:path>
              </a:pathLst>
            </a:custGeom>
            <a:ln w="19049">
              <a:solidFill>
                <a:srgbClr val="000000"/>
              </a:solidFill>
            </a:ln>
          </p:spPr>
          <p:txBody>
            <a:bodyPr wrap="square" lIns="0" tIns="0" rIns="0" bIns="0" rtlCol="0"/>
            <a:lstStyle/>
            <a:p>
              <a:endParaRPr/>
            </a:p>
          </p:txBody>
        </p:sp>
      </p:grpSp>
      <p:sp>
        <p:nvSpPr>
          <p:cNvPr id="43" name="object 43"/>
          <p:cNvSpPr txBox="1"/>
          <p:nvPr/>
        </p:nvSpPr>
        <p:spPr>
          <a:xfrm>
            <a:off x="7216267" y="2751277"/>
            <a:ext cx="4071620" cy="514984"/>
          </a:xfrm>
          <a:prstGeom prst="rect">
            <a:avLst/>
          </a:prstGeom>
        </p:spPr>
        <p:txBody>
          <a:bodyPr vert="horz" wrap="square" lIns="0" tIns="13970" rIns="0" bIns="0" rtlCol="0">
            <a:spAutoFit/>
          </a:bodyPr>
          <a:lstStyle/>
          <a:p>
            <a:pPr algn="ctr">
              <a:lnSpc>
                <a:spcPct val="100000"/>
              </a:lnSpc>
              <a:spcBef>
                <a:spcPts val="110"/>
              </a:spcBef>
            </a:pPr>
            <a:r>
              <a:rPr sz="1600" b="1" spc="-10" dirty="0">
                <a:solidFill>
                  <a:srgbClr val="FFFFFF"/>
                </a:solidFill>
                <a:latin typeface="Arial"/>
                <a:cs typeface="Arial"/>
              </a:rPr>
              <a:t>Fentanyl</a:t>
            </a:r>
            <a:r>
              <a:rPr sz="1600" b="1" spc="70" dirty="0">
                <a:solidFill>
                  <a:srgbClr val="FFFFFF"/>
                </a:solidFill>
                <a:latin typeface="Arial"/>
                <a:cs typeface="Arial"/>
              </a:rPr>
              <a:t> </a:t>
            </a:r>
            <a:r>
              <a:rPr sz="1600" spc="5" dirty="0">
                <a:solidFill>
                  <a:srgbClr val="FFFFFF"/>
                </a:solidFill>
                <a:latin typeface="Arial MT"/>
                <a:cs typeface="Arial MT"/>
              </a:rPr>
              <a:t>–</a:t>
            </a:r>
            <a:r>
              <a:rPr sz="1600" spc="-20" dirty="0">
                <a:solidFill>
                  <a:srgbClr val="FFFFFF"/>
                </a:solidFill>
                <a:latin typeface="Arial MT"/>
                <a:cs typeface="Arial MT"/>
              </a:rPr>
              <a:t> </a:t>
            </a:r>
            <a:r>
              <a:rPr sz="1600" spc="-5" dirty="0">
                <a:solidFill>
                  <a:srgbClr val="FFFFFF"/>
                </a:solidFill>
                <a:latin typeface="Arial MT"/>
                <a:cs typeface="Arial MT"/>
              </a:rPr>
              <a:t>oral</a:t>
            </a:r>
            <a:r>
              <a:rPr sz="1600" spc="10" dirty="0">
                <a:solidFill>
                  <a:srgbClr val="FFFFFF"/>
                </a:solidFill>
                <a:latin typeface="Arial MT"/>
                <a:cs typeface="Arial MT"/>
              </a:rPr>
              <a:t> </a:t>
            </a:r>
            <a:r>
              <a:rPr sz="1600" dirty="0">
                <a:solidFill>
                  <a:srgbClr val="FFFFFF"/>
                </a:solidFill>
                <a:latin typeface="Arial MT"/>
                <a:cs typeface="Arial MT"/>
              </a:rPr>
              <a:t>transmucosal</a:t>
            </a:r>
            <a:r>
              <a:rPr sz="1600" spc="-80" dirty="0">
                <a:solidFill>
                  <a:srgbClr val="FFFFFF"/>
                </a:solidFill>
                <a:latin typeface="Arial MT"/>
                <a:cs typeface="Arial MT"/>
              </a:rPr>
              <a:t> </a:t>
            </a:r>
            <a:r>
              <a:rPr sz="1600" spc="-5" dirty="0">
                <a:solidFill>
                  <a:srgbClr val="FFFFFF"/>
                </a:solidFill>
                <a:latin typeface="Arial MT"/>
                <a:cs typeface="Arial MT"/>
              </a:rPr>
              <a:t>fentanyl</a:t>
            </a:r>
            <a:r>
              <a:rPr sz="1600" spc="-10" dirty="0">
                <a:solidFill>
                  <a:srgbClr val="FFFFFF"/>
                </a:solidFill>
                <a:latin typeface="Arial MT"/>
                <a:cs typeface="Arial MT"/>
              </a:rPr>
              <a:t> </a:t>
            </a:r>
            <a:r>
              <a:rPr sz="1600" dirty="0">
                <a:solidFill>
                  <a:srgbClr val="FFFFFF"/>
                </a:solidFill>
                <a:latin typeface="Arial MT"/>
                <a:cs typeface="Arial MT"/>
              </a:rPr>
              <a:t>citrate</a:t>
            </a:r>
            <a:endParaRPr sz="1600">
              <a:latin typeface="Arial MT"/>
              <a:cs typeface="Arial MT"/>
            </a:endParaRPr>
          </a:p>
          <a:p>
            <a:pPr algn="ctr">
              <a:lnSpc>
                <a:spcPct val="100000"/>
              </a:lnSpc>
            </a:pPr>
            <a:r>
              <a:rPr sz="1600" dirty="0">
                <a:solidFill>
                  <a:srgbClr val="FFFFFF"/>
                </a:solidFill>
                <a:latin typeface="Arial MT"/>
                <a:cs typeface="Arial MT"/>
              </a:rPr>
              <a:t>(OTFC)</a:t>
            </a:r>
            <a:r>
              <a:rPr sz="1600" spc="-10" dirty="0">
                <a:solidFill>
                  <a:srgbClr val="FFFFFF"/>
                </a:solidFill>
                <a:latin typeface="Arial MT"/>
                <a:cs typeface="Arial MT"/>
              </a:rPr>
              <a:t> </a:t>
            </a:r>
            <a:r>
              <a:rPr sz="1600" spc="-5" dirty="0">
                <a:solidFill>
                  <a:srgbClr val="FFFFFF"/>
                </a:solidFill>
                <a:latin typeface="Arial MT"/>
                <a:cs typeface="Arial MT"/>
              </a:rPr>
              <a:t>lozenge</a:t>
            </a:r>
            <a:r>
              <a:rPr sz="1600" spc="-30" dirty="0">
                <a:solidFill>
                  <a:srgbClr val="FFFFFF"/>
                </a:solidFill>
                <a:latin typeface="Arial MT"/>
                <a:cs typeface="Arial MT"/>
              </a:rPr>
              <a:t> </a:t>
            </a:r>
            <a:r>
              <a:rPr sz="1600" spc="-5" dirty="0">
                <a:solidFill>
                  <a:srgbClr val="FFFFFF"/>
                </a:solidFill>
                <a:latin typeface="Arial MT"/>
                <a:cs typeface="Arial MT"/>
              </a:rPr>
              <a:t>or</a:t>
            </a:r>
            <a:r>
              <a:rPr sz="1600" spc="-10" dirty="0">
                <a:solidFill>
                  <a:srgbClr val="FFFFFF"/>
                </a:solidFill>
                <a:latin typeface="Arial MT"/>
                <a:cs typeface="Arial MT"/>
              </a:rPr>
              <a:t> </a:t>
            </a:r>
            <a:r>
              <a:rPr sz="1600" spc="5" dirty="0">
                <a:solidFill>
                  <a:srgbClr val="FFFFFF"/>
                </a:solidFill>
                <a:latin typeface="Arial MT"/>
                <a:cs typeface="Arial MT"/>
              </a:rPr>
              <a:t>IN/IO/IV</a:t>
            </a:r>
            <a:r>
              <a:rPr sz="1600" spc="-40" dirty="0">
                <a:solidFill>
                  <a:srgbClr val="FFFFFF"/>
                </a:solidFill>
                <a:latin typeface="Arial MT"/>
                <a:cs typeface="Arial MT"/>
              </a:rPr>
              <a:t> </a:t>
            </a:r>
            <a:r>
              <a:rPr sz="1600" spc="-5" dirty="0">
                <a:solidFill>
                  <a:srgbClr val="FFFFFF"/>
                </a:solidFill>
                <a:latin typeface="Arial MT"/>
                <a:cs typeface="Arial MT"/>
              </a:rPr>
              <a:t>fentanyl</a:t>
            </a:r>
            <a:endParaRPr sz="1600">
              <a:latin typeface="Arial MT"/>
              <a:cs typeface="Arial MT"/>
            </a:endParaRPr>
          </a:p>
        </p:txBody>
      </p:sp>
      <p:grpSp>
        <p:nvGrpSpPr>
          <p:cNvPr id="44" name="object 44"/>
          <p:cNvGrpSpPr/>
          <p:nvPr/>
        </p:nvGrpSpPr>
        <p:grpSpPr>
          <a:xfrm>
            <a:off x="6875906" y="3739515"/>
            <a:ext cx="4752975" cy="433705"/>
            <a:chOff x="6875906" y="3739515"/>
            <a:chExt cx="4752975" cy="433705"/>
          </a:xfrm>
        </p:grpSpPr>
        <p:sp>
          <p:nvSpPr>
            <p:cNvPr id="45" name="object 45"/>
            <p:cNvSpPr/>
            <p:nvPr/>
          </p:nvSpPr>
          <p:spPr>
            <a:xfrm>
              <a:off x="6885431" y="3749040"/>
              <a:ext cx="4733925" cy="414655"/>
            </a:xfrm>
            <a:custGeom>
              <a:avLst/>
              <a:gdLst/>
              <a:ahLst/>
              <a:cxnLst/>
              <a:rect l="l" t="t" r="r" b="b"/>
              <a:pathLst>
                <a:path w="4733925" h="414654">
                  <a:moveTo>
                    <a:pt x="4689094" y="0"/>
                  </a:moveTo>
                  <a:lnTo>
                    <a:pt x="44450" y="0"/>
                  </a:lnTo>
                  <a:lnTo>
                    <a:pt x="27164" y="3498"/>
                  </a:lnTo>
                  <a:lnTo>
                    <a:pt x="13033" y="13033"/>
                  </a:lnTo>
                  <a:lnTo>
                    <a:pt x="3498" y="27164"/>
                  </a:lnTo>
                  <a:lnTo>
                    <a:pt x="0" y="44450"/>
                  </a:lnTo>
                  <a:lnTo>
                    <a:pt x="0" y="370078"/>
                  </a:lnTo>
                  <a:lnTo>
                    <a:pt x="3498" y="387363"/>
                  </a:lnTo>
                  <a:lnTo>
                    <a:pt x="13033" y="401494"/>
                  </a:lnTo>
                  <a:lnTo>
                    <a:pt x="27164" y="411029"/>
                  </a:lnTo>
                  <a:lnTo>
                    <a:pt x="44450" y="414528"/>
                  </a:lnTo>
                  <a:lnTo>
                    <a:pt x="4689094" y="414528"/>
                  </a:lnTo>
                  <a:lnTo>
                    <a:pt x="4706379" y="411029"/>
                  </a:lnTo>
                  <a:lnTo>
                    <a:pt x="4720510" y="401494"/>
                  </a:lnTo>
                  <a:lnTo>
                    <a:pt x="4730045" y="387363"/>
                  </a:lnTo>
                  <a:lnTo>
                    <a:pt x="4733544" y="370078"/>
                  </a:lnTo>
                  <a:lnTo>
                    <a:pt x="4733544" y="44450"/>
                  </a:lnTo>
                  <a:lnTo>
                    <a:pt x="4730045" y="27164"/>
                  </a:lnTo>
                  <a:lnTo>
                    <a:pt x="4720510" y="13033"/>
                  </a:lnTo>
                  <a:lnTo>
                    <a:pt x="4706379" y="3498"/>
                  </a:lnTo>
                  <a:lnTo>
                    <a:pt x="4689094" y="0"/>
                  </a:lnTo>
                  <a:close/>
                </a:path>
              </a:pathLst>
            </a:custGeom>
            <a:solidFill>
              <a:srgbClr val="BB8542"/>
            </a:solidFill>
          </p:spPr>
          <p:txBody>
            <a:bodyPr wrap="square" lIns="0" tIns="0" rIns="0" bIns="0" rtlCol="0"/>
            <a:lstStyle/>
            <a:p>
              <a:endParaRPr/>
            </a:p>
          </p:txBody>
        </p:sp>
        <p:sp>
          <p:nvSpPr>
            <p:cNvPr id="46" name="object 46"/>
            <p:cNvSpPr/>
            <p:nvPr/>
          </p:nvSpPr>
          <p:spPr>
            <a:xfrm>
              <a:off x="6885431" y="3749040"/>
              <a:ext cx="4733925" cy="414655"/>
            </a:xfrm>
            <a:custGeom>
              <a:avLst/>
              <a:gdLst/>
              <a:ahLst/>
              <a:cxnLst/>
              <a:rect l="l" t="t" r="r" b="b"/>
              <a:pathLst>
                <a:path w="4733925" h="414654">
                  <a:moveTo>
                    <a:pt x="0" y="44450"/>
                  </a:moveTo>
                  <a:lnTo>
                    <a:pt x="3498" y="27164"/>
                  </a:lnTo>
                  <a:lnTo>
                    <a:pt x="13033" y="13033"/>
                  </a:lnTo>
                  <a:lnTo>
                    <a:pt x="27164" y="3498"/>
                  </a:lnTo>
                  <a:lnTo>
                    <a:pt x="44450" y="0"/>
                  </a:lnTo>
                  <a:lnTo>
                    <a:pt x="4689094" y="0"/>
                  </a:lnTo>
                  <a:lnTo>
                    <a:pt x="4706379" y="3498"/>
                  </a:lnTo>
                  <a:lnTo>
                    <a:pt x="4720510" y="13033"/>
                  </a:lnTo>
                  <a:lnTo>
                    <a:pt x="4730045" y="27164"/>
                  </a:lnTo>
                  <a:lnTo>
                    <a:pt x="4733544" y="44450"/>
                  </a:lnTo>
                  <a:lnTo>
                    <a:pt x="4733544" y="370078"/>
                  </a:lnTo>
                  <a:lnTo>
                    <a:pt x="4730045" y="387363"/>
                  </a:lnTo>
                  <a:lnTo>
                    <a:pt x="4720510" y="401494"/>
                  </a:lnTo>
                  <a:lnTo>
                    <a:pt x="4706379" y="411029"/>
                  </a:lnTo>
                  <a:lnTo>
                    <a:pt x="4689094" y="414528"/>
                  </a:lnTo>
                  <a:lnTo>
                    <a:pt x="44450" y="414528"/>
                  </a:lnTo>
                  <a:lnTo>
                    <a:pt x="27164" y="411029"/>
                  </a:lnTo>
                  <a:lnTo>
                    <a:pt x="13033" y="401494"/>
                  </a:lnTo>
                  <a:lnTo>
                    <a:pt x="3498" y="387363"/>
                  </a:lnTo>
                  <a:lnTo>
                    <a:pt x="0" y="370078"/>
                  </a:lnTo>
                  <a:lnTo>
                    <a:pt x="0" y="44450"/>
                  </a:lnTo>
                  <a:close/>
                </a:path>
              </a:pathLst>
            </a:custGeom>
            <a:ln w="19050">
              <a:solidFill>
                <a:srgbClr val="000000"/>
              </a:solidFill>
            </a:ln>
          </p:spPr>
          <p:txBody>
            <a:bodyPr wrap="square" lIns="0" tIns="0" rIns="0" bIns="0" rtlCol="0"/>
            <a:lstStyle/>
            <a:p>
              <a:endParaRPr/>
            </a:p>
          </p:txBody>
        </p:sp>
      </p:grpSp>
      <p:sp>
        <p:nvSpPr>
          <p:cNvPr id="47" name="object 47"/>
          <p:cNvSpPr txBox="1"/>
          <p:nvPr/>
        </p:nvSpPr>
        <p:spPr>
          <a:xfrm>
            <a:off x="8071231" y="3817366"/>
            <a:ext cx="2364105" cy="270510"/>
          </a:xfrm>
          <a:prstGeom prst="rect">
            <a:avLst/>
          </a:prstGeom>
        </p:spPr>
        <p:txBody>
          <a:bodyPr vert="horz" wrap="square" lIns="0" tIns="13335" rIns="0" bIns="0" rtlCol="0">
            <a:spAutoFit/>
          </a:bodyPr>
          <a:lstStyle/>
          <a:p>
            <a:pPr marL="12700">
              <a:lnSpc>
                <a:spcPct val="100000"/>
              </a:lnSpc>
              <a:spcBef>
                <a:spcPts val="105"/>
              </a:spcBef>
            </a:pPr>
            <a:r>
              <a:rPr sz="1600" dirty="0">
                <a:solidFill>
                  <a:srgbClr val="FFFFFF"/>
                </a:solidFill>
                <a:latin typeface="Arial MT"/>
                <a:cs typeface="Arial MT"/>
              </a:rPr>
              <a:t>IN,</a:t>
            </a:r>
            <a:r>
              <a:rPr sz="1600" spc="-20" dirty="0">
                <a:solidFill>
                  <a:srgbClr val="FFFFFF"/>
                </a:solidFill>
                <a:latin typeface="Arial MT"/>
                <a:cs typeface="Arial MT"/>
              </a:rPr>
              <a:t> </a:t>
            </a:r>
            <a:r>
              <a:rPr sz="1600" spc="-5" dirty="0">
                <a:solidFill>
                  <a:srgbClr val="FFFFFF"/>
                </a:solidFill>
                <a:latin typeface="Arial MT"/>
                <a:cs typeface="Arial MT"/>
              </a:rPr>
              <a:t>IM,</a:t>
            </a:r>
            <a:r>
              <a:rPr sz="1600" spc="5" dirty="0">
                <a:solidFill>
                  <a:srgbClr val="FFFFFF"/>
                </a:solidFill>
                <a:latin typeface="Arial MT"/>
                <a:cs typeface="Arial MT"/>
              </a:rPr>
              <a:t> IV</a:t>
            </a:r>
            <a:r>
              <a:rPr sz="1600" spc="-25" dirty="0">
                <a:solidFill>
                  <a:srgbClr val="FFFFFF"/>
                </a:solidFill>
                <a:latin typeface="Arial MT"/>
                <a:cs typeface="Arial MT"/>
              </a:rPr>
              <a:t> </a:t>
            </a:r>
            <a:r>
              <a:rPr sz="1600" spc="-5" dirty="0">
                <a:solidFill>
                  <a:srgbClr val="FFFFFF"/>
                </a:solidFill>
                <a:latin typeface="Arial MT"/>
                <a:cs typeface="Arial MT"/>
              </a:rPr>
              <a:t>or</a:t>
            </a:r>
            <a:r>
              <a:rPr sz="1600" spc="-10" dirty="0">
                <a:solidFill>
                  <a:srgbClr val="FFFFFF"/>
                </a:solidFill>
                <a:latin typeface="Arial MT"/>
                <a:cs typeface="Arial MT"/>
              </a:rPr>
              <a:t> </a:t>
            </a:r>
            <a:r>
              <a:rPr sz="1600" spc="5" dirty="0">
                <a:solidFill>
                  <a:srgbClr val="FFFFFF"/>
                </a:solidFill>
                <a:latin typeface="Arial MT"/>
                <a:cs typeface="Arial MT"/>
              </a:rPr>
              <a:t>IO </a:t>
            </a:r>
            <a:r>
              <a:rPr sz="1600" b="1" dirty="0">
                <a:solidFill>
                  <a:srgbClr val="FFFFFF"/>
                </a:solidFill>
                <a:latin typeface="Arial"/>
                <a:cs typeface="Arial"/>
              </a:rPr>
              <a:t>Ketamine</a:t>
            </a:r>
            <a:endParaRPr sz="1600">
              <a:latin typeface="Arial"/>
              <a:cs typeface="Arial"/>
            </a:endParaRPr>
          </a:p>
        </p:txBody>
      </p:sp>
      <p:grpSp>
        <p:nvGrpSpPr>
          <p:cNvPr id="48" name="object 48"/>
          <p:cNvGrpSpPr/>
          <p:nvPr/>
        </p:nvGrpSpPr>
        <p:grpSpPr>
          <a:xfrm>
            <a:off x="6888098" y="4489322"/>
            <a:ext cx="4752975" cy="692785"/>
            <a:chOff x="6888098" y="4489322"/>
            <a:chExt cx="4752975" cy="692785"/>
          </a:xfrm>
        </p:grpSpPr>
        <p:sp>
          <p:nvSpPr>
            <p:cNvPr id="49" name="object 49"/>
            <p:cNvSpPr/>
            <p:nvPr/>
          </p:nvSpPr>
          <p:spPr>
            <a:xfrm>
              <a:off x="6897623" y="4498847"/>
              <a:ext cx="4733925" cy="673735"/>
            </a:xfrm>
            <a:custGeom>
              <a:avLst/>
              <a:gdLst/>
              <a:ahLst/>
              <a:cxnLst/>
              <a:rect l="l" t="t" r="r" b="b"/>
              <a:pathLst>
                <a:path w="4733925" h="673735">
                  <a:moveTo>
                    <a:pt x="4661408" y="0"/>
                  </a:moveTo>
                  <a:lnTo>
                    <a:pt x="72135" y="0"/>
                  </a:lnTo>
                  <a:lnTo>
                    <a:pt x="44041" y="5663"/>
                  </a:lnTo>
                  <a:lnTo>
                    <a:pt x="21113" y="21113"/>
                  </a:lnTo>
                  <a:lnTo>
                    <a:pt x="5663" y="44041"/>
                  </a:lnTo>
                  <a:lnTo>
                    <a:pt x="0" y="72135"/>
                  </a:lnTo>
                  <a:lnTo>
                    <a:pt x="0" y="601471"/>
                  </a:lnTo>
                  <a:lnTo>
                    <a:pt x="5663" y="629566"/>
                  </a:lnTo>
                  <a:lnTo>
                    <a:pt x="21113" y="652494"/>
                  </a:lnTo>
                  <a:lnTo>
                    <a:pt x="44041" y="667944"/>
                  </a:lnTo>
                  <a:lnTo>
                    <a:pt x="72135" y="673607"/>
                  </a:lnTo>
                  <a:lnTo>
                    <a:pt x="4661408" y="673607"/>
                  </a:lnTo>
                  <a:lnTo>
                    <a:pt x="4689502" y="667944"/>
                  </a:lnTo>
                  <a:lnTo>
                    <a:pt x="4712430" y="652494"/>
                  </a:lnTo>
                  <a:lnTo>
                    <a:pt x="4727880" y="629566"/>
                  </a:lnTo>
                  <a:lnTo>
                    <a:pt x="4733544" y="601471"/>
                  </a:lnTo>
                  <a:lnTo>
                    <a:pt x="4733544" y="72135"/>
                  </a:lnTo>
                  <a:lnTo>
                    <a:pt x="4727880" y="44041"/>
                  </a:lnTo>
                  <a:lnTo>
                    <a:pt x="4712430" y="21113"/>
                  </a:lnTo>
                  <a:lnTo>
                    <a:pt x="4689502" y="5663"/>
                  </a:lnTo>
                  <a:lnTo>
                    <a:pt x="4661408" y="0"/>
                  </a:lnTo>
                  <a:close/>
                </a:path>
              </a:pathLst>
            </a:custGeom>
            <a:solidFill>
              <a:srgbClr val="BB8542"/>
            </a:solidFill>
          </p:spPr>
          <p:txBody>
            <a:bodyPr wrap="square" lIns="0" tIns="0" rIns="0" bIns="0" rtlCol="0"/>
            <a:lstStyle/>
            <a:p>
              <a:endParaRPr/>
            </a:p>
          </p:txBody>
        </p:sp>
        <p:sp>
          <p:nvSpPr>
            <p:cNvPr id="50" name="object 50"/>
            <p:cNvSpPr/>
            <p:nvPr/>
          </p:nvSpPr>
          <p:spPr>
            <a:xfrm>
              <a:off x="6897623" y="4498847"/>
              <a:ext cx="4733925" cy="673735"/>
            </a:xfrm>
            <a:custGeom>
              <a:avLst/>
              <a:gdLst/>
              <a:ahLst/>
              <a:cxnLst/>
              <a:rect l="l" t="t" r="r" b="b"/>
              <a:pathLst>
                <a:path w="4733925" h="673735">
                  <a:moveTo>
                    <a:pt x="0" y="72135"/>
                  </a:moveTo>
                  <a:lnTo>
                    <a:pt x="5663" y="44041"/>
                  </a:lnTo>
                  <a:lnTo>
                    <a:pt x="21113" y="21113"/>
                  </a:lnTo>
                  <a:lnTo>
                    <a:pt x="44041" y="5663"/>
                  </a:lnTo>
                  <a:lnTo>
                    <a:pt x="72135" y="0"/>
                  </a:lnTo>
                  <a:lnTo>
                    <a:pt x="4661408" y="0"/>
                  </a:lnTo>
                  <a:lnTo>
                    <a:pt x="4689502" y="5663"/>
                  </a:lnTo>
                  <a:lnTo>
                    <a:pt x="4712430" y="21113"/>
                  </a:lnTo>
                  <a:lnTo>
                    <a:pt x="4727880" y="44041"/>
                  </a:lnTo>
                  <a:lnTo>
                    <a:pt x="4733544" y="72135"/>
                  </a:lnTo>
                  <a:lnTo>
                    <a:pt x="4733544" y="601471"/>
                  </a:lnTo>
                  <a:lnTo>
                    <a:pt x="4727880" y="629566"/>
                  </a:lnTo>
                  <a:lnTo>
                    <a:pt x="4712430" y="652494"/>
                  </a:lnTo>
                  <a:lnTo>
                    <a:pt x="4689502" y="667944"/>
                  </a:lnTo>
                  <a:lnTo>
                    <a:pt x="4661408" y="673607"/>
                  </a:lnTo>
                  <a:lnTo>
                    <a:pt x="72135" y="673607"/>
                  </a:lnTo>
                  <a:lnTo>
                    <a:pt x="44041" y="667944"/>
                  </a:lnTo>
                  <a:lnTo>
                    <a:pt x="21113" y="652494"/>
                  </a:lnTo>
                  <a:lnTo>
                    <a:pt x="5663" y="629566"/>
                  </a:lnTo>
                  <a:lnTo>
                    <a:pt x="0" y="601471"/>
                  </a:lnTo>
                  <a:lnTo>
                    <a:pt x="0" y="72135"/>
                  </a:lnTo>
                  <a:close/>
                </a:path>
              </a:pathLst>
            </a:custGeom>
            <a:ln w="19049">
              <a:solidFill>
                <a:srgbClr val="000000"/>
              </a:solidFill>
            </a:ln>
          </p:spPr>
          <p:txBody>
            <a:bodyPr wrap="square" lIns="0" tIns="0" rIns="0" bIns="0" rtlCol="0"/>
            <a:lstStyle/>
            <a:p>
              <a:endParaRPr/>
            </a:p>
          </p:txBody>
        </p:sp>
      </p:grpSp>
      <p:sp>
        <p:nvSpPr>
          <p:cNvPr id="51" name="object 51"/>
          <p:cNvSpPr txBox="1"/>
          <p:nvPr/>
        </p:nvSpPr>
        <p:spPr>
          <a:xfrm>
            <a:off x="7628890" y="4574540"/>
            <a:ext cx="3269615" cy="514984"/>
          </a:xfrm>
          <a:prstGeom prst="rect">
            <a:avLst/>
          </a:prstGeom>
        </p:spPr>
        <p:txBody>
          <a:bodyPr vert="horz" wrap="square" lIns="0" tIns="13335" rIns="0" bIns="0" rtlCol="0">
            <a:spAutoFit/>
          </a:bodyPr>
          <a:lstStyle/>
          <a:p>
            <a:pPr marL="5715" algn="ctr">
              <a:lnSpc>
                <a:spcPct val="100000"/>
              </a:lnSpc>
              <a:spcBef>
                <a:spcPts val="105"/>
              </a:spcBef>
            </a:pPr>
            <a:r>
              <a:rPr sz="1600" spc="-5" dirty="0">
                <a:solidFill>
                  <a:srgbClr val="FFFFFF"/>
                </a:solidFill>
                <a:latin typeface="Arial MT"/>
                <a:cs typeface="Arial MT"/>
              </a:rPr>
              <a:t>Higher-dose</a:t>
            </a:r>
            <a:r>
              <a:rPr sz="1600" spc="-50" dirty="0">
                <a:solidFill>
                  <a:srgbClr val="FFFFFF"/>
                </a:solidFill>
                <a:latin typeface="Arial MT"/>
                <a:cs typeface="Arial MT"/>
              </a:rPr>
              <a:t> </a:t>
            </a:r>
            <a:r>
              <a:rPr sz="1600" b="1" dirty="0">
                <a:solidFill>
                  <a:srgbClr val="FFFFFF"/>
                </a:solidFill>
                <a:latin typeface="Arial"/>
                <a:cs typeface="Arial"/>
              </a:rPr>
              <a:t>Ketamine</a:t>
            </a:r>
            <a:endParaRPr sz="1600">
              <a:latin typeface="Arial"/>
              <a:cs typeface="Arial"/>
            </a:endParaRPr>
          </a:p>
          <a:p>
            <a:pPr algn="ctr">
              <a:lnSpc>
                <a:spcPct val="100000"/>
              </a:lnSpc>
            </a:pPr>
            <a:r>
              <a:rPr sz="1600" dirty="0">
                <a:solidFill>
                  <a:srgbClr val="FFFFFF"/>
                </a:solidFill>
                <a:latin typeface="Arial MT"/>
                <a:cs typeface="Arial MT"/>
              </a:rPr>
              <a:t>induction</a:t>
            </a:r>
            <a:r>
              <a:rPr sz="1600" spc="-60" dirty="0">
                <a:solidFill>
                  <a:srgbClr val="FFFFFF"/>
                </a:solidFill>
                <a:latin typeface="Arial MT"/>
                <a:cs typeface="Arial MT"/>
              </a:rPr>
              <a:t> </a:t>
            </a:r>
            <a:r>
              <a:rPr sz="1600" spc="-5" dirty="0">
                <a:solidFill>
                  <a:srgbClr val="FFFFFF"/>
                </a:solidFill>
                <a:latin typeface="Arial MT"/>
                <a:cs typeface="Arial MT"/>
              </a:rPr>
              <a:t>or </a:t>
            </a:r>
            <a:r>
              <a:rPr sz="1600" spc="5" dirty="0">
                <a:solidFill>
                  <a:srgbClr val="FFFFFF"/>
                </a:solidFill>
                <a:latin typeface="Arial MT"/>
                <a:cs typeface="Arial MT"/>
              </a:rPr>
              <a:t>IV/IO</a:t>
            </a:r>
            <a:r>
              <a:rPr sz="1600" spc="-50" dirty="0">
                <a:solidFill>
                  <a:srgbClr val="FFFFFF"/>
                </a:solidFill>
                <a:latin typeface="Arial MT"/>
                <a:cs typeface="Arial MT"/>
              </a:rPr>
              <a:t> </a:t>
            </a:r>
            <a:r>
              <a:rPr sz="1600" spc="5" dirty="0">
                <a:solidFill>
                  <a:srgbClr val="FFFFFF"/>
                </a:solidFill>
                <a:latin typeface="Arial MT"/>
                <a:cs typeface="Arial MT"/>
              </a:rPr>
              <a:t>Ketamine</a:t>
            </a:r>
            <a:r>
              <a:rPr sz="1600" spc="-75" dirty="0">
                <a:solidFill>
                  <a:srgbClr val="FFFFFF"/>
                </a:solidFill>
                <a:latin typeface="Arial MT"/>
                <a:cs typeface="Arial MT"/>
              </a:rPr>
              <a:t> </a:t>
            </a:r>
            <a:r>
              <a:rPr sz="1600" dirty="0">
                <a:solidFill>
                  <a:srgbClr val="FFFFFF"/>
                </a:solidFill>
                <a:latin typeface="Arial MT"/>
                <a:cs typeface="Arial MT"/>
              </a:rPr>
              <a:t>infusion</a:t>
            </a:r>
            <a:endParaRPr sz="1600">
              <a:latin typeface="Arial MT"/>
              <a:cs typeface="Arial MT"/>
            </a:endParaRPr>
          </a:p>
        </p:txBody>
      </p:sp>
      <p:pic>
        <p:nvPicPr>
          <p:cNvPr id="52" name="object 52"/>
          <p:cNvPicPr/>
          <p:nvPr/>
        </p:nvPicPr>
        <p:blipFill>
          <a:blip r:embed="rId4" cstate="print"/>
          <a:stretch>
            <a:fillRect/>
          </a:stretch>
        </p:blipFill>
        <p:spPr>
          <a:xfrm>
            <a:off x="1923288" y="5462015"/>
            <a:ext cx="396239" cy="344424"/>
          </a:xfrm>
          <a:prstGeom prst="rect">
            <a:avLst/>
          </a:prstGeom>
        </p:spPr>
      </p:pic>
      <p:sp>
        <p:nvSpPr>
          <p:cNvPr id="53" name="object 53"/>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54" name="object 54"/>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55" name="object 55"/>
          <p:cNvSpPr txBox="1"/>
          <p:nvPr/>
        </p:nvSpPr>
        <p:spPr>
          <a:xfrm>
            <a:off x="11702542" y="6567433"/>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latin typeface="Arial MT"/>
                <a:cs typeface="Arial MT"/>
              </a:rPr>
              <a:t>8</a:t>
            </a:fld>
            <a:endParaRPr sz="1200">
              <a:latin typeface="Arial MT"/>
              <a:cs typeface="Arial MT"/>
            </a:endParaRPr>
          </a:p>
        </p:txBody>
      </p:sp>
      <p:sp>
        <p:nvSpPr>
          <p:cNvPr id="56" name="object 56"/>
          <p:cNvSpPr txBox="1"/>
          <p:nvPr/>
        </p:nvSpPr>
        <p:spPr>
          <a:xfrm>
            <a:off x="9409556" y="6585512"/>
            <a:ext cx="2019935" cy="175260"/>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CD9146"/>
                </a:solidFill>
                <a:latin typeface="Arial MT"/>
                <a:cs typeface="Arial MT"/>
              </a:rPr>
              <a:t>#TCCC-CPP-PPT-15</a:t>
            </a:r>
            <a:r>
              <a:rPr sz="1050" spc="265"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2950845" y="686815"/>
            <a:ext cx="6370955" cy="1068070"/>
          </a:xfrm>
          <a:prstGeom prst="rect">
            <a:avLst/>
          </a:prstGeom>
        </p:spPr>
        <p:txBody>
          <a:bodyPr vert="horz" wrap="square" lIns="0" tIns="74295" rIns="0" bIns="0" rtlCol="0">
            <a:spAutoFit/>
          </a:bodyPr>
          <a:lstStyle/>
          <a:p>
            <a:pPr marL="469900" marR="5080" indent="-457834">
              <a:lnSpc>
                <a:spcPts val="3890"/>
              </a:lnSpc>
              <a:spcBef>
                <a:spcPts val="585"/>
              </a:spcBef>
            </a:pPr>
            <a:r>
              <a:rPr sz="3600" b="1" spc="-30" dirty="0">
                <a:solidFill>
                  <a:srgbClr val="BB8542"/>
                </a:solidFill>
                <a:latin typeface="Arial"/>
                <a:cs typeface="Arial"/>
              </a:rPr>
              <a:t>ADMINISTRATION</a:t>
            </a:r>
            <a:r>
              <a:rPr sz="3600" b="1" spc="60" dirty="0">
                <a:solidFill>
                  <a:srgbClr val="BB8542"/>
                </a:solidFill>
                <a:latin typeface="Arial"/>
                <a:cs typeface="Arial"/>
              </a:rPr>
              <a:t> </a:t>
            </a:r>
            <a:r>
              <a:rPr sz="3600" b="1" dirty="0">
                <a:solidFill>
                  <a:srgbClr val="BB8542"/>
                </a:solidFill>
                <a:latin typeface="Arial"/>
                <a:cs typeface="Arial"/>
              </a:rPr>
              <a:t>METHODS </a:t>
            </a:r>
            <a:r>
              <a:rPr sz="3600" b="1" spc="-985" dirty="0">
                <a:solidFill>
                  <a:srgbClr val="BB8542"/>
                </a:solidFill>
                <a:latin typeface="Arial"/>
                <a:cs typeface="Arial"/>
              </a:rPr>
              <a:t> </a:t>
            </a:r>
            <a:r>
              <a:rPr sz="3600" b="1" dirty="0">
                <a:latin typeface="Arial"/>
                <a:cs typeface="Arial"/>
              </a:rPr>
              <a:t>FOR</a:t>
            </a:r>
            <a:r>
              <a:rPr sz="3600" b="1" spc="-40" dirty="0">
                <a:latin typeface="Arial"/>
                <a:cs typeface="Arial"/>
              </a:rPr>
              <a:t> </a:t>
            </a:r>
            <a:r>
              <a:rPr sz="3600" b="1" spc="-95" dirty="0">
                <a:latin typeface="Arial"/>
                <a:cs typeface="Arial"/>
              </a:rPr>
              <a:t>PAIN</a:t>
            </a:r>
            <a:r>
              <a:rPr sz="3600" b="1" spc="90" dirty="0">
                <a:latin typeface="Arial"/>
                <a:cs typeface="Arial"/>
              </a:rPr>
              <a:t> </a:t>
            </a:r>
            <a:r>
              <a:rPr sz="3600" b="1" spc="-35" dirty="0">
                <a:latin typeface="Arial"/>
                <a:cs typeface="Arial"/>
              </a:rPr>
              <a:t>MEDICATIONS</a:t>
            </a:r>
            <a:endParaRPr sz="3600">
              <a:latin typeface="Arial"/>
              <a:cs typeface="Arial"/>
            </a:endParaRPr>
          </a:p>
        </p:txBody>
      </p:sp>
      <p:pic>
        <p:nvPicPr>
          <p:cNvPr id="5" name="object 5"/>
          <p:cNvPicPr/>
          <p:nvPr/>
        </p:nvPicPr>
        <p:blipFill>
          <a:blip r:embed="rId4" cstate="print"/>
          <a:stretch>
            <a:fillRect/>
          </a:stretch>
        </p:blipFill>
        <p:spPr>
          <a:xfrm>
            <a:off x="384043" y="1827273"/>
            <a:ext cx="8341625" cy="4845562"/>
          </a:xfrm>
          <a:prstGeom prst="rect">
            <a:avLst/>
          </a:prstGeom>
        </p:spPr>
      </p:pic>
      <p:graphicFrame>
        <p:nvGraphicFramePr>
          <p:cNvPr id="6" name="object 6"/>
          <p:cNvGraphicFramePr>
            <a:graphicFrameLocks noGrp="1"/>
          </p:cNvGraphicFramePr>
          <p:nvPr/>
        </p:nvGraphicFramePr>
        <p:xfrm>
          <a:off x="515023" y="1926844"/>
          <a:ext cx="8070214" cy="4634455"/>
        </p:xfrm>
        <a:graphic>
          <a:graphicData uri="http://schemas.openxmlformats.org/drawingml/2006/table">
            <a:tbl>
              <a:tblPr firstRow="1" bandRow="1">
                <a:tableStyleId>{2D5ABB26-0587-4C30-8999-92F81FD0307C}</a:tableStyleId>
              </a:tblPr>
              <a:tblGrid>
                <a:gridCol w="2101850">
                  <a:extLst>
                    <a:ext uri="{9D8B030D-6E8A-4147-A177-3AD203B41FA5}">
                      <a16:colId xmlns:a16="http://schemas.microsoft.com/office/drawing/2014/main" val="20000"/>
                    </a:ext>
                  </a:extLst>
                </a:gridCol>
                <a:gridCol w="2430779">
                  <a:extLst>
                    <a:ext uri="{9D8B030D-6E8A-4147-A177-3AD203B41FA5}">
                      <a16:colId xmlns:a16="http://schemas.microsoft.com/office/drawing/2014/main" val="20001"/>
                    </a:ext>
                  </a:extLst>
                </a:gridCol>
                <a:gridCol w="3537585">
                  <a:extLst>
                    <a:ext uri="{9D8B030D-6E8A-4147-A177-3AD203B41FA5}">
                      <a16:colId xmlns:a16="http://schemas.microsoft.com/office/drawing/2014/main" val="20002"/>
                    </a:ext>
                  </a:extLst>
                </a:gridCol>
              </a:tblGrid>
              <a:tr h="640079">
                <a:tc>
                  <a:txBody>
                    <a:bodyPr/>
                    <a:lstStyle/>
                    <a:p>
                      <a:pPr marL="91440">
                        <a:lnSpc>
                          <a:spcPct val="100000"/>
                        </a:lnSpc>
                        <a:spcBef>
                          <a:spcPts val="315"/>
                        </a:spcBef>
                      </a:pPr>
                      <a:r>
                        <a:rPr sz="1800" b="1" dirty="0">
                          <a:solidFill>
                            <a:srgbClr val="FFFFFF"/>
                          </a:solidFill>
                          <a:latin typeface="Arial"/>
                          <a:cs typeface="Arial"/>
                        </a:rPr>
                        <a:t>Route</a:t>
                      </a:r>
                      <a:r>
                        <a:rPr sz="1800" b="1" spc="-65" dirty="0">
                          <a:solidFill>
                            <a:srgbClr val="FFFFFF"/>
                          </a:solidFill>
                          <a:latin typeface="Arial"/>
                          <a:cs typeface="Arial"/>
                        </a:rPr>
                        <a:t> </a:t>
                      </a:r>
                      <a:r>
                        <a:rPr sz="1800" b="1" dirty="0">
                          <a:solidFill>
                            <a:srgbClr val="FFFFFF"/>
                          </a:solidFill>
                          <a:latin typeface="Arial"/>
                          <a:cs typeface="Arial"/>
                        </a:rPr>
                        <a:t>of</a:t>
                      </a:r>
                      <a:endParaRPr sz="1800">
                        <a:latin typeface="Arial"/>
                        <a:cs typeface="Arial"/>
                      </a:endParaRPr>
                    </a:p>
                    <a:p>
                      <a:pPr marL="91440">
                        <a:lnSpc>
                          <a:spcPct val="100000"/>
                        </a:lnSpc>
                        <a:spcBef>
                          <a:spcPts val="5"/>
                        </a:spcBef>
                      </a:pPr>
                      <a:r>
                        <a:rPr sz="1800" b="1" spc="-5" dirty="0">
                          <a:solidFill>
                            <a:srgbClr val="FFFFFF"/>
                          </a:solidFill>
                          <a:latin typeface="Arial"/>
                          <a:cs typeface="Arial"/>
                        </a:rPr>
                        <a:t>Administration</a:t>
                      </a:r>
                      <a:endParaRPr sz="1800">
                        <a:latin typeface="Arial"/>
                        <a:cs typeface="Arial"/>
                      </a:endParaRPr>
                    </a:p>
                  </a:txBody>
                  <a:tcPr marL="0" marR="0" marT="400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BB8542"/>
                    </a:solidFill>
                  </a:tcPr>
                </a:tc>
                <a:tc>
                  <a:txBody>
                    <a:bodyPr/>
                    <a:lstStyle/>
                    <a:p>
                      <a:pPr marL="91440">
                        <a:lnSpc>
                          <a:spcPct val="100000"/>
                        </a:lnSpc>
                        <a:spcBef>
                          <a:spcPts val="1400"/>
                        </a:spcBef>
                      </a:pPr>
                      <a:r>
                        <a:rPr sz="1800" b="1" spc="-5" dirty="0">
                          <a:solidFill>
                            <a:srgbClr val="FFFFFF"/>
                          </a:solidFill>
                          <a:latin typeface="Arial"/>
                          <a:cs typeface="Arial"/>
                        </a:rPr>
                        <a:t>Advantages</a:t>
                      </a:r>
                      <a:endParaRPr sz="1800">
                        <a:latin typeface="Arial"/>
                        <a:cs typeface="Arial"/>
                      </a:endParaRPr>
                    </a:p>
                  </a:txBody>
                  <a:tcPr marL="0" marR="0" marT="1778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BB8542"/>
                    </a:solidFill>
                  </a:tcPr>
                </a:tc>
                <a:tc>
                  <a:txBody>
                    <a:bodyPr/>
                    <a:lstStyle/>
                    <a:p>
                      <a:pPr marL="92710">
                        <a:lnSpc>
                          <a:spcPct val="100000"/>
                        </a:lnSpc>
                        <a:spcBef>
                          <a:spcPts val="1400"/>
                        </a:spcBef>
                      </a:pPr>
                      <a:r>
                        <a:rPr sz="1800" b="1" dirty="0">
                          <a:solidFill>
                            <a:srgbClr val="FFFFFF"/>
                          </a:solidFill>
                          <a:latin typeface="Arial"/>
                          <a:cs typeface="Arial"/>
                        </a:rPr>
                        <a:t>Disadvantages</a:t>
                      </a:r>
                      <a:endParaRPr sz="1800">
                        <a:latin typeface="Arial"/>
                        <a:cs typeface="Arial"/>
                      </a:endParaRPr>
                    </a:p>
                  </a:txBody>
                  <a:tcPr marL="0" marR="0" marT="1778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BB8542"/>
                    </a:solidFill>
                  </a:tcPr>
                </a:tc>
                <a:extLst>
                  <a:ext uri="{0D108BD9-81ED-4DB2-BD59-A6C34878D82A}">
                    <a16:rowId xmlns:a16="http://schemas.microsoft.com/office/drawing/2014/main" val="10000"/>
                  </a:ext>
                </a:extLst>
              </a:tr>
              <a:tr h="579120">
                <a:tc>
                  <a:txBody>
                    <a:bodyPr/>
                    <a:lstStyle/>
                    <a:p>
                      <a:pPr marL="91440">
                        <a:lnSpc>
                          <a:spcPct val="100000"/>
                        </a:lnSpc>
                        <a:spcBef>
                          <a:spcPts val="325"/>
                        </a:spcBef>
                      </a:pPr>
                      <a:r>
                        <a:rPr sz="1600" spc="-5" dirty="0">
                          <a:latin typeface="Arial MT"/>
                          <a:cs typeface="Arial MT"/>
                        </a:rPr>
                        <a:t>Oral</a:t>
                      </a:r>
                      <a:endParaRPr sz="1600">
                        <a:latin typeface="Arial MT"/>
                        <a:cs typeface="Arial MT"/>
                      </a:endParaRPr>
                    </a:p>
                  </a:txBody>
                  <a:tcPr marL="0" marR="0" marT="412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tc>
                  <a:txBody>
                    <a:bodyPr/>
                    <a:lstStyle/>
                    <a:p>
                      <a:pPr marL="91440">
                        <a:lnSpc>
                          <a:spcPct val="100000"/>
                        </a:lnSpc>
                        <a:spcBef>
                          <a:spcPts val="325"/>
                        </a:spcBef>
                      </a:pPr>
                      <a:r>
                        <a:rPr sz="1600" dirty="0">
                          <a:latin typeface="Arial MT"/>
                          <a:cs typeface="Arial MT"/>
                        </a:rPr>
                        <a:t>Self-administration;</a:t>
                      </a:r>
                      <a:r>
                        <a:rPr sz="1600" spc="-105" dirty="0">
                          <a:latin typeface="Arial MT"/>
                          <a:cs typeface="Arial MT"/>
                        </a:rPr>
                        <a:t> </a:t>
                      </a:r>
                      <a:r>
                        <a:rPr sz="1600" dirty="0">
                          <a:latin typeface="Arial MT"/>
                          <a:cs typeface="Arial MT"/>
                        </a:rPr>
                        <a:t>no</a:t>
                      </a:r>
                      <a:endParaRPr sz="1600">
                        <a:latin typeface="Arial MT"/>
                        <a:cs typeface="Arial MT"/>
                      </a:endParaRPr>
                    </a:p>
                    <a:p>
                      <a:pPr marL="91440">
                        <a:lnSpc>
                          <a:spcPct val="100000"/>
                        </a:lnSpc>
                        <a:spcBef>
                          <a:spcPts val="5"/>
                        </a:spcBef>
                      </a:pPr>
                      <a:r>
                        <a:rPr sz="1600" spc="5" dirty="0">
                          <a:latin typeface="Arial MT"/>
                          <a:cs typeface="Arial MT"/>
                        </a:rPr>
                        <a:t>IV</a:t>
                      </a:r>
                      <a:r>
                        <a:rPr sz="1600" spc="-30" dirty="0">
                          <a:latin typeface="Arial MT"/>
                          <a:cs typeface="Arial MT"/>
                        </a:rPr>
                        <a:t> </a:t>
                      </a:r>
                      <a:r>
                        <a:rPr sz="1600" dirty="0">
                          <a:latin typeface="Arial MT"/>
                          <a:cs typeface="Arial MT"/>
                        </a:rPr>
                        <a:t>access</a:t>
                      </a:r>
                      <a:r>
                        <a:rPr sz="1600" spc="-75" dirty="0">
                          <a:latin typeface="Arial MT"/>
                          <a:cs typeface="Arial MT"/>
                        </a:rPr>
                        <a:t> </a:t>
                      </a:r>
                      <a:r>
                        <a:rPr sz="1600" spc="-5" dirty="0">
                          <a:latin typeface="Arial MT"/>
                          <a:cs typeface="Arial MT"/>
                        </a:rPr>
                        <a:t>needed</a:t>
                      </a:r>
                      <a:endParaRPr sz="1600">
                        <a:latin typeface="Arial MT"/>
                        <a:cs typeface="Arial MT"/>
                      </a:endParaRPr>
                    </a:p>
                  </a:txBody>
                  <a:tcPr marL="0" marR="0" marT="412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tc>
                  <a:txBody>
                    <a:bodyPr/>
                    <a:lstStyle/>
                    <a:p>
                      <a:pPr marL="92710">
                        <a:lnSpc>
                          <a:spcPct val="100000"/>
                        </a:lnSpc>
                        <a:spcBef>
                          <a:spcPts val="325"/>
                        </a:spcBef>
                      </a:pPr>
                      <a:r>
                        <a:rPr sz="1600" dirty="0">
                          <a:latin typeface="Arial MT"/>
                          <a:cs typeface="Arial MT"/>
                        </a:rPr>
                        <a:t>First-pass</a:t>
                      </a:r>
                      <a:r>
                        <a:rPr sz="1600" spc="-60" dirty="0">
                          <a:latin typeface="Arial MT"/>
                          <a:cs typeface="Arial MT"/>
                        </a:rPr>
                        <a:t> </a:t>
                      </a:r>
                      <a:r>
                        <a:rPr sz="1600" spc="-5" dirty="0">
                          <a:latin typeface="Arial MT"/>
                          <a:cs typeface="Arial MT"/>
                        </a:rPr>
                        <a:t>effect</a:t>
                      </a:r>
                      <a:r>
                        <a:rPr sz="1600" spc="-10" dirty="0">
                          <a:latin typeface="Arial MT"/>
                          <a:cs typeface="Arial MT"/>
                        </a:rPr>
                        <a:t> </a:t>
                      </a:r>
                      <a:r>
                        <a:rPr sz="1600" spc="5" dirty="0">
                          <a:latin typeface="Arial MT"/>
                          <a:cs typeface="Arial MT"/>
                        </a:rPr>
                        <a:t>may</a:t>
                      </a:r>
                      <a:r>
                        <a:rPr sz="1600" spc="-55" dirty="0">
                          <a:latin typeface="Arial MT"/>
                          <a:cs typeface="Arial MT"/>
                        </a:rPr>
                        <a:t> </a:t>
                      </a:r>
                      <a:r>
                        <a:rPr sz="1600" spc="-5" dirty="0">
                          <a:latin typeface="Arial MT"/>
                          <a:cs typeface="Arial MT"/>
                        </a:rPr>
                        <a:t>reduce</a:t>
                      </a:r>
                      <a:endParaRPr sz="1600">
                        <a:latin typeface="Arial MT"/>
                        <a:cs typeface="Arial MT"/>
                      </a:endParaRPr>
                    </a:p>
                    <a:p>
                      <a:pPr marL="92710">
                        <a:lnSpc>
                          <a:spcPct val="100000"/>
                        </a:lnSpc>
                        <a:spcBef>
                          <a:spcPts val="5"/>
                        </a:spcBef>
                      </a:pPr>
                      <a:r>
                        <a:rPr sz="1600" spc="-5" dirty="0">
                          <a:latin typeface="Arial MT"/>
                          <a:cs typeface="Arial MT"/>
                        </a:rPr>
                        <a:t>efficacy;</a:t>
                      </a:r>
                      <a:r>
                        <a:rPr sz="1600" spc="-55" dirty="0">
                          <a:latin typeface="Arial MT"/>
                          <a:cs typeface="Arial MT"/>
                        </a:rPr>
                        <a:t> </a:t>
                      </a:r>
                      <a:r>
                        <a:rPr sz="1600" spc="-5" dirty="0">
                          <a:latin typeface="Arial MT"/>
                          <a:cs typeface="Arial MT"/>
                        </a:rPr>
                        <a:t>delayed</a:t>
                      </a:r>
                      <a:r>
                        <a:rPr sz="1600" dirty="0">
                          <a:latin typeface="Arial MT"/>
                          <a:cs typeface="Arial MT"/>
                        </a:rPr>
                        <a:t> </a:t>
                      </a:r>
                      <a:r>
                        <a:rPr sz="1600" spc="-5" dirty="0">
                          <a:latin typeface="Arial MT"/>
                          <a:cs typeface="Arial MT"/>
                        </a:rPr>
                        <a:t>onset of</a:t>
                      </a:r>
                      <a:r>
                        <a:rPr sz="1600" dirty="0">
                          <a:latin typeface="Arial MT"/>
                          <a:cs typeface="Arial MT"/>
                        </a:rPr>
                        <a:t> action</a:t>
                      </a:r>
                      <a:endParaRPr sz="1600">
                        <a:latin typeface="Arial MT"/>
                        <a:cs typeface="Arial MT"/>
                      </a:endParaRPr>
                    </a:p>
                  </a:txBody>
                  <a:tcPr marL="0" marR="0" marT="412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extLst>
                  <a:ext uri="{0D108BD9-81ED-4DB2-BD59-A6C34878D82A}">
                    <a16:rowId xmlns:a16="http://schemas.microsoft.com/office/drawing/2014/main" val="10001"/>
                  </a:ext>
                </a:extLst>
              </a:tr>
              <a:tr h="579119">
                <a:tc>
                  <a:txBody>
                    <a:bodyPr/>
                    <a:lstStyle/>
                    <a:p>
                      <a:pPr marL="91440">
                        <a:lnSpc>
                          <a:spcPct val="100000"/>
                        </a:lnSpc>
                        <a:spcBef>
                          <a:spcPts val="330"/>
                        </a:spcBef>
                      </a:pPr>
                      <a:r>
                        <a:rPr sz="1600" spc="-5" dirty="0">
                          <a:latin typeface="Arial MT"/>
                          <a:cs typeface="Arial MT"/>
                        </a:rPr>
                        <a:t>Transmucosal</a:t>
                      </a:r>
                      <a:endParaRPr sz="1600">
                        <a:latin typeface="Arial MT"/>
                        <a:cs typeface="Arial MT"/>
                      </a:endParaRPr>
                    </a:p>
                  </a:txBody>
                  <a:tcPr marL="0" marR="0" marT="419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tc>
                  <a:txBody>
                    <a:bodyPr/>
                    <a:lstStyle/>
                    <a:p>
                      <a:pPr marL="91440">
                        <a:lnSpc>
                          <a:spcPct val="100000"/>
                        </a:lnSpc>
                        <a:spcBef>
                          <a:spcPts val="330"/>
                        </a:spcBef>
                      </a:pPr>
                      <a:r>
                        <a:rPr sz="1600" spc="-5" dirty="0">
                          <a:latin typeface="Arial MT"/>
                          <a:cs typeface="Arial MT"/>
                        </a:rPr>
                        <a:t>No</a:t>
                      </a:r>
                      <a:r>
                        <a:rPr sz="1600" spc="-20" dirty="0">
                          <a:latin typeface="Arial MT"/>
                          <a:cs typeface="Arial MT"/>
                        </a:rPr>
                        <a:t> </a:t>
                      </a:r>
                      <a:r>
                        <a:rPr sz="1600" spc="5" dirty="0">
                          <a:latin typeface="Arial MT"/>
                          <a:cs typeface="Arial MT"/>
                        </a:rPr>
                        <a:t>IV</a:t>
                      </a:r>
                      <a:r>
                        <a:rPr sz="1600" spc="-45" dirty="0">
                          <a:latin typeface="Arial MT"/>
                          <a:cs typeface="Arial MT"/>
                        </a:rPr>
                        <a:t> </a:t>
                      </a:r>
                      <a:r>
                        <a:rPr sz="1600" dirty="0">
                          <a:latin typeface="Arial MT"/>
                          <a:cs typeface="Arial MT"/>
                        </a:rPr>
                        <a:t>access</a:t>
                      </a:r>
                      <a:r>
                        <a:rPr sz="1600" spc="-70" dirty="0">
                          <a:latin typeface="Arial MT"/>
                          <a:cs typeface="Arial MT"/>
                        </a:rPr>
                        <a:t> </a:t>
                      </a:r>
                      <a:r>
                        <a:rPr sz="1600" spc="-5" dirty="0">
                          <a:latin typeface="Arial MT"/>
                          <a:cs typeface="Arial MT"/>
                        </a:rPr>
                        <a:t>needed;</a:t>
                      </a:r>
                      <a:endParaRPr sz="1600">
                        <a:latin typeface="Arial MT"/>
                        <a:cs typeface="Arial MT"/>
                      </a:endParaRPr>
                    </a:p>
                    <a:p>
                      <a:pPr marL="91440">
                        <a:lnSpc>
                          <a:spcPct val="100000"/>
                        </a:lnSpc>
                      </a:pPr>
                      <a:r>
                        <a:rPr sz="1600" spc="-5" dirty="0">
                          <a:latin typeface="Arial MT"/>
                          <a:cs typeface="Arial MT"/>
                        </a:rPr>
                        <a:t>rapid</a:t>
                      </a:r>
                      <a:r>
                        <a:rPr sz="1600" spc="-40" dirty="0">
                          <a:latin typeface="Arial MT"/>
                          <a:cs typeface="Arial MT"/>
                        </a:rPr>
                        <a:t> </a:t>
                      </a:r>
                      <a:r>
                        <a:rPr sz="1600" dirty="0">
                          <a:latin typeface="Arial MT"/>
                          <a:cs typeface="Arial MT"/>
                        </a:rPr>
                        <a:t>absorption</a:t>
                      </a:r>
                      <a:endParaRPr sz="1600">
                        <a:latin typeface="Arial MT"/>
                        <a:cs typeface="Arial MT"/>
                      </a:endParaRPr>
                    </a:p>
                  </a:txBody>
                  <a:tcPr marL="0" marR="0" marT="419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tc>
                  <a:txBody>
                    <a:bodyPr/>
                    <a:lstStyle/>
                    <a:p>
                      <a:pPr marL="92710">
                        <a:lnSpc>
                          <a:spcPct val="100000"/>
                        </a:lnSpc>
                        <a:spcBef>
                          <a:spcPts val="330"/>
                        </a:spcBef>
                      </a:pPr>
                      <a:r>
                        <a:rPr sz="1600" spc="-5" dirty="0">
                          <a:latin typeface="Arial MT"/>
                          <a:cs typeface="Arial MT"/>
                        </a:rPr>
                        <a:t>Requires</a:t>
                      </a:r>
                      <a:r>
                        <a:rPr sz="1600" spc="-20" dirty="0">
                          <a:latin typeface="Arial MT"/>
                          <a:cs typeface="Arial MT"/>
                        </a:rPr>
                        <a:t> </a:t>
                      </a:r>
                      <a:r>
                        <a:rPr sz="1600" dirty="0">
                          <a:latin typeface="Arial MT"/>
                          <a:cs typeface="Arial MT"/>
                        </a:rPr>
                        <a:t>casualty</a:t>
                      </a:r>
                      <a:r>
                        <a:rPr sz="1600" spc="-60" dirty="0">
                          <a:latin typeface="Arial MT"/>
                          <a:cs typeface="Arial MT"/>
                        </a:rPr>
                        <a:t> </a:t>
                      </a:r>
                      <a:r>
                        <a:rPr sz="1600" dirty="0">
                          <a:latin typeface="Arial MT"/>
                          <a:cs typeface="Arial MT"/>
                        </a:rPr>
                        <a:t>education</a:t>
                      </a:r>
                      <a:r>
                        <a:rPr sz="1600" spc="-60" dirty="0">
                          <a:latin typeface="Arial MT"/>
                          <a:cs typeface="Arial MT"/>
                        </a:rPr>
                        <a:t> </a:t>
                      </a:r>
                      <a:r>
                        <a:rPr sz="1600" spc="-5" dirty="0">
                          <a:latin typeface="Arial MT"/>
                          <a:cs typeface="Arial MT"/>
                        </a:rPr>
                        <a:t>on</a:t>
                      </a:r>
                      <a:r>
                        <a:rPr sz="1600" spc="-10" dirty="0">
                          <a:latin typeface="Arial MT"/>
                          <a:cs typeface="Arial MT"/>
                        </a:rPr>
                        <a:t> </a:t>
                      </a:r>
                      <a:r>
                        <a:rPr sz="1600" dirty="0">
                          <a:latin typeface="Arial MT"/>
                          <a:cs typeface="Arial MT"/>
                        </a:rPr>
                        <a:t>use;</a:t>
                      </a:r>
                      <a:endParaRPr sz="1600">
                        <a:latin typeface="Arial MT"/>
                        <a:cs typeface="Arial MT"/>
                      </a:endParaRPr>
                    </a:p>
                    <a:p>
                      <a:pPr marL="92710">
                        <a:lnSpc>
                          <a:spcPct val="100000"/>
                        </a:lnSpc>
                      </a:pPr>
                      <a:r>
                        <a:rPr sz="1600" dirty="0">
                          <a:latin typeface="Arial MT"/>
                          <a:cs typeface="Arial MT"/>
                        </a:rPr>
                        <a:t>dose</a:t>
                      </a:r>
                      <a:r>
                        <a:rPr sz="1600" spc="-40" dirty="0">
                          <a:latin typeface="Arial MT"/>
                          <a:cs typeface="Arial MT"/>
                        </a:rPr>
                        <a:t> </a:t>
                      </a:r>
                      <a:r>
                        <a:rPr sz="1600" dirty="0">
                          <a:latin typeface="Arial MT"/>
                          <a:cs typeface="Arial MT"/>
                        </a:rPr>
                        <a:t>options</a:t>
                      </a:r>
                      <a:r>
                        <a:rPr sz="1600" spc="-40" dirty="0">
                          <a:latin typeface="Arial MT"/>
                          <a:cs typeface="Arial MT"/>
                        </a:rPr>
                        <a:t> </a:t>
                      </a:r>
                      <a:r>
                        <a:rPr sz="1600" spc="5" dirty="0">
                          <a:latin typeface="Arial MT"/>
                          <a:cs typeface="Arial MT"/>
                        </a:rPr>
                        <a:t>may</a:t>
                      </a:r>
                      <a:r>
                        <a:rPr sz="1600" spc="-45" dirty="0">
                          <a:latin typeface="Arial MT"/>
                          <a:cs typeface="Arial MT"/>
                        </a:rPr>
                        <a:t> </a:t>
                      </a:r>
                      <a:r>
                        <a:rPr sz="1600" dirty="0">
                          <a:latin typeface="Arial MT"/>
                          <a:cs typeface="Arial MT"/>
                        </a:rPr>
                        <a:t>be</a:t>
                      </a:r>
                      <a:r>
                        <a:rPr sz="1600" spc="-15" dirty="0">
                          <a:latin typeface="Arial MT"/>
                          <a:cs typeface="Arial MT"/>
                        </a:rPr>
                        <a:t> </a:t>
                      </a:r>
                      <a:r>
                        <a:rPr sz="1600" spc="5" dirty="0">
                          <a:latin typeface="Arial MT"/>
                          <a:cs typeface="Arial MT"/>
                        </a:rPr>
                        <a:t>limited</a:t>
                      </a:r>
                      <a:endParaRPr sz="1600">
                        <a:latin typeface="Arial MT"/>
                        <a:cs typeface="Arial MT"/>
                      </a:endParaRPr>
                    </a:p>
                  </a:txBody>
                  <a:tcPr marL="0" marR="0" marT="419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extLst>
                  <a:ext uri="{0D108BD9-81ED-4DB2-BD59-A6C34878D82A}">
                    <a16:rowId xmlns:a16="http://schemas.microsoft.com/office/drawing/2014/main" val="10002"/>
                  </a:ext>
                </a:extLst>
              </a:tr>
              <a:tr h="579119">
                <a:tc>
                  <a:txBody>
                    <a:bodyPr/>
                    <a:lstStyle/>
                    <a:p>
                      <a:pPr marL="91440">
                        <a:lnSpc>
                          <a:spcPct val="100000"/>
                        </a:lnSpc>
                        <a:spcBef>
                          <a:spcPts val="330"/>
                        </a:spcBef>
                      </a:pPr>
                      <a:r>
                        <a:rPr sz="1600" spc="-5" dirty="0">
                          <a:latin typeface="Arial MT"/>
                          <a:cs typeface="Arial MT"/>
                        </a:rPr>
                        <a:t>Intranasal</a:t>
                      </a:r>
                      <a:r>
                        <a:rPr sz="1600" spc="-55" dirty="0">
                          <a:latin typeface="Arial MT"/>
                          <a:cs typeface="Arial MT"/>
                        </a:rPr>
                        <a:t> </a:t>
                      </a:r>
                      <a:r>
                        <a:rPr sz="1600" spc="-5" dirty="0">
                          <a:latin typeface="Arial MT"/>
                          <a:cs typeface="Arial MT"/>
                        </a:rPr>
                        <a:t>(IN)</a:t>
                      </a:r>
                      <a:endParaRPr sz="1600">
                        <a:latin typeface="Arial MT"/>
                        <a:cs typeface="Arial MT"/>
                      </a:endParaRPr>
                    </a:p>
                  </a:txBody>
                  <a:tcPr marL="0" marR="0" marT="419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tc>
                  <a:txBody>
                    <a:bodyPr/>
                    <a:lstStyle/>
                    <a:p>
                      <a:pPr marL="91440">
                        <a:lnSpc>
                          <a:spcPct val="100000"/>
                        </a:lnSpc>
                        <a:spcBef>
                          <a:spcPts val="330"/>
                        </a:spcBef>
                      </a:pPr>
                      <a:r>
                        <a:rPr sz="1600" spc="-5" dirty="0">
                          <a:latin typeface="Arial MT"/>
                          <a:cs typeface="Arial MT"/>
                        </a:rPr>
                        <a:t>No</a:t>
                      </a:r>
                      <a:r>
                        <a:rPr sz="1600" spc="-20" dirty="0">
                          <a:latin typeface="Arial MT"/>
                          <a:cs typeface="Arial MT"/>
                        </a:rPr>
                        <a:t> </a:t>
                      </a:r>
                      <a:r>
                        <a:rPr sz="1600" spc="5" dirty="0">
                          <a:latin typeface="Arial MT"/>
                          <a:cs typeface="Arial MT"/>
                        </a:rPr>
                        <a:t>IV</a:t>
                      </a:r>
                      <a:r>
                        <a:rPr sz="1600" spc="-45" dirty="0">
                          <a:latin typeface="Arial MT"/>
                          <a:cs typeface="Arial MT"/>
                        </a:rPr>
                        <a:t> </a:t>
                      </a:r>
                      <a:r>
                        <a:rPr sz="1600" dirty="0">
                          <a:latin typeface="Arial MT"/>
                          <a:cs typeface="Arial MT"/>
                        </a:rPr>
                        <a:t>access</a:t>
                      </a:r>
                      <a:r>
                        <a:rPr sz="1600" spc="-70" dirty="0">
                          <a:latin typeface="Arial MT"/>
                          <a:cs typeface="Arial MT"/>
                        </a:rPr>
                        <a:t> </a:t>
                      </a:r>
                      <a:r>
                        <a:rPr sz="1600" spc="-5" dirty="0">
                          <a:latin typeface="Arial MT"/>
                          <a:cs typeface="Arial MT"/>
                        </a:rPr>
                        <a:t>needed;</a:t>
                      </a:r>
                      <a:endParaRPr sz="1600">
                        <a:latin typeface="Arial MT"/>
                        <a:cs typeface="Arial MT"/>
                      </a:endParaRPr>
                    </a:p>
                    <a:p>
                      <a:pPr marL="91440">
                        <a:lnSpc>
                          <a:spcPct val="100000"/>
                        </a:lnSpc>
                      </a:pPr>
                      <a:r>
                        <a:rPr sz="1600" spc="-5" dirty="0">
                          <a:latin typeface="Arial MT"/>
                          <a:cs typeface="Arial MT"/>
                        </a:rPr>
                        <a:t>rapid</a:t>
                      </a:r>
                      <a:r>
                        <a:rPr sz="1600" spc="-40" dirty="0">
                          <a:latin typeface="Arial MT"/>
                          <a:cs typeface="Arial MT"/>
                        </a:rPr>
                        <a:t> </a:t>
                      </a:r>
                      <a:r>
                        <a:rPr sz="1600" dirty="0">
                          <a:latin typeface="Arial MT"/>
                          <a:cs typeface="Arial MT"/>
                        </a:rPr>
                        <a:t>absorption</a:t>
                      </a:r>
                      <a:endParaRPr sz="1600">
                        <a:latin typeface="Arial MT"/>
                        <a:cs typeface="Arial MT"/>
                      </a:endParaRPr>
                    </a:p>
                  </a:txBody>
                  <a:tcPr marL="0" marR="0" marT="419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tc>
                  <a:txBody>
                    <a:bodyPr/>
                    <a:lstStyle/>
                    <a:p>
                      <a:pPr marL="92710">
                        <a:lnSpc>
                          <a:spcPct val="100000"/>
                        </a:lnSpc>
                        <a:spcBef>
                          <a:spcPts val="330"/>
                        </a:spcBef>
                      </a:pPr>
                      <a:r>
                        <a:rPr sz="1600" dirty="0">
                          <a:latin typeface="Arial MT"/>
                          <a:cs typeface="Arial MT"/>
                        </a:rPr>
                        <a:t>Impractical</a:t>
                      </a:r>
                      <a:r>
                        <a:rPr sz="1600" spc="-90" dirty="0">
                          <a:latin typeface="Arial MT"/>
                          <a:cs typeface="Arial MT"/>
                        </a:rPr>
                        <a:t> </a:t>
                      </a:r>
                      <a:r>
                        <a:rPr sz="1600" spc="-5" dirty="0">
                          <a:latin typeface="Arial MT"/>
                          <a:cs typeface="Arial MT"/>
                        </a:rPr>
                        <a:t>with</a:t>
                      </a:r>
                      <a:r>
                        <a:rPr sz="1600" dirty="0">
                          <a:latin typeface="Arial MT"/>
                          <a:cs typeface="Arial MT"/>
                        </a:rPr>
                        <a:t> nasal/facial</a:t>
                      </a:r>
                      <a:r>
                        <a:rPr sz="1600" spc="-65" dirty="0">
                          <a:latin typeface="Arial MT"/>
                          <a:cs typeface="Arial MT"/>
                        </a:rPr>
                        <a:t> </a:t>
                      </a:r>
                      <a:r>
                        <a:rPr sz="1600" dirty="0">
                          <a:latin typeface="Arial MT"/>
                          <a:cs typeface="Arial MT"/>
                        </a:rPr>
                        <a:t>trauma</a:t>
                      </a:r>
                      <a:endParaRPr sz="1600">
                        <a:latin typeface="Arial MT"/>
                        <a:cs typeface="Arial MT"/>
                      </a:endParaRPr>
                    </a:p>
                  </a:txBody>
                  <a:tcPr marL="0" marR="0" marT="419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extLst>
                  <a:ext uri="{0D108BD9-81ED-4DB2-BD59-A6C34878D82A}">
                    <a16:rowId xmlns:a16="http://schemas.microsoft.com/office/drawing/2014/main" val="10003"/>
                  </a:ext>
                </a:extLst>
              </a:tr>
              <a:tr h="854964">
                <a:tc>
                  <a:txBody>
                    <a:bodyPr/>
                    <a:lstStyle/>
                    <a:p>
                      <a:pPr marL="91440">
                        <a:lnSpc>
                          <a:spcPct val="100000"/>
                        </a:lnSpc>
                        <a:spcBef>
                          <a:spcPts val="335"/>
                        </a:spcBef>
                      </a:pPr>
                      <a:r>
                        <a:rPr sz="1600" dirty="0">
                          <a:latin typeface="Arial MT"/>
                          <a:cs typeface="Arial MT"/>
                        </a:rPr>
                        <a:t>Intramuscular</a:t>
                      </a:r>
                      <a:r>
                        <a:rPr sz="1600" spc="-95" dirty="0">
                          <a:latin typeface="Arial MT"/>
                          <a:cs typeface="Arial MT"/>
                        </a:rPr>
                        <a:t> </a:t>
                      </a:r>
                      <a:r>
                        <a:rPr sz="1600" spc="-5" dirty="0">
                          <a:latin typeface="Arial MT"/>
                          <a:cs typeface="Arial MT"/>
                        </a:rPr>
                        <a:t>(IM)</a:t>
                      </a:r>
                      <a:endParaRPr sz="1600">
                        <a:latin typeface="Arial MT"/>
                        <a:cs typeface="Arial MT"/>
                      </a:endParaRPr>
                    </a:p>
                  </a:txBody>
                  <a:tcPr marL="0" marR="0" marT="425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tc>
                  <a:txBody>
                    <a:bodyPr/>
                    <a:lstStyle/>
                    <a:p>
                      <a:pPr marL="91440" marR="84455">
                        <a:lnSpc>
                          <a:spcPct val="100000"/>
                        </a:lnSpc>
                        <a:spcBef>
                          <a:spcPts val="335"/>
                        </a:spcBef>
                      </a:pPr>
                      <a:r>
                        <a:rPr sz="1600" spc="-5" dirty="0">
                          <a:latin typeface="Arial MT"/>
                          <a:cs typeface="Arial MT"/>
                        </a:rPr>
                        <a:t>No </a:t>
                      </a:r>
                      <a:r>
                        <a:rPr sz="1600" spc="5" dirty="0">
                          <a:latin typeface="Arial MT"/>
                          <a:cs typeface="Arial MT"/>
                        </a:rPr>
                        <a:t>IV </a:t>
                      </a:r>
                      <a:r>
                        <a:rPr sz="1600" dirty="0">
                          <a:latin typeface="Arial MT"/>
                          <a:cs typeface="Arial MT"/>
                        </a:rPr>
                        <a:t>access </a:t>
                      </a:r>
                      <a:r>
                        <a:rPr sz="1600" spc="-5" dirty="0">
                          <a:latin typeface="Arial MT"/>
                          <a:cs typeface="Arial MT"/>
                        </a:rPr>
                        <a:t>needed; </a:t>
                      </a:r>
                      <a:r>
                        <a:rPr sz="1600" dirty="0">
                          <a:latin typeface="Arial MT"/>
                          <a:cs typeface="Arial MT"/>
                        </a:rPr>
                        <a:t> </a:t>
                      </a:r>
                      <a:r>
                        <a:rPr sz="1600" spc="10" dirty="0">
                          <a:latin typeface="Arial MT"/>
                          <a:cs typeface="Arial MT"/>
                        </a:rPr>
                        <a:t>may </a:t>
                      </a:r>
                      <a:r>
                        <a:rPr sz="1600" spc="-5" dirty="0">
                          <a:latin typeface="Arial MT"/>
                          <a:cs typeface="Arial MT"/>
                        </a:rPr>
                        <a:t>be absorbed slowly </a:t>
                      </a:r>
                      <a:r>
                        <a:rPr sz="160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have longer</a:t>
                      </a:r>
                      <a:r>
                        <a:rPr sz="1600" spc="-35" dirty="0">
                          <a:latin typeface="Arial MT"/>
                          <a:cs typeface="Arial MT"/>
                        </a:rPr>
                        <a:t> </a:t>
                      </a:r>
                      <a:r>
                        <a:rPr sz="1600" spc="-5" dirty="0">
                          <a:latin typeface="Arial MT"/>
                          <a:cs typeface="Arial MT"/>
                        </a:rPr>
                        <a:t>duration</a:t>
                      </a:r>
                      <a:endParaRPr sz="1600">
                        <a:latin typeface="Arial MT"/>
                        <a:cs typeface="Arial MT"/>
                      </a:endParaRPr>
                    </a:p>
                  </a:txBody>
                  <a:tcPr marL="0" marR="0" marT="425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tc>
                  <a:txBody>
                    <a:bodyPr/>
                    <a:lstStyle/>
                    <a:p>
                      <a:pPr marL="92710" marR="149225" algn="just">
                        <a:lnSpc>
                          <a:spcPct val="100000"/>
                        </a:lnSpc>
                        <a:spcBef>
                          <a:spcPts val="335"/>
                        </a:spcBef>
                      </a:pPr>
                      <a:r>
                        <a:rPr sz="1600" dirty="0">
                          <a:latin typeface="Arial MT"/>
                          <a:cs typeface="Arial MT"/>
                        </a:rPr>
                        <a:t>Less </a:t>
                      </a:r>
                      <a:r>
                        <a:rPr sz="1600" spc="-5" dirty="0">
                          <a:latin typeface="Arial MT"/>
                          <a:cs typeface="Arial MT"/>
                        </a:rPr>
                        <a:t>predictable or </a:t>
                      </a:r>
                      <a:r>
                        <a:rPr sz="1600" dirty="0">
                          <a:latin typeface="Arial MT"/>
                          <a:cs typeface="Arial MT"/>
                        </a:rPr>
                        <a:t>incomplete dose </a:t>
                      </a:r>
                      <a:r>
                        <a:rPr sz="1600" spc="-430" dirty="0">
                          <a:latin typeface="Arial MT"/>
                          <a:cs typeface="Arial MT"/>
                        </a:rPr>
                        <a:t> </a:t>
                      </a:r>
                      <a:r>
                        <a:rPr sz="1600" spc="-5" dirty="0">
                          <a:latin typeface="Arial MT"/>
                          <a:cs typeface="Arial MT"/>
                        </a:rPr>
                        <a:t>delivery; delayed delivery with </a:t>
                      </a:r>
                      <a:r>
                        <a:rPr sz="1600" spc="5" dirty="0">
                          <a:latin typeface="Arial MT"/>
                          <a:cs typeface="Arial MT"/>
                        </a:rPr>
                        <a:t>tissue </a:t>
                      </a:r>
                      <a:r>
                        <a:rPr sz="1600" spc="-430" dirty="0">
                          <a:latin typeface="Arial MT"/>
                          <a:cs typeface="Arial MT"/>
                        </a:rPr>
                        <a:t> </a:t>
                      </a:r>
                      <a:r>
                        <a:rPr sz="1600" dirty="0">
                          <a:latin typeface="Arial MT"/>
                          <a:cs typeface="Arial MT"/>
                        </a:rPr>
                        <a:t>perfusion</a:t>
                      </a:r>
                      <a:r>
                        <a:rPr sz="1600" spc="-30" dirty="0">
                          <a:latin typeface="Arial MT"/>
                          <a:cs typeface="Arial MT"/>
                        </a:rPr>
                        <a:t> </a:t>
                      </a:r>
                      <a:r>
                        <a:rPr sz="1600" dirty="0">
                          <a:latin typeface="Arial MT"/>
                          <a:cs typeface="Arial MT"/>
                        </a:rPr>
                        <a:t>compromise</a:t>
                      </a:r>
                      <a:r>
                        <a:rPr sz="1600" spc="-95" dirty="0">
                          <a:latin typeface="Arial MT"/>
                          <a:cs typeface="Arial MT"/>
                        </a:rPr>
                        <a:t> </a:t>
                      </a:r>
                      <a:r>
                        <a:rPr sz="1600" dirty="0">
                          <a:latin typeface="Arial MT"/>
                          <a:cs typeface="Arial MT"/>
                        </a:rPr>
                        <a:t>(shock)</a:t>
                      </a:r>
                      <a:endParaRPr sz="1600">
                        <a:latin typeface="Arial MT"/>
                        <a:cs typeface="Arial MT"/>
                      </a:endParaRPr>
                    </a:p>
                  </a:txBody>
                  <a:tcPr marL="0" marR="0" marT="425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extLst>
                  <a:ext uri="{0D108BD9-81ED-4DB2-BD59-A6C34878D82A}">
                    <a16:rowId xmlns:a16="http://schemas.microsoft.com/office/drawing/2014/main" val="10004"/>
                  </a:ext>
                </a:extLst>
              </a:tr>
              <a:tr h="579094">
                <a:tc>
                  <a:txBody>
                    <a:bodyPr/>
                    <a:lstStyle/>
                    <a:p>
                      <a:pPr marL="91440">
                        <a:lnSpc>
                          <a:spcPct val="100000"/>
                        </a:lnSpc>
                        <a:spcBef>
                          <a:spcPts val="335"/>
                        </a:spcBef>
                      </a:pPr>
                      <a:r>
                        <a:rPr sz="1600" spc="-5" dirty="0">
                          <a:latin typeface="Arial MT"/>
                          <a:cs typeface="Arial MT"/>
                        </a:rPr>
                        <a:t>Intravenous</a:t>
                      </a:r>
                      <a:r>
                        <a:rPr sz="1600" spc="-35" dirty="0">
                          <a:latin typeface="Arial MT"/>
                          <a:cs typeface="Arial MT"/>
                        </a:rPr>
                        <a:t> </a:t>
                      </a:r>
                      <a:r>
                        <a:rPr sz="1600" dirty="0">
                          <a:latin typeface="Arial MT"/>
                          <a:cs typeface="Arial MT"/>
                        </a:rPr>
                        <a:t>(IV)</a:t>
                      </a:r>
                      <a:endParaRPr sz="1600">
                        <a:latin typeface="Arial MT"/>
                        <a:cs typeface="Arial MT"/>
                      </a:endParaRPr>
                    </a:p>
                  </a:txBody>
                  <a:tcPr marL="0" marR="0" marT="425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tc>
                  <a:txBody>
                    <a:bodyPr/>
                    <a:lstStyle/>
                    <a:p>
                      <a:pPr marL="91440">
                        <a:lnSpc>
                          <a:spcPct val="100000"/>
                        </a:lnSpc>
                        <a:spcBef>
                          <a:spcPts val="335"/>
                        </a:spcBef>
                      </a:pPr>
                      <a:r>
                        <a:rPr sz="1600" spc="-5" dirty="0">
                          <a:latin typeface="Arial MT"/>
                          <a:cs typeface="Arial MT"/>
                        </a:rPr>
                        <a:t>Rapid</a:t>
                      </a:r>
                      <a:r>
                        <a:rPr sz="1600" spc="-45" dirty="0">
                          <a:latin typeface="Arial MT"/>
                          <a:cs typeface="Arial MT"/>
                        </a:rPr>
                        <a:t> </a:t>
                      </a:r>
                      <a:r>
                        <a:rPr sz="1600" spc="-5" dirty="0">
                          <a:latin typeface="Arial MT"/>
                          <a:cs typeface="Arial MT"/>
                        </a:rPr>
                        <a:t>(direct)</a:t>
                      </a:r>
                      <a:endParaRPr sz="1600">
                        <a:latin typeface="Arial MT"/>
                        <a:cs typeface="Arial MT"/>
                      </a:endParaRPr>
                    </a:p>
                    <a:p>
                      <a:pPr marL="91440">
                        <a:lnSpc>
                          <a:spcPct val="100000"/>
                        </a:lnSpc>
                      </a:pPr>
                      <a:r>
                        <a:rPr sz="1600" spc="5" dirty="0">
                          <a:latin typeface="Arial MT"/>
                          <a:cs typeface="Arial MT"/>
                        </a:rPr>
                        <a:t>medication</a:t>
                      </a:r>
                      <a:r>
                        <a:rPr sz="1600" spc="-105" dirty="0">
                          <a:latin typeface="Arial MT"/>
                          <a:cs typeface="Arial MT"/>
                        </a:rPr>
                        <a:t> </a:t>
                      </a:r>
                      <a:r>
                        <a:rPr sz="1600" spc="-5" dirty="0">
                          <a:latin typeface="Arial MT"/>
                          <a:cs typeface="Arial MT"/>
                        </a:rPr>
                        <a:t>delivery</a:t>
                      </a:r>
                      <a:endParaRPr sz="1600">
                        <a:latin typeface="Arial MT"/>
                        <a:cs typeface="Arial MT"/>
                      </a:endParaRPr>
                    </a:p>
                  </a:txBody>
                  <a:tcPr marL="0" marR="0" marT="425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tc>
                  <a:txBody>
                    <a:bodyPr/>
                    <a:lstStyle/>
                    <a:p>
                      <a:pPr marL="92710">
                        <a:lnSpc>
                          <a:spcPct val="100000"/>
                        </a:lnSpc>
                        <a:spcBef>
                          <a:spcPts val="335"/>
                        </a:spcBef>
                      </a:pPr>
                      <a:r>
                        <a:rPr sz="1600" spc="5" dirty="0">
                          <a:latin typeface="Arial MT"/>
                          <a:cs typeface="Arial MT"/>
                        </a:rPr>
                        <a:t>IV</a:t>
                      </a:r>
                      <a:r>
                        <a:rPr sz="1600" spc="-20" dirty="0">
                          <a:latin typeface="Arial MT"/>
                          <a:cs typeface="Arial MT"/>
                        </a:rPr>
                        <a:t> </a:t>
                      </a:r>
                      <a:r>
                        <a:rPr sz="1600" dirty="0">
                          <a:latin typeface="Arial MT"/>
                          <a:cs typeface="Arial MT"/>
                        </a:rPr>
                        <a:t>access</a:t>
                      </a:r>
                      <a:r>
                        <a:rPr sz="1600" spc="-60" dirty="0">
                          <a:latin typeface="Arial MT"/>
                          <a:cs typeface="Arial MT"/>
                        </a:rPr>
                        <a:t> </a:t>
                      </a:r>
                      <a:r>
                        <a:rPr sz="1600" dirty="0">
                          <a:latin typeface="Arial MT"/>
                          <a:cs typeface="Arial MT"/>
                        </a:rPr>
                        <a:t>takes</a:t>
                      </a:r>
                      <a:r>
                        <a:rPr sz="1600" spc="-35" dirty="0">
                          <a:latin typeface="Arial MT"/>
                          <a:cs typeface="Arial MT"/>
                        </a:rPr>
                        <a:t> </a:t>
                      </a:r>
                      <a:r>
                        <a:rPr sz="1600" spc="5" dirty="0">
                          <a:latin typeface="Arial MT"/>
                          <a:cs typeface="Arial MT"/>
                        </a:rPr>
                        <a:t>time;</a:t>
                      </a:r>
                      <a:r>
                        <a:rPr sz="1600" spc="-60" dirty="0">
                          <a:latin typeface="Arial MT"/>
                          <a:cs typeface="Arial MT"/>
                        </a:rPr>
                        <a:t> </a:t>
                      </a:r>
                      <a:r>
                        <a:rPr sz="1600" dirty="0">
                          <a:latin typeface="Arial MT"/>
                          <a:cs typeface="Arial MT"/>
                        </a:rPr>
                        <a:t>risk</a:t>
                      </a:r>
                      <a:r>
                        <a:rPr sz="1600" spc="-10" dirty="0">
                          <a:latin typeface="Arial MT"/>
                          <a:cs typeface="Arial MT"/>
                        </a:rPr>
                        <a:t> </a:t>
                      </a:r>
                      <a:r>
                        <a:rPr sz="1600" spc="-5" dirty="0">
                          <a:latin typeface="Arial MT"/>
                          <a:cs typeface="Arial MT"/>
                        </a:rPr>
                        <a:t>of</a:t>
                      </a:r>
                      <a:endParaRPr sz="1600">
                        <a:latin typeface="Arial MT"/>
                        <a:cs typeface="Arial MT"/>
                      </a:endParaRPr>
                    </a:p>
                    <a:p>
                      <a:pPr marL="92710">
                        <a:lnSpc>
                          <a:spcPct val="100000"/>
                        </a:lnSpc>
                      </a:pPr>
                      <a:r>
                        <a:rPr sz="1600" dirty="0">
                          <a:latin typeface="Arial MT"/>
                          <a:cs typeface="Arial MT"/>
                        </a:rPr>
                        <a:t>overmedication;</a:t>
                      </a:r>
                      <a:r>
                        <a:rPr sz="1600" spc="-65" dirty="0">
                          <a:latin typeface="Arial MT"/>
                          <a:cs typeface="Arial MT"/>
                        </a:rPr>
                        <a:t> </a:t>
                      </a:r>
                      <a:r>
                        <a:rPr sz="1600" spc="5" dirty="0">
                          <a:latin typeface="Arial MT"/>
                          <a:cs typeface="Arial MT"/>
                        </a:rPr>
                        <a:t>IV</a:t>
                      </a:r>
                      <a:r>
                        <a:rPr sz="1600" spc="-20" dirty="0">
                          <a:latin typeface="Arial MT"/>
                          <a:cs typeface="Arial MT"/>
                        </a:rPr>
                        <a:t> </a:t>
                      </a:r>
                      <a:r>
                        <a:rPr sz="1600" dirty="0">
                          <a:latin typeface="Arial MT"/>
                          <a:cs typeface="Arial MT"/>
                        </a:rPr>
                        <a:t>complication</a:t>
                      </a:r>
                      <a:r>
                        <a:rPr sz="1600" spc="-105" dirty="0">
                          <a:latin typeface="Arial MT"/>
                          <a:cs typeface="Arial MT"/>
                        </a:rPr>
                        <a:t> </a:t>
                      </a:r>
                      <a:r>
                        <a:rPr sz="1600" spc="5" dirty="0">
                          <a:latin typeface="Arial MT"/>
                          <a:cs typeface="Arial MT"/>
                        </a:rPr>
                        <a:t>risks</a:t>
                      </a:r>
                      <a:endParaRPr sz="1600">
                        <a:latin typeface="Arial MT"/>
                        <a:cs typeface="Arial MT"/>
                      </a:endParaRPr>
                    </a:p>
                  </a:txBody>
                  <a:tcPr marL="0" marR="0" marT="425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7D9D7"/>
                    </a:solidFill>
                  </a:tcPr>
                </a:tc>
                <a:extLst>
                  <a:ext uri="{0D108BD9-81ED-4DB2-BD59-A6C34878D82A}">
                    <a16:rowId xmlns:a16="http://schemas.microsoft.com/office/drawing/2014/main" val="10005"/>
                  </a:ext>
                </a:extLst>
              </a:tr>
              <a:tr h="822960">
                <a:tc>
                  <a:txBody>
                    <a:bodyPr/>
                    <a:lstStyle/>
                    <a:p>
                      <a:pPr marL="91440">
                        <a:lnSpc>
                          <a:spcPct val="100000"/>
                        </a:lnSpc>
                        <a:spcBef>
                          <a:spcPts val="340"/>
                        </a:spcBef>
                      </a:pPr>
                      <a:r>
                        <a:rPr sz="1600" spc="-5" dirty="0">
                          <a:latin typeface="Arial MT"/>
                          <a:cs typeface="Arial MT"/>
                        </a:rPr>
                        <a:t>Intraosseous</a:t>
                      </a:r>
                      <a:r>
                        <a:rPr sz="1600" spc="-50" dirty="0">
                          <a:latin typeface="Arial MT"/>
                          <a:cs typeface="Arial MT"/>
                        </a:rPr>
                        <a:t> </a:t>
                      </a:r>
                      <a:r>
                        <a:rPr sz="1600" dirty="0">
                          <a:latin typeface="Arial MT"/>
                          <a:cs typeface="Arial MT"/>
                        </a:rPr>
                        <a:t>(IO)</a:t>
                      </a:r>
                      <a:endParaRPr sz="1600">
                        <a:latin typeface="Arial MT"/>
                        <a:cs typeface="Arial MT"/>
                      </a:endParaRPr>
                    </a:p>
                  </a:txBody>
                  <a:tcPr marL="0" marR="0" marT="431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tc>
                  <a:txBody>
                    <a:bodyPr/>
                    <a:lstStyle/>
                    <a:p>
                      <a:pPr marL="91440" marR="592455">
                        <a:lnSpc>
                          <a:spcPct val="100000"/>
                        </a:lnSpc>
                        <a:spcBef>
                          <a:spcPts val="340"/>
                        </a:spcBef>
                      </a:pPr>
                      <a:r>
                        <a:rPr sz="1600" spc="-5" dirty="0">
                          <a:latin typeface="Arial MT"/>
                          <a:cs typeface="Arial MT"/>
                        </a:rPr>
                        <a:t>Rapid (direct) </a:t>
                      </a:r>
                      <a:r>
                        <a:rPr sz="1600" dirty="0">
                          <a:latin typeface="Arial MT"/>
                          <a:cs typeface="Arial MT"/>
                        </a:rPr>
                        <a:t> medication</a:t>
                      </a:r>
                      <a:r>
                        <a:rPr sz="1600" spc="-110" dirty="0">
                          <a:latin typeface="Arial MT"/>
                          <a:cs typeface="Arial MT"/>
                        </a:rPr>
                        <a:t> </a:t>
                      </a:r>
                      <a:r>
                        <a:rPr sz="1600" spc="-5" dirty="0">
                          <a:latin typeface="Arial MT"/>
                          <a:cs typeface="Arial MT"/>
                        </a:rPr>
                        <a:t>delivery</a:t>
                      </a:r>
                      <a:endParaRPr sz="1600">
                        <a:latin typeface="Arial MT"/>
                        <a:cs typeface="Arial MT"/>
                      </a:endParaRPr>
                    </a:p>
                  </a:txBody>
                  <a:tcPr marL="0" marR="0" marT="431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tc>
                  <a:txBody>
                    <a:bodyPr/>
                    <a:lstStyle/>
                    <a:p>
                      <a:pPr marL="92710" marR="539115">
                        <a:lnSpc>
                          <a:spcPct val="100000"/>
                        </a:lnSpc>
                        <a:spcBef>
                          <a:spcPts val="340"/>
                        </a:spcBef>
                      </a:pPr>
                      <a:r>
                        <a:rPr sz="1600" spc="5" dirty="0">
                          <a:latin typeface="Arial MT"/>
                          <a:cs typeface="Arial MT"/>
                        </a:rPr>
                        <a:t>IO </a:t>
                      </a:r>
                      <a:r>
                        <a:rPr sz="1600" dirty="0">
                          <a:latin typeface="Arial MT"/>
                          <a:cs typeface="Arial MT"/>
                        </a:rPr>
                        <a:t>access takes </a:t>
                      </a:r>
                      <a:r>
                        <a:rPr sz="1600" spc="5" dirty="0">
                          <a:latin typeface="Arial MT"/>
                          <a:cs typeface="Arial MT"/>
                        </a:rPr>
                        <a:t>time; </a:t>
                      </a:r>
                      <a:r>
                        <a:rPr sz="1600" dirty="0">
                          <a:latin typeface="Arial MT"/>
                          <a:cs typeface="Arial MT"/>
                        </a:rPr>
                        <a:t>risk </a:t>
                      </a:r>
                      <a:r>
                        <a:rPr sz="1600" spc="-5" dirty="0">
                          <a:latin typeface="Arial MT"/>
                          <a:cs typeface="Arial MT"/>
                        </a:rPr>
                        <a:t>of </a:t>
                      </a:r>
                      <a:r>
                        <a:rPr sz="1600" dirty="0">
                          <a:latin typeface="Arial MT"/>
                          <a:cs typeface="Arial MT"/>
                        </a:rPr>
                        <a:t> overmedication;</a:t>
                      </a:r>
                      <a:r>
                        <a:rPr sz="1600" spc="-70" dirty="0">
                          <a:latin typeface="Arial MT"/>
                          <a:cs typeface="Arial MT"/>
                        </a:rPr>
                        <a:t> </a:t>
                      </a:r>
                      <a:r>
                        <a:rPr sz="1600" spc="5" dirty="0">
                          <a:latin typeface="Arial MT"/>
                          <a:cs typeface="Arial MT"/>
                        </a:rPr>
                        <a:t>IO</a:t>
                      </a:r>
                      <a:r>
                        <a:rPr sz="1600" spc="-10" dirty="0">
                          <a:latin typeface="Arial MT"/>
                          <a:cs typeface="Arial MT"/>
                        </a:rPr>
                        <a:t> </a:t>
                      </a:r>
                      <a:r>
                        <a:rPr sz="1600" spc="-5" dirty="0">
                          <a:latin typeface="Arial MT"/>
                          <a:cs typeface="Arial MT"/>
                        </a:rPr>
                        <a:t>complication </a:t>
                      </a:r>
                      <a:r>
                        <a:rPr sz="1600" spc="-430" dirty="0">
                          <a:latin typeface="Arial MT"/>
                          <a:cs typeface="Arial MT"/>
                        </a:rPr>
                        <a:t> </a:t>
                      </a:r>
                      <a:r>
                        <a:rPr sz="1600" spc="5" dirty="0">
                          <a:latin typeface="Arial MT"/>
                          <a:cs typeface="Arial MT"/>
                        </a:rPr>
                        <a:t>risks</a:t>
                      </a:r>
                      <a:endParaRPr sz="1600">
                        <a:latin typeface="Arial MT"/>
                        <a:cs typeface="Arial MT"/>
                      </a:endParaRPr>
                    </a:p>
                  </a:txBody>
                  <a:tcPr marL="0" marR="0" marT="431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1F1F1"/>
                    </a:solidFill>
                  </a:tcPr>
                </a:tc>
                <a:extLst>
                  <a:ext uri="{0D108BD9-81ED-4DB2-BD59-A6C34878D82A}">
                    <a16:rowId xmlns:a16="http://schemas.microsoft.com/office/drawing/2014/main" val="10006"/>
                  </a:ext>
                </a:extLst>
              </a:tr>
            </a:tbl>
          </a:graphicData>
        </a:graphic>
      </p:graphicFrame>
      <p:sp>
        <p:nvSpPr>
          <p:cNvPr id="7" name="object 7"/>
          <p:cNvSpPr txBox="1"/>
          <p:nvPr/>
        </p:nvSpPr>
        <p:spPr>
          <a:xfrm>
            <a:off x="8831071" y="1728943"/>
            <a:ext cx="2672080" cy="3241675"/>
          </a:xfrm>
          <a:prstGeom prst="rect">
            <a:avLst/>
          </a:prstGeom>
        </p:spPr>
        <p:txBody>
          <a:bodyPr vert="horz" wrap="square" lIns="0" tIns="123825" rIns="0" bIns="0" rtlCol="0">
            <a:spAutoFit/>
          </a:bodyPr>
          <a:lstStyle/>
          <a:p>
            <a:pPr marL="12700">
              <a:lnSpc>
                <a:spcPct val="100000"/>
              </a:lnSpc>
              <a:spcBef>
                <a:spcPts val="975"/>
              </a:spcBef>
            </a:pPr>
            <a:r>
              <a:rPr sz="2000" dirty="0">
                <a:latin typeface="Arial MT"/>
                <a:cs typeface="Arial MT"/>
              </a:rPr>
              <a:t>The</a:t>
            </a:r>
            <a:r>
              <a:rPr sz="2000" spc="-35" dirty="0">
                <a:latin typeface="Arial MT"/>
                <a:cs typeface="Arial MT"/>
              </a:rPr>
              <a:t> </a:t>
            </a:r>
            <a:r>
              <a:rPr sz="2000" b="1" spc="-10" dirty="0">
                <a:solidFill>
                  <a:srgbClr val="BB8542"/>
                </a:solidFill>
                <a:latin typeface="Arial"/>
                <a:cs typeface="Arial"/>
              </a:rPr>
              <a:t>SIX</a:t>
            </a:r>
            <a:r>
              <a:rPr sz="2000" b="1" spc="-20" dirty="0">
                <a:solidFill>
                  <a:srgbClr val="BB8542"/>
                </a:solidFill>
                <a:latin typeface="Arial"/>
                <a:cs typeface="Arial"/>
              </a:rPr>
              <a:t> </a:t>
            </a:r>
            <a:r>
              <a:rPr sz="2000" b="1" i="1" spc="-5" dirty="0">
                <a:latin typeface="Arial"/>
                <a:cs typeface="Arial"/>
              </a:rPr>
              <a:t>RIGHTS</a:t>
            </a:r>
            <a:r>
              <a:rPr sz="2000" spc="-5" dirty="0">
                <a:latin typeface="Arial MT"/>
                <a:cs typeface="Arial MT"/>
              </a:rPr>
              <a:t>:</a:t>
            </a:r>
            <a:endParaRPr sz="2000">
              <a:latin typeface="Arial MT"/>
              <a:cs typeface="Arial MT"/>
            </a:endParaRPr>
          </a:p>
          <a:p>
            <a:pPr marL="378460">
              <a:lnSpc>
                <a:spcPct val="100000"/>
              </a:lnSpc>
              <a:spcBef>
                <a:spcPts val="800"/>
              </a:spcBef>
            </a:pPr>
            <a:r>
              <a:rPr sz="1800" b="1" spc="-5" dirty="0">
                <a:latin typeface="Arial"/>
                <a:cs typeface="Arial"/>
              </a:rPr>
              <a:t>RIGHT</a:t>
            </a:r>
            <a:r>
              <a:rPr sz="1800" b="1" spc="-35" dirty="0">
                <a:latin typeface="Arial"/>
                <a:cs typeface="Arial"/>
              </a:rPr>
              <a:t> </a:t>
            </a:r>
            <a:r>
              <a:rPr sz="1800" dirty="0">
                <a:latin typeface="Arial MT"/>
                <a:cs typeface="Arial MT"/>
              </a:rPr>
              <a:t>patient</a:t>
            </a:r>
            <a:endParaRPr sz="1800">
              <a:latin typeface="Arial MT"/>
              <a:cs typeface="Arial MT"/>
            </a:endParaRPr>
          </a:p>
          <a:p>
            <a:pPr marL="378460">
              <a:lnSpc>
                <a:spcPct val="100000"/>
              </a:lnSpc>
              <a:spcBef>
                <a:spcPts val="815"/>
              </a:spcBef>
            </a:pPr>
            <a:r>
              <a:rPr sz="1800" b="1" spc="-5" dirty="0">
                <a:latin typeface="Arial"/>
                <a:cs typeface="Arial"/>
              </a:rPr>
              <a:t>RIGHT</a:t>
            </a:r>
            <a:r>
              <a:rPr sz="1800" b="1" spc="-35" dirty="0">
                <a:latin typeface="Arial"/>
                <a:cs typeface="Arial"/>
              </a:rPr>
              <a:t> </a:t>
            </a:r>
            <a:r>
              <a:rPr sz="1800" spc="5" dirty="0">
                <a:latin typeface="Arial MT"/>
                <a:cs typeface="Arial MT"/>
              </a:rPr>
              <a:t>medication</a:t>
            </a:r>
            <a:endParaRPr sz="1800">
              <a:latin typeface="Arial MT"/>
              <a:cs typeface="Arial MT"/>
            </a:endParaRPr>
          </a:p>
          <a:p>
            <a:pPr marL="378460">
              <a:lnSpc>
                <a:spcPct val="100000"/>
              </a:lnSpc>
              <a:spcBef>
                <a:spcPts val="795"/>
              </a:spcBef>
            </a:pPr>
            <a:r>
              <a:rPr sz="1800" b="1" spc="-5" dirty="0">
                <a:latin typeface="Arial"/>
                <a:cs typeface="Arial"/>
              </a:rPr>
              <a:t>RIGHT</a:t>
            </a:r>
            <a:r>
              <a:rPr sz="1800" b="1" spc="-25" dirty="0">
                <a:latin typeface="Arial"/>
                <a:cs typeface="Arial"/>
              </a:rPr>
              <a:t> </a:t>
            </a:r>
            <a:r>
              <a:rPr sz="1800" dirty="0">
                <a:latin typeface="Arial MT"/>
                <a:cs typeface="Arial MT"/>
              </a:rPr>
              <a:t>dose</a:t>
            </a:r>
            <a:r>
              <a:rPr sz="1800" spc="-40" dirty="0">
                <a:latin typeface="Arial MT"/>
                <a:cs typeface="Arial MT"/>
              </a:rPr>
              <a:t> </a:t>
            </a:r>
            <a:r>
              <a:rPr sz="1800" dirty="0">
                <a:latin typeface="Arial MT"/>
                <a:cs typeface="Arial MT"/>
              </a:rPr>
              <a:t>and</a:t>
            </a:r>
            <a:endParaRPr sz="1800">
              <a:latin typeface="Arial MT"/>
              <a:cs typeface="Arial MT"/>
            </a:endParaRPr>
          </a:p>
          <a:p>
            <a:pPr marL="378460">
              <a:lnSpc>
                <a:spcPct val="100000"/>
              </a:lnSpc>
            </a:pPr>
            <a:r>
              <a:rPr sz="1800" dirty="0">
                <a:latin typeface="Arial MT"/>
                <a:cs typeface="Arial MT"/>
              </a:rPr>
              <a:t>concentration</a:t>
            </a:r>
            <a:endParaRPr sz="1800">
              <a:latin typeface="Arial MT"/>
              <a:cs typeface="Arial MT"/>
            </a:endParaRPr>
          </a:p>
          <a:p>
            <a:pPr marL="378460">
              <a:lnSpc>
                <a:spcPct val="100000"/>
              </a:lnSpc>
              <a:spcBef>
                <a:spcPts val="795"/>
              </a:spcBef>
            </a:pPr>
            <a:r>
              <a:rPr sz="1800" b="1" spc="-5" dirty="0">
                <a:latin typeface="Arial"/>
                <a:cs typeface="Arial"/>
              </a:rPr>
              <a:t>RIGHT</a:t>
            </a:r>
            <a:r>
              <a:rPr sz="1800" b="1" spc="-35" dirty="0">
                <a:latin typeface="Arial"/>
                <a:cs typeface="Arial"/>
              </a:rPr>
              <a:t> </a:t>
            </a:r>
            <a:r>
              <a:rPr sz="1800" spc="5" dirty="0">
                <a:latin typeface="Arial MT"/>
                <a:cs typeface="Arial MT"/>
              </a:rPr>
              <a:t>time</a:t>
            </a:r>
            <a:endParaRPr sz="1800">
              <a:latin typeface="Arial MT"/>
              <a:cs typeface="Arial MT"/>
            </a:endParaRPr>
          </a:p>
          <a:p>
            <a:pPr marL="378460" marR="734695">
              <a:lnSpc>
                <a:spcPct val="100000"/>
              </a:lnSpc>
              <a:spcBef>
                <a:spcPts val="815"/>
              </a:spcBef>
            </a:pPr>
            <a:r>
              <a:rPr sz="1800" b="1" spc="-5" dirty="0">
                <a:latin typeface="Arial"/>
                <a:cs typeface="Arial"/>
              </a:rPr>
              <a:t>RIGHT</a:t>
            </a:r>
            <a:r>
              <a:rPr sz="1800" b="1" spc="-30" dirty="0">
                <a:latin typeface="Arial"/>
                <a:cs typeface="Arial"/>
              </a:rPr>
              <a:t> </a:t>
            </a:r>
            <a:r>
              <a:rPr sz="1800" dirty="0">
                <a:latin typeface="Arial MT"/>
                <a:cs typeface="Arial MT"/>
              </a:rPr>
              <a:t>route</a:t>
            </a:r>
            <a:r>
              <a:rPr sz="1800" spc="-50" dirty="0">
                <a:latin typeface="Arial MT"/>
                <a:cs typeface="Arial MT"/>
              </a:rPr>
              <a:t> </a:t>
            </a:r>
            <a:r>
              <a:rPr sz="1800" dirty="0">
                <a:latin typeface="Arial MT"/>
                <a:cs typeface="Arial MT"/>
              </a:rPr>
              <a:t>of </a:t>
            </a:r>
            <a:r>
              <a:rPr sz="1800" spc="-484" dirty="0">
                <a:latin typeface="Arial MT"/>
                <a:cs typeface="Arial MT"/>
              </a:rPr>
              <a:t> </a:t>
            </a:r>
            <a:r>
              <a:rPr sz="1800" dirty="0">
                <a:latin typeface="Arial MT"/>
                <a:cs typeface="Arial MT"/>
              </a:rPr>
              <a:t>administration</a:t>
            </a:r>
            <a:endParaRPr sz="1800">
              <a:latin typeface="Arial MT"/>
              <a:cs typeface="Arial MT"/>
            </a:endParaRPr>
          </a:p>
          <a:p>
            <a:pPr marL="378460">
              <a:lnSpc>
                <a:spcPct val="100000"/>
              </a:lnSpc>
              <a:spcBef>
                <a:spcPts val="750"/>
              </a:spcBef>
            </a:pPr>
            <a:r>
              <a:rPr sz="1800" b="1" spc="-5" dirty="0">
                <a:latin typeface="Arial"/>
                <a:cs typeface="Arial"/>
              </a:rPr>
              <a:t>RIGHT</a:t>
            </a:r>
            <a:r>
              <a:rPr sz="1800" b="1" spc="-35" dirty="0">
                <a:latin typeface="Arial"/>
                <a:cs typeface="Arial"/>
              </a:rPr>
              <a:t> </a:t>
            </a:r>
            <a:r>
              <a:rPr sz="1800" dirty="0">
                <a:latin typeface="Arial MT"/>
                <a:cs typeface="Arial MT"/>
              </a:rPr>
              <a:t>documentation</a:t>
            </a:r>
            <a:endParaRPr sz="1800">
              <a:latin typeface="Arial MT"/>
              <a:cs typeface="Arial MT"/>
            </a:endParaRPr>
          </a:p>
        </p:txBody>
      </p:sp>
      <p:grpSp>
        <p:nvGrpSpPr>
          <p:cNvPr id="8" name="object 8"/>
          <p:cNvGrpSpPr/>
          <p:nvPr/>
        </p:nvGrpSpPr>
        <p:grpSpPr>
          <a:xfrm>
            <a:off x="8732519" y="2270760"/>
            <a:ext cx="2658110" cy="4086225"/>
            <a:chOff x="8732519" y="2270760"/>
            <a:chExt cx="2658110" cy="4086225"/>
          </a:xfrm>
        </p:grpSpPr>
        <p:pic>
          <p:nvPicPr>
            <p:cNvPr id="9" name="object 9"/>
            <p:cNvPicPr/>
            <p:nvPr/>
          </p:nvPicPr>
          <p:blipFill>
            <a:blip r:embed="rId5" cstate="print"/>
            <a:stretch>
              <a:fillRect/>
            </a:stretch>
          </p:blipFill>
          <p:spPr>
            <a:xfrm>
              <a:off x="8732519" y="2270760"/>
              <a:ext cx="326135" cy="329184"/>
            </a:xfrm>
            <a:prstGeom prst="rect">
              <a:avLst/>
            </a:prstGeom>
          </p:spPr>
        </p:pic>
        <p:pic>
          <p:nvPicPr>
            <p:cNvPr id="10" name="object 10"/>
            <p:cNvPicPr/>
            <p:nvPr/>
          </p:nvPicPr>
          <p:blipFill>
            <a:blip r:embed="rId5" cstate="print"/>
            <a:stretch>
              <a:fillRect/>
            </a:stretch>
          </p:blipFill>
          <p:spPr>
            <a:xfrm>
              <a:off x="8732519" y="2636520"/>
              <a:ext cx="326135" cy="329184"/>
            </a:xfrm>
            <a:prstGeom prst="rect">
              <a:avLst/>
            </a:prstGeom>
          </p:spPr>
        </p:pic>
        <p:pic>
          <p:nvPicPr>
            <p:cNvPr id="11" name="object 11"/>
            <p:cNvPicPr/>
            <p:nvPr/>
          </p:nvPicPr>
          <p:blipFill>
            <a:blip r:embed="rId5" cstate="print"/>
            <a:stretch>
              <a:fillRect/>
            </a:stretch>
          </p:blipFill>
          <p:spPr>
            <a:xfrm>
              <a:off x="8732519" y="3041904"/>
              <a:ext cx="326135" cy="326136"/>
            </a:xfrm>
            <a:prstGeom prst="rect">
              <a:avLst/>
            </a:prstGeom>
          </p:spPr>
        </p:pic>
        <p:pic>
          <p:nvPicPr>
            <p:cNvPr id="12" name="object 12"/>
            <p:cNvPicPr/>
            <p:nvPr/>
          </p:nvPicPr>
          <p:blipFill>
            <a:blip r:embed="rId5" cstate="print"/>
            <a:stretch>
              <a:fillRect/>
            </a:stretch>
          </p:blipFill>
          <p:spPr>
            <a:xfrm>
              <a:off x="8732519" y="3663696"/>
              <a:ext cx="326135" cy="329183"/>
            </a:xfrm>
            <a:prstGeom prst="rect">
              <a:avLst/>
            </a:prstGeom>
          </p:spPr>
        </p:pic>
        <p:pic>
          <p:nvPicPr>
            <p:cNvPr id="13" name="object 13"/>
            <p:cNvPicPr/>
            <p:nvPr/>
          </p:nvPicPr>
          <p:blipFill>
            <a:blip r:embed="rId5" cstate="print"/>
            <a:stretch>
              <a:fillRect/>
            </a:stretch>
          </p:blipFill>
          <p:spPr>
            <a:xfrm>
              <a:off x="8732519" y="4035552"/>
              <a:ext cx="326135" cy="326136"/>
            </a:xfrm>
            <a:prstGeom prst="rect">
              <a:avLst/>
            </a:prstGeom>
          </p:spPr>
        </p:pic>
        <p:pic>
          <p:nvPicPr>
            <p:cNvPr id="14" name="object 14"/>
            <p:cNvPicPr/>
            <p:nvPr/>
          </p:nvPicPr>
          <p:blipFill>
            <a:blip r:embed="rId6" cstate="print"/>
            <a:stretch>
              <a:fillRect/>
            </a:stretch>
          </p:blipFill>
          <p:spPr>
            <a:xfrm>
              <a:off x="9081560" y="5116172"/>
              <a:ext cx="2308797" cy="1240366"/>
            </a:xfrm>
            <a:prstGeom prst="rect">
              <a:avLst/>
            </a:prstGeom>
          </p:spPr>
        </p:pic>
        <p:pic>
          <p:nvPicPr>
            <p:cNvPr id="15" name="object 15"/>
            <p:cNvPicPr/>
            <p:nvPr/>
          </p:nvPicPr>
          <p:blipFill>
            <a:blip r:embed="rId5" cstate="print"/>
            <a:stretch>
              <a:fillRect/>
            </a:stretch>
          </p:blipFill>
          <p:spPr>
            <a:xfrm>
              <a:off x="8732519" y="4657344"/>
              <a:ext cx="326135" cy="329184"/>
            </a:xfrm>
            <a:prstGeom prst="rect">
              <a:avLst/>
            </a:prstGeom>
          </p:spPr>
        </p:pic>
      </p:grpSp>
      <p:sp>
        <p:nvSpPr>
          <p:cNvPr id="16" name="object 16"/>
          <p:cNvSpPr txBox="1"/>
          <p:nvPr/>
        </p:nvSpPr>
        <p:spPr>
          <a:xfrm>
            <a:off x="11702542" y="6567433"/>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latin typeface="Arial MT"/>
                <a:cs typeface="Arial MT"/>
              </a:rPr>
              <a:t>9</a:t>
            </a:fld>
            <a:endParaRPr sz="1200">
              <a:latin typeface="Arial MT"/>
              <a:cs typeface="Arial MT"/>
            </a:endParaRPr>
          </a:p>
        </p:txBody>
      </p:sp>
      <p:sp>
        <p:nvSpPr>
          <p:cNvPr id="17" name="object 17"/>
          <p:cNvSpPr txBox="1"/>
          <p:nvPr/>
        </p:nvSpPr>
        <p:spPr>
          <a:xfrm>
            <a:off x="9409556" y="6585512"/>
            <a:ext cx="2019935" cy="175260"/>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CD9146"/>
                </a:solidFill>
                <a:latin typeface="Arial MT"/>
                <a:cs typeface="Arial MT"/>
              </a:rPr>
              <a:t>#TCCC-CPP-PPT-15</a:t>
            </a:r>
            <a:r>
              <a:rPr sz="1050" spc="265"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5" cstate="print"/>
          <a:stretch>
            <a:fillRect/>
          </a:stretch>
        </p:blipFill>
        <p:spPr>
          <a:xfrm>
            <a:off x="307847" y="256031"/>
            <a:ext cx="1173480" cy="655320"/>
          </a:xfrm>
          <a:prstGeom prst="rect">
            <a:avLst/>
          </a:prstGeom>
        </p:spPr>
      </p:pic>
      <p:sp>
        <p:nvSpPr>
          <p:cNvPr id="3" name="object 3"/>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4" name="object 4"/>
          <p:cNvSpPr txBox="1"/>
          <p:nvPr/>
        </p:nvSpPr>
        <p:spPr>
          <a:xfrm>
            <a:off x="1972436" y="944702"/>
            <a:ext cx="8324215" cy="566822"/>
          </a:xfrm>
          <a:prstGeom prst="rect">
            <a:avLst/>
          </a:prstGeom>
        </p:spPr>
        <p:txBody>
          <a:bodyPr vert="horz" wrap="square" lIns="0" tIns="12700" rIns="0" bIns="0" rtlCol="0">
            <a:spAutoFit/>
          </a:bodyPr>
          <a:lstStyle/>
          <a:p>
            <a:pPr marL="12700">
              <a:lnSpc>
                <a:spcPct val="100000"/>
              </a:lnSpc>
              <a:spcBef>
                <a:spcPts val="100"/>
              </a:spcBef>
            </a:pPr>
            <a:r>
              <a:rPr lang="en-US" sz="3600" b="1" spc="-30" dirty="0">
                <a:solidFill>
                  <a:srgbClr val="FFFFFF"/>
                </a:solidFill>
                <a:latin typeface="Arial"/>
                <a:cs typeface="Arial"/>
              </a:rPr>
              <a:t>COMBAT WOUND MEDICATION PACK</a:t>
            </a:r>
            <a:endParaRPr sz="3600" dirty="0">
              <a:latin typeface="Arial"/>
              <a:cs typeface="Arial"/>
            </a:endParaRPr>
          </a:p>
        </p:txBody>
      </p:sp>
      <p:grpSp>
        <p:nvGrpSpPr>
          <p:cNvPr id="5" name="object 5"/>
          <p:cNvGrpSpPr/>
          <p:nvPr/>
        </p:nvGrpSpPr>
        <p:grpSpPr>
          <a:xfrm>
            <a:off x="2934842" y="2249042"/>
            <a:ext cx="6322695" cy="3582670"/>
            <a:chOff x="2934842" y="2249042"/>
            <a:chExt cx="6322695" cy="3582670"/>
          </a:xfrm>
        </p:grpSpPr>
        <p:sp>
          <p:nvSpPr>
            <p:cNvPr id="6" name="object 6"/>
            <p:cNvSpPr/>
            <p:nvPr/>
          </p:nvSpPr>
          <p:spPr>
            <a:xfrm>
              <a:off x="2944367" y="2258567"/>
              <a:ext cx="6303645" cy="3563620"/>
            </a:xfrm>
            <a:custGeom>
              <a:avLst/>
              <a:gdLst/>
              <a:ahLst/>
              <a:cxnLst/>
              <a:rect l="l" t="t" r="r" b="b"/>
              <a:pathLst>
                <a:path w="6303645" h="3563620">
                  <a:moveTo>
                    <a:pt x="0" y="3563111"/>
                  </a:moveTo>
                  <a:lnTo>
                    <a:pt x="6303263" y="3563111"/>
                  </a:lnTo>
                  <a:lnTo>
                    <a:pt x="6303263" y="0"/>
                  </a:lnTo>
                  <a:lnTo>
                    <a:pt x="0" y="0"/>
                  </a:lnTo>
                  <a:lnTo>
                    <a:pt x="0" y="3563111"/>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1639" y="3444239"/>
              <a:ext cx="1188720" cy="1191895"/>
            </a:xfrm>
            <a:custGeom>
              <a:avLst/>
              <a:gdLst/>
              <a:ahLst/>
              <a:cxnLst/>
              <a:rect l="l" t="t" r="r" b="b"/>
              <a:pathLst>
                <a:path w="1188720" h="1191895">
                  <a:moveTo>
                    <a:pt x="594360" y="0"/>
                  </a:moveTo>
                  <a:lnTo>
                    <a:pt x="545607" y="1975"/>
                  </a:lnTo>
                  <a:lnTo>
                    <a:pt x="497942" y="7800"/>
                  </a:lnTo>
                  <a:lnTo>
                    <a:pt x="451515" y="17320"/>
                  </a:lnTo>
                  <a:lnTo>
                    <a:pt x="406481" y="30382"/>
                  </a:lnTo>
                  <a:lnTo>
                    <a:pt x="362991" y="46833"/>
                  </a:lnTo>
                  <a:lnTo>
                    <a:pt x="321200" y="66519"/>
                  </a:lnTo>
                  <a:lnTo>
                    <a:pt x="281259" y="89286"/>
                  </a:lnTo>
                  <a:lnTo>
                    <a:pt x="243321" y="114982"/>
                  </a:lnTo>
                  <a:lnTo>
                    <a:pt x="207540" y="143453"/>
                  </a:lnTo>
                  <a:lnTo>
                    <a:pt x="174069" y="174545"/>
                  </a:lnTo>
                  <a:lnTo>
                    <a:pt x="143060" y="208105"/>
                  </a:lnTo>
                  <a:lnTo>
                    <a:pt x="114665" y="243980"/>
                  </a:lnTo>
                  <a:lnTo>
                    <a:pt x="89039" y="282015"/>
                  </a:lnTo>
                  <a:lnTo>
                    <a:pt x="66334" y="322058"/>
                  </a:lnTo>
                  <a:lnTo>
                    <a:pt x="46702" y="363956"/>
                  </a:lnTo>
                  <a:lnTo>
                    <a:pt x="30297" y="407554"/>
                  </a:lnTo>
                  <a:lnTo>
                    <a:pt x="17271" y="452699"/>
                  </a:lnTo>
                  <a:lnTo>
                    <a:pt x="7778" y="499238"/>
                  </a:lnTo>
                  <a:lnTo>
                    <a:pt x="1970" y="547017"/>
                  </a:lnTo>
                  <a:lnTo>
                    <a:pt x="0" y="595884"/>
                  </a:lnTo>
                  <a:lnTo>
                    <a:pt x="1970" y="644750"/>
                  </a:lnTo>
                  <a:lnTo>
                    <a:pt x="7778" y="692529"/>
                  </a:lnTo>
                  <a:lnTo>
                    <a:pt x="17271" y="739068"/>
                  </a:lnTo>
                  <a:lnTo>
                    <a:pt x="30297" y="784213"/>
                  </a:lnTo>
                  <a:lnTo>
                    <a:pt x="46702" y="827811"/>
                  </a:lnTo>
                  <a:lnTo>
                    <a:pt x="66334" y="869709"/>
                  </a:lnTo>
                  <a:lnTo>
                    <a:pt x="89039" y="909752"/>
                  </a:lnTo>
                  <a:lnTo>
                    <a:pt x="114665" y="947787"/>
                  </a:lnTo>
                  <a:lnTo>
                    <a:pt x="143060" y="983662"/>
                  </a:lnTo>
                  <a:lnTo>
                    <a:pt x="174069" y="1017222"/>
                  </a:lnTo>
                  <a:lnTo>
                    <a:pt x="207540" y="1048314"/>
                  </a:lnTo>
                  <a:lnTo>
                    <a:pt x="243321" y="1076785"/>
                  </a:lnTo>
                  <a:lnTo>
                    <a:pt x="281259" y="1102481"/>
                  </a:lnTo>
                  <a:lnTo>
                    <a:pt x="321200" y="1125248"/>
                  </a:lnTo>
                  <a:lnTo>
                    <a:pt x="362991" y="1144934"/>
                  </a:lnTo>
                  <a:lnTo>
                    <a:pt x="406481" y="1161385"/>
                  </a:lnTo>
                  <a:lnTo>
                    <a:pt x="451515" y="1174447"/>
                  </a:lnTo>
                  <a:lnTo>
                    <a:pt x="497942" y="1183967"/>
                  </a:lnTo>
                  <a:lnTo>
                    <a:pt x="545607" y="1189792"/>
                  </a:lnTo>
                  <a:lnTo>
                    <a:pt x="594360" y="1191768"/>
                  </a:lnTo>
                  <a:lnTo>
                    <a:pt x="643112" y="1189792"/>
                  </a:lnTo>
                  <a:lnTo>
                    <a:pt x="690777" y="1183967"/>
                  </a:lnTo>
                  <a:lnTo>
                    <a:pt x="737204" y="1174447"/>
                  </a:lnTo>
                  <a:lnTo>
                    <a:pt x="782238" y="1161385"/>
                  </a:lnTo>
                  <a:lnTo>
                    <a:pt x="825728" y="1144934"/>
                  </a:lnTo>
                  <a:lnTo>
                    <a:pt x="867519" y="1125248"/>
                  </a:lnTo>
                  <a:lnTo>
                    <a:pt x="907460" y="1102481"/>
                  </a:lnTo>
                  <a:lnTo>
                    <a:pt x="945398" y="1076785"/>
                  </a:lnTo>
                  <a:lnTo>
                    <a:pt x="981179" y="1048314"/>
                  </a:lnTo>
                  <a:lnTo>
                    <a:pt x="1014650" y="1017222"/>
                  </a:lnTo>
                  <a:lnTo>
                    <a:pt x="1045659" y="983662"/>
                  </a:lnTo>
                  <a:lnTo>
                    <a:pt x="1074054" y="947787"/>
                  </a:lnTo>
                  <a:lnTo>
                    <a:pt x="1099680" y="909752"/>
                  </a:lnTo>
                  <a:lnTo>
                    <a:pt x="1122385" y="869709"/>
                  </a:lnTo>
                  <a:lnTo>
                    <a:pt x="1142017" y="827811"/>
                  </a:lnTo>
                  <a:lnTo>
                    <a:pt x="1158422" y="784213"/>
                  </a:lnTo>
                  <a:lnTo>
                    <a:pt x="1171448" y="739068"/>
                  </a:lnTo>
                  <a:lnTo>
                    <a:pt x="1180941" y="692529"/>
                  </a:lnTo>
                  <a:lnTo>
                    <a:pt x="1186749" y="644750"/>
                  </a:lnTo>
                  <a:lnTo>
                    <a:pt x="1188719" y="595884"/>
                  </a:lnTo>
                  <a:lnTo>
                    <a:pt x="1186749" y="547017"/>
                  </a:lnTo>
                  <a:lnTo>
                    <a:pt x="1180941" y="499238"/>
                  </a:lnTo>
                  <a:lnTo>
                    <a:pt x="1171448" y="452699"/>
                  </a:lnTo>
                  <a:lnTo>
                    <a:pt x="1158422" y="407554"/>
                  </a:lnTo>
                  <a:lnTo>
                    <a:pt x="1142017" y="363956"/>
                  </a:lnTo>
                  <a:lnTo>
                    <a:pt x="1122385" y="322058"/>
                  </a:lnTo>
                  <a:lnTo>
                    <a:pt x="1099680" y="282015"/>
                  </a:lnTo>
                  <a:lnTo>
                    <a:pt x="1074054" y="243980"/>
                  </a:lnTo>
                  <a:lnTo>
                    <a:pt x="1045659" y="208105"/>
                  </a:lnTo>
                  <a:lnTo>
                    <a:pt x="1014650" y="174545"/>
                  </a:lnTo>
                  <a:lnTo>
                    <a:pt x="981179" y="143453"/>
                  </a:lnTo>
                  <a:lnTo>
                    <a:pt x="945398" y="114982"/>
                  </a:lnTo>
                  <a:lnTo>
                    <a:pt x="907460" y="89286"/>
                  </a:lnTo>
                  <a:lnTo>
                    <a:pt x="867519" y="66519"/>
                  </a:lnTo>
                  <a:lnTo>
                    <a:pt x="825728" y="46833"/>
                  </a:lnTo>
                  <a:lnTo>
                    <a:pt x="782238" y="30382"/>
                  </a:lnTo>
                  <a:lnTo>
                    <a:pt x="737204" y="17320"/>
                  </a:lnTo>
                  <a:lnTo>
                    <a:pt x="690777" y="7800"/>
                  </a:lnTo>
                  <a:lnTo>
                    <a:pt x="643112" y="1975"/>
                  </a:lnTo>
                  <a:lnTo>
                    <a:pt x="594360" y="0"/>
                  </a:lnTo>
                  <a:close/>
                </a:path>
              </a:pathLst>
            </a:custGeom>
            <a:solidFill>
              <a:srgbClr val="606667"/>
            </a:solidFill>
          </p:spPr>
          <p:txBody>
            <a:bodyPr wrap="square" lIns="0" tIns="0" rIns="0" bIns="0" rtlCol="0"/>
            <a:lstStyle/>
            <a:p>
              <a:endParaRPr/>
            </a:p>
          </p:txBody>
        </p:sp>
        <p:sp>
          <p:nvSpPr>
            <p:cNvPr id="8" name="object 8"/>
            <p:cNvSpPr/>
            <p:nvPr/>
          </p:nvSpPr>
          <p:spPr>
            <a:xfrm>
              <a:off x="5897879" y="3736847"/>
              <a:ext cx="524510" cy="607060"/>
            </a:xfrm>
            <a:custGeom>
              <a:avLst/>
              <a:gdLst/>
              <a:ahLst/>
              <a:cxnLst/>
              <a:rect l="l" t="t" r="r" b="b"/>
              <a:pathLst>
                <a:path w="524510" h="607060">
                  <a:moveTo>
                    <a:pt x="0" y="0"/>
                  </a:moveTo>
                  <a:lnTo>
                    <a:pt x="0" y="606551"/>
                  </a:lnTo>
                  <a:lnTo>
                    <a:pt x="524256" y="303275"/>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805" y="6043066"/>
            <a:ext cx="472630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40" dirty="0">
                <a:solidFill>
                  <a:srgbClr val="898B8B"/>
                </a:solidFill>
                <a:latin typeface="Arial"/>
                <a:cs typeface="Arial"/>
              </a:rPr>
              <a:t> </a:t>
            </a:r>
            <a:r>
              <a:rPr sz="1800" i="1" spc="5" dirty="0">
                <a:solidFill>
                  <a:srgbClr val="898B8B"/>
                </a:solidFill>
                <a:latin typeface="Arial"/>
                <a:cs typeface="Arial"/>
              </a:rPr>
              <a:t>can</a:t>
            </a:r>
            <a:r>
              <a:rPr sz="1800" i="1" spc="-10" dirty="0">
                <a:solidFill>
                  <a:srgbClr val="898B8B"/>
                </a:solidFill>
                <a:latin typeface="Arial"/>
                <a:cs typeface="Arial"/>
              </a:rPr>
              <a:t> </a:t>
            </a:r>
            <a:r>
              <a:rPr sz="1800" i="1" dirty="0">
                <a:solidFill>
                  <a:srgbClr val="898B8B"/>
                </a:solidFill>
                <a:latin typeface="Arial"/>
                <a:cs typeface="Arial"/>
              </a:rPr>
              <a:t>be</a:t>
            </a:r>
            <a:r>
              <a:rPr sz="1800" i="1" spc="-10" dirty="0">
                <a:solidFill>
                  <a:srgbClr val="898B8B"/>
                </a:solidFill>
                <a:latin typeface="Arial"/>
                <a:cs typeface="Arial"/>
              </a:rPr>
              <a:t> </a:t>
            </a:r>
            <a:r>
              <a:rPr sz="1800" i="1" spc="5" dirty="0">
                <a:solidFill>
                  <a:srgbClr val="898B8B"/>
                </a:solidFill>
                <a:latin typeface="Arial"/>
                <a:cs typeface="Arial"/>
              </a:rPr>
              <a:t>found</a:t>
            </a:r>
            <a:r>
              <a:rPr sz="1800" i="1" spc="-40" dirty="0">
                <a:solidFill>
                  <a:srgbClr val="898B8B"/>
                </a:solidFill>
                <a:latin typeface="Arial"/>
                <a:cs typeface="Arial"/>
              </a:rPr>
              <a:t> </a:t>
            </a:r>
            <a:r>
              <a:rPr sz="1800" i="1" dirty="0">
                <a:solidFill>
                  <a:srgbClr val="898B8B"/>
                </a:solidFill>
                <a:latin typeface="Arial"/>
                <a:cs typeface="Arial"/>
              </a:rPr>
              <a:t>on</a:t>
            </a:r>
            <a:r>
              <a:rPr sz="1800" i="1" spc="-10" dirty="0">
                <a:solidFill>
                  <a:srgbClr val="898B8B"/>
                </a:solidFill>
                <a:latin typeface="Arial"/>
                <a:cs typeface="Arial"/>
              </a:rPr>
              <a:t> </a:t>
            </a:r>
            <a:r>
              <a:rPr sz="1800" i="1"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10</a:t>
            </a:fld>
            <a:endParaRPr sz="1200"/>
          </a:p>
        </p:txBody>
      </p:sp>
      <p:pic>
        <p:nvPicPr>
          <p:cNvPr id="12" name="15a. Combat Wound Medication Pack (CWMP)">
            <a:hlinkClick r:id="" action="ppaction://media"/>
            <a:extLst>
              <a:ext uri="{FF2B5EF4-FFF2-40B4-BE49-F238E27FC236}">
                <a16:creationId xmlns:a16="http://schemas.microsoft.com/office/drawing/2014/main" id="{C7E0528A-D802-2A15-788A-0AAE81DAB88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12885" y="1644458"/>
            <a:ext cx="8518144" cy="4791456"/>
          </a:xfrm>
          <a:prstGeom prst="rect">
            <a:avLst/>
          </a:prstGeom>
        </p:spPr>
      </p:pic>
    </p:spTree>
    <p:extLst>
      <p:ext uri="{BB962C8B-B14F-4D97-AF65-F5344CB8AC3E}">
        <p14:creationId xmlns:p14="http://schemas.microsoft.com/office/powerpoint/2010/main" val="2526291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52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grpSp>
        <p:nvGrpSpPr>
          <p:cNvPr id="4" name="object 4"/>
          <p:cNvGrpSpPr/>
          <p:nvPr/>
        </p:nvGrpSpPr>
        <p:grpSpPr>
          <a:xfrm>
            <a:off x="7144131" y="1864995"/>
            <a:ext cx="4768215" cy="1625600"/>
            <a:chOff x="7144131" y="1864995"/>
            <a:chExt cx="4768215" cy="1625600"/>
          </a:xfrm>
        </p:grpSpPr>
        <p:sp>
          <p:nvSpPr>
            <p:cNvPr id="5" name="object 5"/>
            <p:cNvSpPr/>
            <p:nvPr/>
          </p:nvSpPr>
          <p:spPr>
            <a:xfrm>
              <a:off x="7153656" y="1874520"/>
              <a:ext cx="4749165" cy="1606550"/>
            </a:xfrm>
            <a:custGeom>
              <a:avLst/>
              <a:gdLst/>
              <a:ahLst/>
              <a:cxnLst/>
              <a:rect l="l" t="t" r="r" b="b"/>
              <a:pathLst>
                <a:path w="4749165" h="1606550">
                  <a:moveTo>
                    <a:pt x="4643120" y="0"/>
                  </a:moveTo>
                  <a:lnTo>
                    <a:pt x="105664" y="0"/>
                  </a:lnTo>
                  <a:lnTo>
                    <a:pt x="64508" y="8294"/>
                  </a:lnTo>
                  <a:lnTo>
                    <a:pt x="30924" y="30924"/>
                  </a:lnTo>
                  <a:lnTo>
                    <a:pt x="8294" y="64508"/>
                  </a:lnTo>
                  <a:lnTo>
                    <a:pt x="0" y="105663"/>
                  </a:lnTo>
                  <a:lnTo>
                    <a:pt x="0" y="1500631"/>
                  </a:lnTo>
                  <a:lnTo>
                    <a:pt x="8294" y="1541787"/>
                  </a:lnTo>
                  <a:lnTo>
                    <a:pt x="30924" y="1575371"/>
                  </a:lnTo>
                  <a:lnTo>
                    <a:pt x="64508" y="1598001"/>
                  </a:lnTo>
                  <a:lnTo>
                    <a:pt x="105664" y="1606295"/>
                  </a:lnTo>
                  <a:lnTo>
                    <a:pt x="4643120" y="1606295"/>
                  </a:lnTo>
                  <a:lnTo>
                    <a:pt x="4684275" y="1598001"/>
                  </a:lnTo>
                  <a:lnTo>
                    <a:pt x="4717859" y="1575371"/>
                  </a:lnTo>
                  <a:lnTo>
                    <a:pt x="4740489" y="1541787"/>
                  </a:lnTo>
                  <a:lnTo>
                    <a:pt x="4748784" y="1500631"/>
                  </a:lnTo>
                  <a:lnTo>
                    <a:pt x="4748784" y="105663"/>
                  </a:lnTo>
                  <a:lnTo>
                    <a:pt x="4740489" y="64508"/>
                  </a:lnTo>
                  <a:lnTo>
                    <a:pt x="4717859" y="30924"/>
                  </a:lnTo>
                  <a:lnTo>
                    <a:pt x="4684275" y="8294"/>
                  </a:lnTo>
                  <a:lnTo>
                    <a:pt x="4643120" y="0"/>
                  </a:lnTo>
                  <a:close/>
                </a:path>
              </a:pathLst>
            </a:custGeom>
            <a:solidFill>
              <a:srgbClr val="F1F1F1"/>
            </a:solidFill>
          </p:spPr>
          <p:txBody>
            <a:bodyPr wrap="square" lIns="0" tIns="0" rIns="0" bIns="0" rtlCol="0"/>
            <a:lstStyle/>
            <a:p>
              <a:endParaRPr/>
            </a:p>
          </p:txBody>
        </p:sp>
        <p:sp>
          <p:nvSpPr>
            <p:cNvPr id="6" name="object 6"/>
            <p:cNvSpPr/>
            <p:nvPr/>
          </p:nvSpPr>
          <p:spPr>
            <a:xfrm>
              <a:off x="7153656" y="1874520"/>
              <a:ext cx="4749165" cy="1606550"/>
            </a:xfrm>
            <a:custGeom>
              <a:avLst/>
              <a:gdLst/>
              <a:ahLst/>
              <a:cxnLst/>
              <a:rect l="l" t="t" r="r" b="b"/>
              <a:pathLst>
                <a:path w="4749165" h="1606550">
                  <a:moveTo>
                    <a:pt x="0" y="105663"/>
                  </a:moveTo>
                  <a:lnTo>
                    <a:pt x="8294" y="64508"/>
                  </a:lnTo>
                  <a:lnTo>
                    <a:pt x="30924" y="30924"/>
                  </a:lnTo>
                  <a:lnTo>
                    <a:pt x="64508" y="8294"/>
                  </a:lnTo>
                  <a:lnTo>
                    <a:pt x="105664" y="0"/>
                  </a:lnTo>
                  <a:lnTo>
                    <a:pt x="4643120" y="0"/>
                  </a:lnTo>
                  <a:lnTo>
                    <a:pt x="4684275" y="8294"/>
                  </a:lnTo>
                  <a:lnTo>
                    <a:pt x="4717859" y="30924"/>
                  </a:lnTo>
                  <a:lnTo>
                    <a:pt x="4740489" y="64508"/>
                  </a:lnTo>
                  <a:lnTo>
                    <a:pt x="4748784" y="105663"/>
                  </a:lnTo>
                  <a:lnTo>
                    <a:pt x="4748784" y="1500631"/>
                  </a:lnTo>
                  <a:lnTo>
                    <a:pt x="4740489" y="1541787"/>
                  </a:lnTo>
                  <a:lnTo>
                    <a:pt x="4717859" y="1575371"/>
                  </a:lnTo>
                  <a:lnTo>
                    <a:pt x="4684275" y="1598001"/>
                  </a:lnTo>
                  <a:lnTo>
                    <a:pt x="4643120" y="1606295"/>
                  </a:lnTo>
                  <a:lnTo>
                    <a:pt x="105664" y="1606295"/>
                  </a:lnTo>
                  <a:lnTo>
                    <a:pt x="64508" y="1598001"/>
                  </a:lnTo>
                  <a:lnTo>
                    <a:pt x="30924" y="1575371"/>
                  </a:lnTo>
                  <a:lnTo>
                    <a:pt x="8294" y="1541787"/>
                  </a:lnTo>
                  <a:lnTo>
                    <a:pt x="0" y="1500631"/>
                  </a:lnTo>
                  <a:lnTo>
                    <a:pt x="0" y="105663"/>
                  </a:lnTo>
                  <a:close/>
                </a:path>
              </a:pathLst>
            </a:custGeom>
            <a:ln w="19050">
              <a:solidFill>
                <a:srgbClr val="A0A6AA"/>
              </a:solidFill>
            </a:ln>
          </p:spPr>
          <p:txBody>
            <a:bodyPr wrap="square" lIns="0" tIns="0" rIns="0" bIns="0" rtlCol="0"/>
            <a:lstStyle/>
            <a:p>
              <a:endParaRPr/>
            </a:p>
          </p:txBody>
        </p:sp>
      </p:grpSp>
      <p:sp>
        <p:nvSpPr>
          <p:cNvPr id="7" name="object 7"/>
          <p:cNvSpPr txBox="1">
            <a:spLocks noGrp="1"/>
          </p:cNvSpPr>
          <p:nvPr>
            <p:ph type="title"/>
          </p:nvPr>
        </p:nvSpPr>
        <p:spPr>
          <a:xfrm>
            <a:off x="2887217" y="649985"/>
            <a:ext cx="6156960" cy="1068070"/>
          </a:xfrm>
          <a:prstGeom prst="rect">
            <a:avLst/>
          </a:prstGeom>
        </p:spPr>
        <p:txBody>
          <a:bodyPr vert="horz" wrap="square" lIns="0" tIns="74295" rIns="0" bIns="0" rtlCol="0">
            <a:spAutoFit/>
          </a:bodyPr>
          <a:lstStyle/>
          <a:p>
            <a:pPr marL="12700" marR="5080" indent="1127760">
              <a:lnSpc>
                <a:spcPts val="3890"/>
              </a:lnSpc>
              <a:spcBef>
                <a:spcPts val="585"/>
              </a:spcBef>
            </a:pPr>
            <a:r>
              <a:rPr sz="3600" spc="-65" dirty="0">
                <a:solidFill>
                  <a:srgbClr val="000000"/>
                </a:solidFill>
              </a:rPr>
              <a:t>COMBAT</a:t>
            </a:r>
            <a:r>
              <a:rPr sz="3600" spc="95" dirty="0">
                <a:solidFill>
                  <a:srgbClr val="000000"/>
                </a:solidFill>
              </a:rPr>
              <a:t> </a:t>
            </a:r>
            <a:r>
              <a:rPr sz="3600" spc="-5" dirty="0">
                <a:solidFill>
                  <a:srgbClr val="000000"/>
                </a:solidFill>
              </a:rPr>
              <a:t>WOUND </a:t>
            </a:r>
            <a:r>
              <a:rPr sz="3600" dirty="0">
                <a:solidFill>
                  <a:srgbClr val="000000"/>
                </a:solidFill>
              </a:rPr>
              <a:t> </a:t>
            </a:r>
            <a:r>
              <a:rPr sz="3600" spc="-40" dirty="0">
                <a:solidFill>
                  <a:srgbClr val="000000"/>
                </a:solidFill>
              </a:rPr>
              <a:t>MEDICATION</a:t>
            </a:r>
            <a:r>
              <a:rPr sz="3600" spc="70" dirty="0">
                <a:solidFill>
                  <a:srgbClr val="000000"/>
                </a:solidFill>
              </a:rPr>
              <a:t> </a:t>
            </a:r>
            <a:r>
              <a:rPr sz="3600" spc="-95" dirty="0">
                <a:solidFill>
                  <a:srgbClr val="000000"/>
                </a:solidFill>
              </a:rPr>
              <a:t>PACK</a:t>
            </a:r>
            <a:r>
              <a:rPr sz="3600" spc="80" dirty="0">
                <a:solidFill>
                  <a:srgbClr val="000000"/>
                </a:solidFill>
              </a:rPr>
              <a:t> </a:t>
            </a:r>
            <a:r>
              <a:rPr sz="3600" dirty="0">
                <a:solidFill>
                  <a:srgbClr val="BB8542"/>
                </a:solidFill>
              </a:rPr>
              <a:t>(CWMP)</a:t>
            </a:r>
            <a:endParaRPr sz="3600"/>
          </a:p>
        </p:txBody>
      </p:sp>
      <p:sp>
        <p:nvSpPr>
          <p:cNvPr id="8" name="object 8"/>
          <p:cNvSpPr txBox="1"/>
          <p:nvPr/>
        </p:nvSpPr>
        <p:spPr>
          <a:xfrm>
            <a:off x="7470140" y="3722878"/>
            <a:ext cx="4192904" cy="1525905"/>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No</a:t>
            </a:r>
            <a:r>
              <a:rPr sz="1800" spc="10" dirty="0">
                <a:latin typeface="Arial MT"/>
                <a:cs typeface="Arial MT"/>
              </a:rPr>
              <a:t> </a:t>
            </a:r>
            <a:r>
              <a:rPr sz="1800" dirty="0">
                <a:latin typeface="Arial MT"/>
                <a:cs typeface="Arial MT"/>
              </a:rPr>
              <a:t>sedation</a:t>
            </a:r>
            <a:r>
              <a:rPr sz="1800" spc="-65" dirty="0">
                <a:latin typeface="Arial MT"/>
                <a:cs typeface="Arial MT"/>
              </a:rPr>
              <a:t> </a:t>
            </a:r>
            <a:r>
              <a:rPr sz="1800" dirty="0">
                <a:latin typeface="Arial MT"/>
                <a:cs typeface="Arial MT"/>
              </a:rPr>
              <a:t>or</a:t>
            </a:r>
            <a:r>
              <a:rPr sz="1800" spc="-15" dirty="0">
                <a:latin typeface="Arial MT"/>
                <a:cs typeface="Arial MT"/>
              </a:rPr>
              <a:t> </a:t>
            </a:r>
            <a:r>
              <a:rPr sz="1800" dirty="0">
                <a:latin typeface="Arial MT"/>
                <a:cs typeface="Arial MT"/>
              </a:rPr>
              <a:t>altered</a:t>
            </a:r>
            <a:r>
              <a:rPr sz="1800" spc="-35" dirty="0">
                <a:latin typeface="Arial MT"/>
                <a:cs typeface="Arial MT"/>
              </a:rPr>
              <a:t> </a:t>
            </a:r>
            <a:r>
              <a:rPr sz="1800" dirty="0">
                <a:latin typeface="Arial MT"/>
                <a:cs typeface="Arial MT"/>
              </a:rPr>
              <a:t>consciousness</a:t>
            </a:r>
            <a:r>
              <a:rPr sz="1800" spc="-30" dirty="0">
                <a:latin typeface="Arial MT"/>
                <a:cs typeface="Arial MT"/>
              </a:rPr>
              <a:t> </a:t>
            </a:r>
            <a:r>
              <a:rPr sz="1800" dirty="0">
                <a:latin typeface="Arial MT"/>
                <a:cs typeface="Arial MT"/>
              </a:rPr>
              <a:t>-</a:t>
            </a:r>
            <a:endParaRPr sz="1800">
              <a:latin typeface="Arial MT"/>
              <a:cs typeface="Arial MT"/>
            </a:endParaRPr>
          </a:p>
          <a:p>
            <a:pPr marL="12700">
              <a:lnSpc>
                <a:spcPct val="100000"/>
              </a:lnSpc>
            </a:pPr>
            <a:r>
              <a:rPr sz="1800" dirty="0">
                <a:latin typeface="Arial MT"/>
                <a:cs typeface="Arial MT"/>
              </a:rPr>
              <a:t>casualty</a:t>
            </a:r>
            <a:r>
              <a:rPr sz="1800" spc="-60" dirty="0">
                <a:latin typeface="Arial MT"/>
                <a:cs typeface="Arial MT"/>
              </a:rPr>
              <a:t> </a:t>
            </a:r>
            <a:r>
              <a:rPr sz="1800" dirty="0">
                <a:latin typeface="Arial MT"/>
                <a:cs typeface="Arial MT"/>
              </a:rPr>
              <a:t>can</a:t>
            </a:r>
            <a:r>
              <a:rPr sz="1800" spc="-20" dirty="0">
                <a:latin typeface="Arial MT"/>
                <a:cs typeface="Arial MT"/>
              </a:rPr>
              <a:t> </a:t>
            </a:r>
            <a:r>
              <a:rPr sz="1800" dirty="0">
                <a:latin typeface="Arial MT"/>
                <a:cs typeface="Arial MT"/>
              </a:rPr>
              <a:t>stay</a:t>
            </a:r>
            <a:r>
              <a:rPr sz="1800" spc="-35" dirty="0">
                <a:latin typeface="Arial MT"/>
                <a:cs typeface="Arial MT"/>
              </a:rPr>
              <a:t> </a:t>
            </a:r>
            <a:r>
              <a:rPr sz="1800" dirty="0">
                <a:latin typeface="Arial MT"/>
                <a:cs typeface="Arial MT"/>
              </a:rPr>
              <a:t>engaged</a:t>
            </a:r>
            <a:r>
              <a:rPr sz="1800" spc="-65" dirty="0">
                <a:latin typeface="Arial MT"/>
                <a:cs typeface="Arial MT"/>
              </a:rPr>
              <a:t> </a:t>
            </a:r>
            <a:r>
              <a:rPr sz="1800" dirty="0">
                <a:latin typeface="Arial MT"/>
                <a:cs typeface="Arial MT"/>
              </a:rPr>
              <a:t>in the</a:t>
            </a:r>
            <a:r>
              <a:rPr sz="1800" spc="-25" dirty="0">
                <a:latin typeface="Arial MT"/>
                <a:cs typeface="Arial MT"/>
              </a:rPr>
              <a:t> </a:t>
            </a:r>
            <a:r>
              <a:rPr sz="1800" dirty="0">
                <a:latin typeface="Arial MT"/>
                <a:cs typeface="Arial MT"/>
              </a:rPr>
              <a:t>mission</a:t>
            </a:r>
            <a:endParaRPr sz="1800">
              <a:latin typeface="Arial MT"/>
              <a:cs typeface="Arial MT"/>
            </a:endParaRPr>
          </a:p>
          <a:p>
            <a:pPr marL="12700" marR="144145">
              <a:lnSpc>
                <a:spcPct val="100000"/>
              </a:lnSpc>
              <a:spcBef>
                <a:spcPts val="1010"/>
              </a:spcBef>
            </a:pPr>
            <a:r>
              <a:rPr sz="1800" b="1" dirty="0">
                <a:solidFill>
                  <a:srgbClr val="BB8542"/>
                </a:solidFill>
                <a:latin typeface="Arial"/>
                <a:cs typeface="Arial"/>
              </a:rPr>
              <a:t>CWMP</a:t>
            </a:r>
            <a:r>
              <a:rPr sz="1800" b="1" spc="-20" dirty="0">
                <a:solidFill>
                  <a:srgbClr val="BB8542"/>
                </a:solidFill>
                <a:latin typeface="Arial"/>
                <a:cs typeface="Arial"/>
              </a:rPr>
              <a:t> </a:t>
            </a:r>
            <a:r>
              <a:rPr sz="1800" dirty="0">
                <a:latin typeface="Arial MT"/>
                <a:cs typeface="Arial MT"/>
              </a:rPr>
              <a:t>should</a:t>
            </a:r>
            <a:r>
              <a:rPr sz="1800" spc="-40" dirty="0">
                <a:latin typeface="Arial MT"/>
                <a:cs typeface="Arial MT"/>
              </a:rPr>
              <a:t> </a:t>
            </a:r>
            <a:r>
              <a:rPr sz="1800" dirty="0">
                <a:latin typeface="Arial MT"/>
                <a:cs typeface="Arial MT"/>
              </a:rPr>
              <a:t>be</a:t>
            </a:r>
            <a:r>
              <a:rPr sz="1800" spc="-15" dirty="0">
                <a:latin typeface="Arial MT"/>
                <a:cs typeface="Arial MT"/>
              </a:rPr>
              <a:t> </a:t>
            </a:r>
            <a:r>
              <a:rPr sz="1800" dirty="0">
                <a:latin typeface="Arial MT"/>
                <a:cs typeface="Arial MT"/>
              </a:rPr>
              <a:t>self-administered,</a:t>
            </a:r>
            <a:r>
              <a:rPr sz="1800" spc="-65" dirty="0">
                <a:latin typeface="Arial MT"/>
                <a:cs typeface="Arial MT"/>
              </a:rPr>
              <a:t> </a:t>
            </a:r>
            <a:r>
              <a:rPr sz="1800" dirty="0">
                <a:latin typeface="Arial MT"/>
                <a:cs typeface="Arial MT"/>
              </a:rPr>
              <a:t>but </a:t>
            </a:r>
            <a:r>
              <a:rPr sz="1800" spc="-484" dirty="0">
                <a:latin typeface="Arial MT"/>
                <a:cs typeface="Arial MT"/>
              </a:rPr>
              <a:t> </a:t>
            </a:r>
            <a:r>
              <a:rPr sz="1800" dirty="0">
                <a:latin typeface="Arial MT"/>
                <a:cs typeface="Arial MT"/>
              </a:rPr>
              <a:t>might require prompt from </a:t>
            </a:r>
            <a:r>
              <a:rPr sz="1800" b="1" dirty="0">
                <a:latin typeface="Arial"/>
                <a:cs typeface="Arial"/>
              </a:rPr>
              <a:t>first </a:t>
            </a:r>
            <a:r>
              <a:rPr sz="1800" b="1" spc="5" dirty="0">
                <a:latin typeface="Arial"/>
                <a:cs typeface="Arial"/>
              </a:rPr>
              <a:t> </a:t>
            </a:r>
            <a:r>
              <a:rPr sz="1800" b="1" dirty="0">
                <a:latin typeface="Arial"/>
                <a:cs typeface="Arial"/>
              </a:rPr>
              <a:t>responders</a:t>
            </a:r>
            <a:r>
              <a:rPr sz="1800" b="1" spc="-40" dirty="0">
                <a:latin typeface="Arial"/>
                <a:cs typeface="Arial"/>
              </a:rPr>
              <a:t> </a:t>
            </a:r>
            <a:r>
              <a:rPr sz="1800" dirty="0">
                <a:latin typeface="Arial MT"/>
                <a:cs typeface="Arial MT"/>
              </a:rPr>
              <a:t>or </a:t>
            </a:r>
            <a:r>
              <a:rPr sz="1800" b="1" dirty="0">
                <a:latin typeface="Arial"/>
                <a:cs typeface="Arial"/>
              </a:rPr>
              <a:t>medical</a:t>
            </a:r>
            <a:r>
              <a:rPr sz="1800" b="1" spc="-45" dirty="0">
                <a:latin typeface="Arial"/>
                <a:cs typeface="Arial"/>
              </a:rPr>
              <a:t> </a:t>
            </a:r>
            <a:r>
              <a:rPr sz="1800" b="1" dirty="0">
                <a:latin typeface="Arial"/>
                <a:cs typeface="Arial"/>
              </a:rPr>
              <a:t>personnel</a:t>
            </a:r>
            <a:endParaRPr sz="1800">
              <a:latin typeface="Arial"/>
              <a:cs typeface="Arial"/>
            </a:endParaRPr>
          </a:p>
        </p:txBody>
      </p:sp>
      <p:sp>
        <p:nvSpPr>
          <p:cNvPr id="9" name="object 9"/>
          <p:cNvSpPr txBox="1"/>
          <p:nvPr/>
        </p:nvSpPr>
        <p:spPr>
          <a:xfrm>
            <a:off x="395427" y="1772234"/>
            <a:ext cx="6523990" cy="1015365"/>
          </a:xfrm>
          <a:prstGeom prst="rect">
            <a:avLst/>
          </a:prstGeom>
        </p:spPr>
        <p:txBody>
          <a:bodyPr vert="horz" wrap="square" lIns="0" tIns="12065" rIns="0" bIns="0" rtlCol="0">
            <a:spAutoFit/>
          </a:bodyPr>
          <a:lstStyle/>
          <a:p>
            <a:pPr marL="12700">
              <a:lnSpc>
                <a:spcPts val="2375"/>
              </a:lnSpc>
              <a:spcBef>
                <a:spcPts val="95"/>
              </a:spcBef>
            </a:pPr>
            <a:r>
              <a:rPr sz="2000" spc="5" dirty="0">
                <a:latin typeface="Arial MT"/>
                <a:cs typeface="Arial MT"/>
              </a:rPr>
              <a:t>The</a:t>
            </a:r>
            <a:r>
              <a:rPr sz="2000" spc="-10" dirty="0">
                <a:latin typeface="Arial MT"/>
                <a:cs typeface="Arial MT"/>
              </a:rPr>
              <a:t> </a:t>
            </a:r>
            <a:r>
              <a:rPr sz="2000" b="1" spc="5" dirty="0">
                <a:solidFill>
                  <a:srgbClr val="BB8542"/>
                </a:solidFill>
                <a:latin typeface="Arial"/>
                <a:cs typeface="Arial"/>
              </a:rPr>
              <a:t>CWMP</a:t>
            </a:r>
            <a:r>
              <a:rPr sz="2000" b="1" spc="-35" dirty="0">
                <a:solidFill>
                  <a:srgbClr val="BB8542"/>
                </a:solidFill>
                <a:latin typeface="Arial"/>
                <a:cs typeface="Arial"/>
              </a:rPr>
              <a:t> </a:t>
            </a:r>
            <a:r>
              <a:rPr sz="2000" spc="-10" dirty="0">
                <a:latin typeface="Arial MT"/>
                <a:cs typeface="Arial MT"/>
              </a:rPr>
              <a:t>should</a:t>
            </a:r>
            <a:r>
              <a:rPr sz="2000" spc="10" dirty="0">
                <a:latin typeface="Arial MT"/>
                <a:cs typeface="Arial MT"/>
              </a:rPr>
              <a:t> </a:t>
            </a:r>
            <a:r>
              <a:rPr sz="2000" spc="-5" dirty="0">
                <a:latin typeface="Arial MT"/>
                <a:cs typeface="Arial MT"/>
              </a:rPr>
              <a:t>be</a:t>
            </a:r>
            <a:r>
              <a:rPr sz="2000" spc="5" dirty="0">
                <a:latin typeface="Arial MT"/>
                <a:cs typeface="Arial MT"/>
              </a:rPr>
              <a:t> </a:t>
            </a:r>
            <a:r>
              <a:rPr sz="2000" spc="-5" dirty="0">
                <a:latin typeface="Arial MT"/>
                <a:cs typeface="Arial MT"/>
              </a:rPr>
              <a:t>used</a:t>
            </a:r>
            <a:r>
              <a:rPr sz="2000" spc="10" dirty="0">
                <a:latin typeface="Arial MT"/>
                <a:cs typeface="Arial MT"/>
              </a:rPr>
              <a:t> </a:t>
            </a:r>
            <a:r>
              <a:rPr sz="2000" spc="-5" dirty="0">
                <a:latin typeface="Arial MT"/>
                <a:cs typeface="Arial MT"/>
              </a:rPr>
              <a:t>by</a:t>
            </a:r>
            <a:r>
              <a:rPr sz="2000" spc="20" dirty="0">
                <a:latin typeface="Arial MT"/>
                <a:cs typeface="Arial MT"/>
              </a:rPr>
              <a:t> </a:t>
            </a:r>
            <a:r>
              <a:rPr sz="2000" b="1" spc="-10" dirty="0">
                <a:latin typeface="Arial"/>
                <a:cs typeface="Arial"/>
              </a:rPr>
              <a:t>all</a:t>
            </a:r>
            <a:r>
              <a:rPr sz="2000" b="1" spc="-5" dirty="0">
                <a:latin typeface="Arial"/>
                <a:cs typeface="Arial"/>
              </a:rPr>
              <a:t> </a:t>
            </a:r>
            <a:r>
              <a:rPr sz="2000" b="1" spc="-10" dirty="0">
                <a:latin typeface="Arial"/>
                <a:cs typeface="Arial"/>
              </a:rPr>
              <a:t>Service</a:t>
            </a:r>
            <a:r>
              <a:rPr sz="2000" b="1" spc="10" dirty="0">
                <a:latin typeface="Arial"/>
                <a:cs typeface="Arial"/>
              </a:rPr>
              <a:t> </a:t>
            </a:r>
            <a:r>
              <a:rPr sz="2000" b="1" spc="-10" dirty="0">
                <a:latin typeface="Arial"/>
                <a:cs typeface="Arial"/>
              </a:rPr>
              <a:t>members</a:t>
            </a:r>
            <a:r>
              <a:rPr sz="2000" b="1" spc="25" dirty="0">
                <a:latin typeface="Arial"/>
                <a:cs typeface="Arial"/>
              </a:rPr>
              <a:t> </a:t>
            </a:r>
            <a:r>
              <a:rPr sz="2000" spc="-15" dirty="0">
                <a:latin typeface="Arial MT"/>
                <a:cs typeface="Arial MT"/>
              </a:rPr>
              <a:t>who</a:t>
            </a:r>
            <a:endParaRPr sz="2000">
              <a:latin typeface="Arial MT"/>
              <a:cs typeface="Arial MT"/>
            </a:endParaRPr>
          </a:p>
          <a:p>
            <a:pPr marL="12700">
              <a:lnSpc>
                <a:spcPts val="2375"/>
              </a:lnSpc>
            </a:pPr>
            <a:r>
              <a:rPr sz="2000" spc="-5" dirty="0">
                <a:latin typeface="Arial MT"/>
                <a:cs typeface="Arial MT"/>
              </a:rPr>
              <a:t>are</a:t>
            </a:r>
            <a:r>
              <a:rPr sz="2000" spc="-10" dirty="0">
                <a:latin typeface="Arial MT"/>
                <a:cs typeface="Arial MT"/>
              </a:rPr>
              <a:t> still</a:t>
            </a:r>
            <a:r>
              <a:rPr sz="2000" spc="30" dirty="0">
                <a:latin typeface="Arial MT"/>
                <a:cs typeface="Arial MT"/>
              </a:rPr>
              <a:t> </a:t>
            </a:r>
            <a:r>
              <a:rPr sz="2000" spc="-10" dirty="0">
                <a:latin typeface="Arial MT"/>
                <a:cs typeface="Arial MT"/>
              </a:rPr>
              <a:t>able</a:t>
            </a:r>
            <a:r>
              <a:rPr sz="2000" spc="35" dirty="0">
                <a:latin typeface="Arial MT"/>
                <a:cs typeface="Arial MT"/>
              </a:rPr>
              <a:t> </a:t>
            </a:r>
            <a:r>
              <a:rPr sz="2000" spc="-5" dirty="0">
                <a:latin typeface="Arial MT"/>
                <a:cs typeface="Arial MT"/>
              </a:rPr>
              <a:t>to</a:t>
            </a:r>
            <a:r>
              <a:rPr sz="2000" spc="-10" dirty="0">
                <a:latin typeface="Arial MT"/>
                <a:cs typeface="Arial MT"/>
              </a:rPr>
              <a:t> </a:t>
            </a:r>
            <a:r>
              <a:rPr sz="2000" spc="-5" dirty="0">
                <a:latin typeface="Arial MT"/>
                <a:cs typeface="Arial MT"/>
              </a:rPr>
              <a:t>fight</a:t>
            </a:r>
            <a:r>
              <a:rPr sz="2000" spc="-10" dirty="0">
                <a:latin typeface="Arial MT"/>
                <a:cs typeface="Arial MT"/>
              </a:rPr>
              <a:t> </a:t>
            </a:r>
            <a:r>
              <a:rPr sz="2000" spc="-15" dirty="0">
                <a:latin typeface="Arial MT"/>
                <a:cs typeface="Arial MT"/>
              </a:rPr>
              <a:t>with</a:t>
            </a:r>
            <a:r>
              <a:rPr sz="2000" spc="35" dirty="0">
                <a:latin typeface="Arial MT"/>
                <a:cs typeface="Arial MT"/>
              </a:rPr>
              <a:t> </a:t>
            </a:r>
            <a:r>
              <a:rPr sz="2000" dirty="0">
                <a:latin typeface="Arial MT"/>
                <a:cs typeface="Arial MT"/>
              </a:rPr>
              <a:t>mild</a:t>
            </a:r>
            <a:r>
              <a:rPr sz="2000" spc="10" dirty="0">
                <a:latin typeface="Arial MT"/>
                <a:cs typeface="Arial MT"/>
              </a:rPr>
              <a:t> </a:t>
            </a:r>
            <a:r>
              <a:rPr sz="2000" spc="-5" dirty="0">
                <a:latin typeface="Arial MT"/>
                <a:cs typeface="Arial MT"/>
              </a:rPr>
              <a:t>to</a:t>
            </a:r>
            <a:r>
              <a:rPr sz="2000" spc="-10" dirty="0">
                <a:latin typeface="Arial MT"/>
                <a:cs typeface="Arial MT"/>
              </a:rPr>
              <a:t> </a:t>
            </a:r>
            <a:r>
              <a:rPr sz="2000" spc="-5" dirty="0">
                <a:latin typeface="Arial MT"/>
                <a:cs typeface="Arial MT"/>
              </a:rPr>
              <a:t>moderate</a:t>
            </a:r>
            <a:r>
              <a:rPr sz="2000" spc="-35" dirty="0">
                <a:latin typeface="Arial MT"/>
                <a:cs typeface="Arial MT"/>
              </a:rPr>
              <a:t> </a:t>
            </a:r>
            <a:r>
              <a:rPr sz="2000" spc="-10" dirty="0">
                <a:latin typeface="Arial MT"/>
                <a:cs typeface="Arial MT"/>
              </a:rPr>
              <a:t>pain</a:t>
            </a:r>
            <a:endParaRPr sz="2000">
              <a:latin typeface="Arial MT"/>
              <a:cs typeface="Arial MT"/>
            </a:endParaRPr>
          </a:p>
          <a:p>
            <a:pPr marL="993775">
              <a:lnSpc>
                <a:spcPct val="100000"/>
              </a:lnSpc>
              <a:spcBef>
                <a:spcPts val="880"/>
              </a:spcBef>
            </a:pPr>
            <a:r>
              <a:rPr sz="1800" b="1" dirty="0">
                <a:latin typeface="Arial"/>
                <a:cs typeface="Arial"/>
              </a:rPr>
              <a:t>Meloxicam</a:t>
            </a:r>
            <a:endParaRPr sz="1800">
              <a:latin typeface="Arial"/>
              <a:cs typeface="Arial"/>
            </a:endParaRPr>
          </a:p>
        </p:txBody>
      </p:sp>
      <p:sp>
        <p:nvSpPr>
          <p:cNvPr id="10" name="object 10"/>
          <p:cNvSpPr txBox="1"/>
          <p:nvPr/>
        </p:nvSpPr>
        <p:spPr>
          <a:xfrm>
            <a:off x="1611249" y="2825877"/>
            <a:ext cx="2980690" cy="91313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MT"/>
                <a:cs typeface="Arial MT"/>
              </a:rPr>
              <a:t>COX-2</a:t>
            </a:r>
            <a:r>
              <a:rPr sz="1800" spc="25" dirty="0">
                <a:latin typeface="Arial MT"/>
                <a:cs typeface="Arial MT"/>
              </a:rPr>
              <a:t> </a:t>
            </a:r>
            <a:r>
              <a:rPr sz="1800" dirty="0">
                <a:latin typeface="Arial MT"/>
                <a:cs typeface="Arial MT"/>
              </a:rPr>
              <a:t>inhibitor</a:t>
            </a:r>
            <a:r>
              <a:rPr sz="1800" spc="-60" dirty="0">
                <a:latin typeface="Arial MT"/>
                <a:cs typeface="Arial MT"/>
              </a:rPr>
              <a:t> </a:t>
            </a:r>
            <a:r>
              <a:rPr sz="1800" dirty="0">
                <a:latin typeface="Arial MT"/>
                <a:cs typeface="Arial MT"/>
              </a:rPr>
              <a:t>non-steroidal</a:t>
            </a:r>
            <a:endParaRPr sz="1800">
              <a:latin typeface="Arial MT"/>
              <a:cs typeface="Arial MT"/>
            </a:endParaRPr>
          </a:p>
          <a:p>
            <a:pPr marL="12700">
              <a:lnSpc>
                <a:spcPct val="100000"/>
              </a:lnSpc>
            </a:pPr>
            <a:r>
              <a:rPr sz="1800" dirty="0">
                <a:latin typeface="Arial MT"/>
                <a:cs typeface="Arial MT"/>
              </a:rPr>
              <a:t>anti-inflammatory</a:t>
            </a:r>
            <a:r>
              <a:rPr sz="1800" spc="-105" dirty="0">
                <a:latin typeface="Arial MT"/>
                <a:cs typeface="Arial MT"/>
              </a:rPr>
              <a:t> </a:t>
            </a:r>
            <a:r>
              <a:rPr sz="1800" spc="-5" dirty="0">
                <a:latin typeface="Arial MT"/>
                <a:cs typeface="Arial MT"/>
              </a:rPr>
              <a:t>(NSAID)</a:t>
            </a:r>
            <a:endParaRPr sz="1800">
              <a:latin typeface="Arial MT"/>
              <a:cs typeface="Arial MT"/>
            </a:endParaRPr>
          </a:p>
          <a:p>
            <a:pPr marL="12700">
              <a:lnSpc>
                <a:spcPct val="100000"/>
              </a:lnSpc>
              <a:spcBef>
                <a:spcPts val="505"/>
              </a:spcBef>
            </a:pPr>
            <a:r>
              <a:rPr sz="1800" dirty="0">
                <a:latin typeface="Arial MT"/>
                <a:cs typeface="Arial MT"/>
              </a:rPr>
              <a:t>15</a:t>
            </a:r>
            <a:r>
              <a:rPr sz="1800" spc="-25" dirty="0">
                <a:latin typeface="Arial MT"/>
                <a:cs typeface="Arial MT"/>
              </a:rPr>
              <a:t> </a:t>
            </a:r>
            <a:r>
              <a:rPr sz="1800" dirty="0">
                <a:latin typeface="Arial MT"/>
                <a:cs typeface="Arial MT"/>
              </a:rPr>
              <a:t>mg</a:t>
            </a:r>
            <a:r>
              <a:rPr sz="1800" spc="-20" dirty="0">
                <a:latin typeface="Arial MT"/>
                <a:cs typeface="Arial MT"/>
              </a:rPr>
              <a:t> </a:t>
            </a:r>
            <a:r>
              <a:rPr sz="1800" dirty="0">
                <a:latin typeface="Arial MT"/>
                <a:cs typeface="Arial MT"/>
              </a:rPr>
              <a:t>tablet</a:t>
            </a:r>
            <a:r>
              <a:rPr sz="1800" spc="-50" dirty="0">
                <a:latin typeface="Arial MT"/>
                <a:cs typeface="Arial MT"/>
              </a:rPr>
              <a:t> </a:t>
            </a:r>
            <a:r>
              <a:rPr sz="1800" dirty="0">
                <a:latin typeface="Arial MT"/>
                <a:cs typeface="Arial MT"/>
              </a:rPr>
              <a:t>once</a:t>
            </a:r>
            <a:r>
              <a:rPr sz="1800" spc="-20" dirty="0">
                <a:latin typeface="Arial MT"/>
                <a:cs typeface="Arial MT"/>
              </a:rPr>
              <a:t> </a:t>
            </a:r>
            <a:r>
              <a:rPr sz="1800" spc="-5" dirty="0">
                <a:latin typeface="Arial MT"/>
                <a:cs typeface="Arial MT"/>
              </a:rPr>
              <a:t>a</a:t>
            </a:r>
            <a:r>
              <a:rPr sz="1800" spc="-20" dirty="0">
                <a:latin typeface="Arial MT"/>
                <a:cs typeface="Arial MT"/>
              </a:rPr>
              <a:t> </a:t>
            </a:r>
            <a:r>
              <a:rPr sz="1800" dirty="0">
                <a:latin typeface="Arial MT"/>
                <a:cs typeface="Arial MT"/>
              </a:rPr>
              <a:t>day</a:t>
            </a:r>
            <a:endParaRPr sz="1800">
              <a:latin typeface="Arial MT"/>
              <a:cs typeface="Arial MT"/>
            </a:endParaRPr>
          </a:p>
        </p:txBody>
      </p:sp>
      <p:sp>
        <p:nvSpPr>
          <p:cNvPr id="11" name="object 11"/>
          <p:cNvSpPr txBox="1"/>
          <p:nvPr/>
        </p:nvSpPr>
        <p:spPr>
          <a:xfrm>
            <a:off x="7307071" y="1922474"/>
            <a:ext cx="4331335" cy="1437005"/>
          </a:xfrm>
          <a:prstGeom prst="rect">
            <a:avLst/>
          </a:prstGeom>
        </p:spPr>
        <p:txBody>
          <a:bodyPr vert="horz" wrap="square" lIns="0" tIns="76200" rIns="0" bIns="0" rtlCol="0">
            <a:spAutoFit/>
          </a:bodyPr>
          <a:lstStyle/>
          <a:p>
            <a:pPr marL="12700">
              <a:lnSpc>
                <a:spcPct val="100000"/>
              </a:lnSpc>
              <a:spcBef>
                <a:spcPts val="600"/>
              </a:spcBef>
            </a:pPr>
            <a:r>
              <a:rPr sz="1600" b="1" dirty="0">
                <a:latin typeface="Arial"/>
                <a:cs typeface="Arial"/>
              </a:rPr>
              <a:t>DOD</a:t>
            </a:r>
            <a:r>
              <a:rPr sz="1600" b="1" spc="-15" dirty="0">
                <a:latin typeface="Arial"/>
                <a:cs typeface="Arial"/>
              </a:rPr>
              <a:t> </a:t>
            </a:r>
            <a:r>
              <a:rPr sz="1600" b="1" spc="-20" dirty="0">
                <a:latin typeface="Arial"/>
                <a:cs typeface="Arial"/>
              </a:rPr>
              <a:t>Trauma</a:t>
            </a:r>
            <a:r>
              <a:rPr sz="1600" b="1" spc="-25" dirty="0">
                <a:latin typeface="Arial"/>
                <a:cs typeface="Arial"/>
              </a:rPr>
              <a:t> </a:t>
            </a:r>
            <a:r>
              <a:rPr sz="1600" b="1" spc="-5" dirty="0">
                <a:latin typeface="Arial"/>
                <a:cs typeface="Arial"/>
              </a:rPr>
              <a:t>Registry</a:t>
            </a:r>
            <a:r>
              <a:rPr sz="1600" b="1" spc="-10" dirty="0">
                <a:latin typeface="Arial"/>
                <a:cs typeface="Arial"/>
              </a:rPr>
              <a:t> </a:t>
            </a:r>
            <a:r>
              <a:rPr sz="1600" b="1" dirty="0">
                <a:latin typeface="Arial"/>
                <a:cs typeface="Arial"/>
              </a:rPr>
              <a:t>study</a:t>
            </a:r>
            <a:endParaRPr sz="1600">
              <a:latin typeface="Arial"/>
              <a:cs typeface="Arial"/>
            </a:endParaRPr>
          </a:p>
          <a:p>
            <a:pPr marL="27305">
              <a:lnSpc>
                <a:spcPct val="100000"/>
              </a:lnSpc>
              <a:spcBef>
                <a:spcPts val="505"/>
              </a:spcBef>
            </a:pPr>
            <a:r>
              <a:rPr sz="1600" i="1" dirty="0">
                <a:latin typeface="Arial"/>
                <a:cs typeface="Arial"/>
              </a:rPr>
              <a:t>Only </a:t>
            </a:r>
            <a:r>
              <a:rPr sz="1600" spc="-5" dirty="0">
                <a:latin typeface="Arial MT"/>
                <a:cs typeface="Arial MT"/>
              </a:rPr>
              <a:t>84</a:t>
            </a:r>
            <a:r>
              <a:rPr sz="1600" spc="-25" dirty="0">
                <a:latin typeface="Arial MT"/>
                <a:cs typeface="Arial MT"/>
              </a:rPr>
              <a:t> </a:t>
            </a:r>
            <a:r>
              <a:rPr sz="1600" spc="-5" dirty="0">
                <a:latin typeface="Arial MT"/>
                <a:cs typeface="Arial MT"/>
              </a:rPr>
              <a:t>of</a:t>
            </a:r>
            <a:r>
              <a:rPr sz="1600" spc="15" dirty="0">
                <a:latin typeface="Arial MT"/>
                <a:cs typeface="Arial MT"/>
              </a:rPr>
              <a:t> </a:t>
            </a:r>
            <a:r>
              <a:rPr sz="1600" spc="-25" dirty="0">
                <a:latin typeface="Arial MT"/>
                <a:cs typeface="Arial MT"/>
              </a:rPr>
              <a:t>11,665 </a:t>
            </a:r>
            <a:r>
              <a:rPr sz="1600" dirty="0">
                <a:latin typeface="Arial MT"/>
                <a:cs typeface="Arial MT"/>
              </a:rPr>
              <a:t>casualties</a:t>
            </a:r>
            <a:r>
              <a:rPr sz="1600" spc="-55" dirty="0">
                <a:latin typeface="Arial MT"/>
                <a:cs typeface="Arial MT"/>
              </a:rPr>
              <a:t> </a:t>
            </a:r>
            <a:r>
              <a:rPr sz="1600" dirty="0">
                <a:latin typeface="Arial MT"/>
                <a:cs typeface="Arial MT"/>
              </a:rPr>
              <a:t>took</a:t>
            </a:r>
            <a:r>
              <a:rPr sz="1600" spc="-10" dirty="0">
                <a:latin typeface="Arial MT"/>
                <a:cs typeface="Arial MT"/>
              </a:rPr>
              <a:t> </a:t>
            </a:r>
            <a:r>
              <a:rPr sz="1600" spc="10" dirty="0">
                <a:latin typeface="Arial MT"/>
                <a:cs typeface="Arial MT"/>
              </a:rPr>
              <a:t>CWMP</a:t>
            </a:r>
            <a:r>
              <a:rPr sz="1600" spc="-105" dirty="0">
                <a:latin typeface="Arial MT"/>
                <a:cs typeface="Arial MT"/>
              </a:rPr>
              <a:t> </a:t>
            </a:r>
            <a:r>
              <a:rPr sz="1600" dirty="0">
                <a:latin typeface="Arial MT"/>
                <a:cs typeface="Arial MT"/>
              </a:rPr>
              <a:t>(&lt;1%)</a:t>
            </a:r>
            <a:endParaRPr sz="1600">
              <a:latin typeface="Arial MT"/>
              <a:cs typeface="Arial MT"/>
            </a:endParaRPr>
          </a:p>
          <a:p>
            <a:pPr marL="27305" marR="371475">
              <a:lnSpc>
                <a:spcPct val="100000"/>
              </a:lnSpc>
              <a:spcBef>
                <a:spcPts val="505"/>
              </a:spcBef>
            </a:pPr>
            <a:r>
              <a:rPr sz="1600" dirty="0">
                <a:latin typeface="Arial MT"/>
                <a:cs typeface="Arial MT"/>
              </a:rPr>
              <a:t>Emphasize </a:t>
            </a:r>
            <a:r>
              <a:rPr sz="1600" spc="5" dirty="0">
                <a:latin typeface="Arial MT"/>
                <a:cs typeface="Arial MT"/>
              </a:rPr>
              <a:t>to </a:t>
            </a:r>
            <a:r>
              <a:rPr sz="1600" spc="-5" dirty="0">
                <a:latin typeface="Arial MT"/>
                <a:cs typeface="Arial MT"/>
              </a:rPr>
              <a:t>your unit </a:t>
            </a:r>
            <a:r>
              <a:rPr sz="1600" dirty="0">
                <a:latin typeface="Arial MT"/>
                <a:cs typeface="Arial MT"/>
              </a:rPr>
              <a:t>that </a:t>
            </a:r>
            <a:r>
              <a:rPr sz="1600" spc="10" dirty="0">
                <a:latin typeface="Arial MT"/>
                <a:cs typeface="Arial MT"/>
              </a:rPr>
              <a:t>CWMP </a:t>
            </a:r>
            <a:r>
              <a:rPr sz="1600" spc="-5" dirty="0">
                <a:latin typeface="Arial MT"/>
                <a:cs typeface="Arial MT"/>
              </a:rPr>
              <a:t>helps </a:t>
            </a:r>
            <a:r>
              <a:rPr sz="1600" dirty="0">
                <a:latin typeface="Arial MT"/>
                <a:cs typeface="Arial MT"/>
              </a:rPr>
              <a:t> maintain tactical </a:t>
            </a:r>
            <a:r>
              <a:rPr sz="1600" spc="-5" dirty="0">
                <a:latin typeface="Arial MT"/>
                <a:cs typeface="Arial MT"/>
              </a:rPr>
              <a:t>superiority and </a:t>
            </a:r>
            <a:r>
              <a:rPr sz="1600" dirty="0">
                <a:latin typeface="Arial MT"/>
                <a:cs typeface="Arial MT"/>
              </a:rPr>
              <a:t>accomplish </a:t>
            </a:r>
            <a:r>
              <a:rPr sz="1600" spc="-430" dirty="0">
                <a:latin typeface="Arial MT"/>
                <a:cs typeface="Arial MT"/>
              </a:rPr>
              <a:t> </a:t>
            </a:r>
            <a:r>
              <a:rPr sz="1600" spc="5" dirty="0">
                <a:latin typeface="Arial MT"/>
                <a:cs typeface="Arial MT"/>
              </a:rPr>
              <a:t>mission</a:t>
            </a:r>
            <a:endParaRPr sz="1600">
              <a:latin typeface="Arial MT"/>
              <a:cs typeface="Arial MT"/>
            </a:endParaRPr>
          </a:p>
        </p:txBody>
      </p:sp>
      <p:sp>
        <p:nvSpPr>
          <p:cNvPr id="12" name="object 12"/>
          <p:cNvSpPr txBox="1"/>
          <p:nvPr/>
        </p:nvSpPr>
        <p:spPr>
          <a:xfrm>
            <a:off x="1376552" y="3810761"/>
            <a:ext cx="1742439" cy="299720"/>
          </a:xfrm>
          <a:prstGeom prst="rect">
            <a:avLst/>
          </a:prstGeom>
        </p:spPr>
        <p:txBody>
          <a:bodyPr vert="horz" wrap="square" lIns="0" tIns="12700" rIns="0" bIns="0" rtlCol="0">
            <a:spAutoFit/>
          </a:bodyPr>
          <a:lstStyle/>
          <a:p>
            <a:pPr marL="12700">
              <a:lnSpc>
                <a:spcPct val="100000"/>
              </a:lnSpc>
              <a:spcBef>
                <a:spcPts val="100"/>
              </a:spcBef>
            </a:pPr>
            <a:r>
              <a:rPr sz="1800" b="1" spc="-35" dirty="0">
                <a:latin typeface="Arial"/>
                <a:cs typeface="Arial"/>
              </a:rPr>
              <a:t>A</a:t>
            </a:r>
            <a:r>
              <a:rPr sz="1800" b="1" dirty="0">
                <a:latin typeface="Arial"/>
                <a:cs typeface="Arial"/>
              </a:rPr>
              <a:t>ce</a:t>
            </a:r>
            <a:r>
              <a:rPr sz="1800" b="1" spc="-5" dirty="0">
                <a:latin typeface="Arial"/>
                <a:cs typeface="Arial"/>
              </a:rPr>
              <a:t>t</a:t>
            </a:r>
            <a:r>
              <a:rPr sz="1800" b="1" dirty="0">
                <a:latin typeface="Arial"/>
                <a:cs typeface="Arial"/>
              </a:rPr>
              <a:t>ami</a:t>
            </a:r>
            <a:r>
              <a:rPr sz="1800" b="1" spc="5" dirty="0">
                <a:latin typeface="Arial"/>
                <a:cs typeface="Arial"/>
              </a:rPr>
              <a:t>n</a:t>
            </a:r>
            <a:r>
              <a:rPr sz="1800" b="1" dirty="0">
                <a:latin typeface="Arial"/>
                <a:cs typeface="Arial"/>
              </a:rPr>
              <a:t>o</a:t>
            </a:r>
            <a:r>
              <a:rPr sz="1800" b="1" spc="5" dirty="0">
                <a:latin typeface="Arial"/>
                <a:cs typeface="Arial"/>
              </a:rPr>
              <a:t>p</a:t>
            </a:r>
            <a:r>
              <a:rPr sz="1800" b="1" dirty="0">
                <a:latin typeface="Arial"/>
                <a:cs typeface="Arial"/>
              </a:rPr>
              <a:t>h</a:t>
            </a:r>
            <a:r>
              <a:rPr sz="1800" b="1" spc="5" dirty="0">
                <a:latin typeface="Arial"/>
                <a:cs typeface="Arial"/>
              </a:rPr>
              <a:t>e</a:t>
            </a:r>
            <a:r>
              <a:rPr sz="1800" b="1" dirty="0">
                <a:latin typeface="Arial"/>
                <a:cs typeface="Arial"/>
              </a:rPr>
              <a:t>n</a:t>
            </a:r>
            <a:endParaRPr sz="1800">
              <a:latin typeface="Arial"/>
              <a:cs typeface="Arial"/>
            </a:endParaRPr>
          </a:p>
        </p:txBody>
      </p:sp>
      <p:sp>
        <p:nvSpPr>
          <p:cNvPr id="13" name="object 13"/>
          <p:cNvSpPr txBox="1"/>
          <p:nvPr/>
        </p:nvSpPr>
        <p:spPr>
          <a:xfrm>
            <a:off x="1611249" y="4081397"/>
            <a:ext cx="2404745" cy="1056640"/>
          </a:xfrm>
          <a:prstGeom prst="rect">
            <a:avLst/>
          </a:prstGeom>
        </p:spPr>
        <p:txBody>
          <a:bodyPr vert="horz" wrap="square" lIns="0" tIns="116839" rIns="0" bIns="0" rtlCol="0">
            <a:spAutoFit/>
          </a:bodyPr>
          <a:lstStyle/>
          <a:p>
            <a:pPr marL="12700">
              <a:lnSpc>
                <a:spcPct val="100000"/>
              </a:lnSpc>
              <a:spcBef>
                <a:spcPts val="919"/>
              </a:spcBef>
            </a:pPr>
            <a:r>
              <a:rPr sz="1800" spc="-50" dirty="0">
                <a:latin typeface="Arial MT"/>
                <a:cs typeface="Arial MT"/>
              </a:rPr>
              <a:t>Two</a:t>
            </a:r>
            <a:r>
              <a:rPr sz="1800" spc="15" dirty="0">
                <a:latin typeface="Arial MT"/>
                <a:cs typeface="Arial MT"/>
              </a:rPr>
              <a:t> </a:t>
            </a:r>
            <a:r>
              <a:rPr sz="1800" dirty="0">
                <a:latin typeface="Arial MT"/>
                <a:cs typeface="Arial MT"/>
              </a:rPr>
              <a:t>500</a:t>
            </a:r>
            <a:r>
              <a:rPr sz="1800" spc="-35" dirty="0">
                <a:latin typeface="Arial MT"/>
                <a:cs typeface="Arial MT"/>
              </a:rPr>
              <a:t> </a:t>
            </a:r>
            <a:r>
              <a:rPr sz="1800" dirty="0">
                <a:latin typeface="Arial MT"/>
                <a:cs typeface="Arial MT"/>
              </a:rPr>
              <a:t>mg</a:t>
            </a:r>
            <a:r>
              <a:rPr sz="1800" spc="-35" dirty="0">
                <a:latin typeface="Arial MT"/>
                <a:cs typeface="Arial MT"/>
              </a:rPr>
              <a:t> </a:t>
            </a:r>
            <a:r>
              <a:rPr sz="1800" dirty="0">
                <a:latin typeface="Arial MT"/>
                <a:cs typeface="Arial MT"/>
              </a:rPr>
              <a:t>tablets</a:t>
            </a:r>
            <a:endParaRPr sz="1800">
              <a:latin typeface="Arial MT"/>
              <a:cs typeface="Arial MT"/>
            </a:endParaRPr>
          </a:p>
          <a:p>
            <a:pPr marL="12700">
              <a:lnSpc>
                <a:spcPct val="100000"/>
              </a:lnSpc>
              <a:spcBef>
                <a:spcPts val="820"/>
              </a:spcBef>
            </a:pPr>
            <a:r>
              <a:rPr sz="1800" spc="-10" dirty="0">
                <a:latin typeface="Arial MT"/>
                <a:cs typeface="Arial MT"/>
              </a:rPr>
              <a:t>Extra</a:t>
            </a:r>
            <a:r>
              <a:rPr sz="1800" spc="5" dirty="0">
                <a:latin typeface="Arial MT"/>
                <a:cs typeface="Arial MT"/>
              </a:rPr>
              <a:t> </a:t>
            </a:r>
            <a:r>
              <a:rPr sz="1800" dirty="0">
                <a:latin typeface="Arial MT"/>
                <a:cs typeface="Arial MT"/>
              </a:rPr>
              <a:t>strength</a:t>
            </a:r>
            <a:r>
              <a:rPr sz="1800" spc="-40" dirty="0">
                <a:latin typeface="Arial MT"/>
                <a:cs typeface="Arial MT"/>
              </a:rPr>
              <a:t> </a:t>
            </a:r>
            <a:r>
              <a:rPr sz="1800" dirty="0">
                <a:latin typeface="Arial MT"/>
                <a:cs typeface="Arial MT"/>
              </a:rPr>
              <a:t>–</a:t>
            </a:r>
            <a:endParaRPr sz="1800">
              <a:latin typeface="Arial MT"/>
              <a:cs typeface="Arial MT"/>
            </a:endParaRPr>
          </a:p>
          <a:p>
            <a:pPr marL="12700">
              <a:lnSpc>
                <a:spcPct val="100000"/>
              </a:lnSpc>
            </a:pPr>
            <a:r>
              <a:rPr sz="1800" dirty="0">
                <a:latin typeface="Arial MT"/>
                <a:cs typeface="Arial MT"/>
              </a:rPr>
              <a:t>up</a:t>
            </a:r>
            <a:r>
              <a:rPr sz="1800" spc="-25" dirty="0">
                <a:latin typeface="Arial MT"/>
                <a:cs typeface="Arial MT"/>
              </a:rPr>
              <a:t> </a:t>
            </a:r>
            <a:r>
              <a:rPr sz="1800" dirty="0">
                <a:latin typeface="Arial MT"/>
                <a:cs typeface="Arial MT"/>
              </a:rPr>
              <a:t>to</a:t>
            </a:r>
            <a:r>
              <a:rPr sz="1800" spc="-5" dirty="0">
                <a:latin typeface="Arial MT"/>
                <a:cs typeface="Arial MT"/>
              </a:rPr>
              <a:t> 8</a:t>
            </a:r>
            <a:r>
              <a:rPr sz="1800" spc="-20" dirty="0">
                <a:latin typeface="Arial MT"/>
                <a:cs typeface="Arial MT"/>
              </a:rPr>
              <a:t> </a:t>
            </a:r>
            <a:r>
              <a:rPr sz="1800" dirty="0">
                <a:latin typeface="Arial MT"/>
                <a:cs typeface="Arial MT"/>
              </a:rPr>
              <a:t>hours</a:t>
            </a:r>
            <a:r>
              <a:rPr sz="1800" spc="-45" dirty="0">
                <a:latin typeface="Arial MT"/>
                <a:cs typeface="Arial MT"/>
              </a:rPr>
              <a:t> </a:t>
            </a:r>
            <a:r>
              <a:rPr sz="1800" dirty="0">
                <a:latin typeface="Arial MT"/>
                <a:cs typeface="Arial MT"/>
              </a:rPr>
              <a:t>analgesia</a:t>
            </a:r>
            <a:endParaRPr sz="1800">
              <a:latin typeface="Arial MT"/>
              <a:cs typeface="Arial MT"/>
            </a:endParaRPr>
          </a:p>
        </p:txBody>
      </p:sp>
      <p:grpSp>
        <p:nvGrpSpPr>
          <p:cNvPr id="14" name="object 14"/>
          <p:cNvGrpSpPr/>
          <p:nvPr/>
        </p:nvGrpSpPr>
        <p:grpSpPr>
          <a:xfrm>
            <a:off x="328802" y="5354954"/>
            <a:ext cx="11583670" cy="592455"/>
            <a:chOff x="328802" y="5354954"/>
            <a:chExt cx="11583670" cy="592455"/>
          </a:xfrm>
        </p:grpSpPr>
        <p:sp>
          <p:nvSpPr>
            <p:cNvPr id="15" name="object 15"/>
            <p:cNvSpPr/>
            <p:nvPr/>
          </p:nvSpPr>
          <p:spPr>
            <a:xfrm>
              <a:off x="338327" y="5364479"/>
              <a:ext cx="11564620" cy="573405"/>
            </a:xfrm>
            <a:custGeom>
              <a:avLst/>
              <a:gdLst/>
              <a:ahLst/>
              <a:cxnLst/>
              <a:rect l="l" t="t" r="r" b="b"/>
              <a:pathLst>
                <a:path w="11564620" h="573404">
                  <a:moveTo>
                    <a:pt x="11498326" y="0"/>
                  </a:moveTo>
                  <a:lnTo>
                    <a:pt x="65786" y="0"/>
                  </a:lnTo>
                  <a:lnTo>
                    <a:pt x="40178" y="5171"/>
                  </a:lnTo>
                  <a:lnTo>
                    <a:pt x="19267" y="19272"/>
                  </a:lnTo>
                  <a:lnTo>
                    <a:pt x="5169" y="40183"/>
                  </a:lnTo>
                  <a:lnTo>
                    <a:pt x="0" y="65786"/>
                  </a:lnTo>
                  <a:lnTo>
                    <a:pt x="0" y="507238"/>
                  </a:lnTo>
                  <a:lnTo>
                    <a:pt x="5169" y="532845"/>
                  </a:lnTo>
                  <a:lnTo>
                    <a:pt x="19267" y="553756"/>
                  </a:lnTo>
                  <a:lnTo>
                    <a:pt x="40178" y="567854"/>
                  </a:lnTo>
                  <a:lnTo>
                    <a:pt x="65786" y="573024"/>
                  </a:lnTo>
                  <a:lnTo>
                    <a:pt x="11498326" y="573024"/>
                  </a:lnTo>
                  <a:lnTo>
                    <a:pt x="11523928" y="567854"/>
                  </a:lnTo>
                  <a:lnTo>
                    <a:pt x="11544839" y="553756"/>
                  </a:lnTo>
                  <a:lnTo>
                    <a:pt x="11558940" y="532845"/>
                  </a:lnTo>
                  <a:lnTo>
                    <a:pt x="11564112" y="507238"/>
                  </a:lnTo>
                  <a:lnTo>
                    <a:pt x="11564112" y="65786"/>
                  </a:lnTo>
                  <a:lnTo>
                    <a:pt x="11558940" y="40183"/>
                  </a:lnTo>
                  <a:lnTo>
                    <a:pt x="11544839" y="19272"/>
                  </a:lnTo>
                  <a:lnTo>
                    <a:pt x="11523928" y="5171"/>
                  </a:lnTo>
                  <a:lnTo>
                    <a:pt x="11498326" y="0"/>
                  </a:lnTo>
                  <a:close/>
                </a:path>
              </a:pathLst>
            </a:custGeom>
            <a:solidFill>
              <a:srgbClr val="FFF4D2"/>
            </a:solidFill>
          </p:spPr>
          <p:txBody>
            <a:bodyPr wrap="square" lIns="0" tIns="0" rIns="0" bIns="0" rtlCol="0"/>
            <a:lstStyle/>
            <a:p>
              <a:endParaRPr/>
            </a:p>
          </p:txBody>
        </p:sp>
        <p:sp>
          <p:nvSpPr>
            <p:cNvPr id="16" name="object 16"/>
            <p:cNvSpPr/>
            <p:nvPr/>
          </p:nvSpPr>
          <p:spPr>
            <a:xfrm>
              <a:off x="338327" y="5364479"/>
              <a:ext cx="11564620" cy="573405"/>
            </a:xfrm>
            <a:custGeom>
              <a:avLst/>
              <a:gdLst/>
              <a:ahLst/>
              <a:cxnLst/>
              <a:rect l="l" t="t" r="r" b="b"/>
              <a:pathLst>
                <a:path w="11564620" h="573404">
                  <a:moveTo>
                    <a:pt x="0" y="65786"/>
                  </a:moveTo>
                  <a:lnTo>
                    <a:pt x="5169" y="40183"/>
                  </a:lnTo>
                  <a:lnTo>
                    <a:pt x="19267" y="19272"/>
                  </a:lnTo>
                  <a:lnTo>
                    <a:pt x="40178" y="5171"/>
                  </a:lnTo>
                  <a:lnTo>
                    <a:pt x="65786" y="0"/>
                  </a:lnTo>
                  <a:lnTo>
                    <a:pt x="11498326" y="0"/>
                  </a:lnTo>
                  <a:lnTo>
                    <a:pt x="11523928" y="5171"/>
                  </a:lnTo>
                  <a:lnTo>
                    <a:pt x="11544839" y="19272"/>
                  </a:lnTo>
                  <a:lnTo>
                    <a:pt x="11558940" y="40183"/>
                  </a:lnTo>
                  <a:lnTo>
                    <a:pt x="11564112" y="65786"/>
                  </a:lnTo>
                  <a:lnTo>
                    <a:pt x="11564112" y="507238"/>
                  </a:lnTo>
                  <a:lnTo>
                    <a:pt x="11558940" y="532845"/>
                  </a:lnTo>
                  <a:lnTo>
                    <a:pt x="11544839" y="553756"/>
                  </a:lnTo>
                  <a:lnTo>
                    <a:pt x="11523928" y="567854"/>
                  </a:lnTo>
                  <a:lnTo>
                    <a:pt x="11498326" y="573024"/>
                  </a:lnTo>
                  <a:lnTo>
                    <a:pt x="65786" y="573024"/>
                  </a:lnTo>
                  <a:lnTo>
                    <a:pt x="40178" y="567854"/>
                  </a:lnTo>
                  <a:lnTo>
                    <a:pt x="19267" y="553756"/>
                  </a:lnTo>
                  <a:lnTo>
                    <a:pt x="5169" y="532845"/>
                  </a:lnTo>
                  <a:lnTo>
                    <a:pt x="0" y="507238"/>
                  </a:lnTo>
                  <a:lnTo>
                    <a:pt x="0" y="65786"/>
                  </a:lnTo>
                  <a:close/>
                </a:path>
              </a:pathLst>
            </a:custGeom>
            <a:ln w="19050">
              <a:solidFill>
                <a:srgbClr val="BB8542"/>
              </a:solidFill>
            </a:ln>
          </p:spPr>
          <p:txBody>
            <a:bodyPr wrap="square" lIns="0" tIns="0" rIns="0" bIns="0" rtlCol="0"/>
            <a:lstStyle/>
            <a:p>
              <a:endParaRPr/>
            </a:p>
          </p:txBody>
        </p:sp>
      </p:grpSp>
      <p:sp>
        <p:nvSpPr>
          <p:cNvPr id="17" name="object 17"/>
          <p:cNvSpPr txBox="1"/>
          <p:nvPr/>
        </p:nvSpPr>
        <p:spPr>
          <a:xfrm>
            <a:off x="1049527" y="5532221"/>
            <a:ext cx="10660380" cy="271145"/>
          </a:xfrm>
          <a:prstGeom prst="rect">
            <a:avLst/>
          </a:prstGeom>
        </p:spPr>
        <p:txBody>
          <a:bodyPr vert="horz" wrap="square" lIns="0" tIns="13970" rIns="0" bIns="0" rtlCol="0">
            <a:spAutoFit/>
          </a:bodyPr>
          <a:lstStyle/>
          <a:p>
            <a:pPr marL="12700">
              <a:lnSpc>
                <a:spcPct val="100000"/>
              </a:lnSpc>
              <a:spcBef>
                <a:spcPts val="110"/>
              </a:spcBef>
            </a:pPr>
            <a:r>
              <a:rPr sz="1600" b="1" spc="-5" dirty="0">
                <a:latin typeface="Arial"/>
                <a:cs typeface="Arial"/>
              </a:rPr>
              <a:t>Note:</a:t>
            </a:r>
            <a:r>
              <a:rPr sz="1600" b="1" spc="10" dirty="0">
                <a:latin typeface="Arial"/>
                <a:cs typeface="Arial"/>
              </a:rPr>
              <a:t> </a:t>
            </a:r>
            <a:r>
              <a:rPr sz="1600" dirty="0">
                <a:latin typeface="Arial MT"/>
                <a:cs typeface="Arial MT"/>
              </a:rPr>
              <a:t>Aspirin</a:t>
            </a:r>
            <a:r>
              <a:rPr sz="1600" spc="-40"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other</a:t>
            </a:r>
            <a:r>
              <a:rPr sz="1600" spc="-15" dirty="0">
                <a:latin typeface="Arial MT"/>
                <a:cs typeface="Arial MT"/>
              </a:rPr>
              <a:t> </a:t>
            </a:r>
            <a:r>
              <a:rPr sz="1600" dirty="0">
                <a:latin typeface="Arial MT"/>
                <a:cs typeface="Arial MT"/>
              </a:rPr>
              <a:t>NSAIDs</a:t>
            </a:r>
            <a:r>
              <a:rPr sz="1600" spc="-25" dirty="0">
                <a:latin typeface="Arial MT"/>
                <a:cs typeface="Arial MT"/>
              </a:rPr>
              <a:t> </a:t>
            </a:r>
            <a:r>
              <a:rPr sz="1600" dirty="0">
                <a:latin typeface="Arial MT"/>
                <a:cs typeface="Arial MT"/>
              </a:rPr>
              <a:t>cause</a:t>
            </a:r>
            <a:r>
              <a:rPr sz="1600" spc="-45" dirty="0">
                <a:latin typeface="Arial MT"/>
                <a:cs typeface="Arial MT"/>
              </a:rPr>
              <a:t> </a:t>
            </a:r>
            <a:r>
              <a:rPr sz="1600" dirty="0">
                <a:latin typeface="Arial MT"/>
                <a:cs typeface="Arial MT"/>
              </a:rPr>
              <a:t>platelet</a:t>
            </a:r>
            <a:r>
              <a:rPr sz="1600" spc="-30" dirty="0">
                <a:latin typeface="Arial MT"/>
                <a:cs typeface="Arial MT"/>
              </a:rPr>
              <a:t> </a:t>
            </a:r>
            <a:r>
              <a:rPr sz="1600" dirty="0">
                <a:latin typeface="Arial MT"/>
                <a:cs typeface="Arial MT"/>
              </a:rPr>
              <a:t>dysfunction</a:t>
            </a:r>
            <a:r>
              <a:rPr sz="1600" spc="-45" dirty="0">
                <a:latin typeface="Arial MT"/>
                <a:cs typeface="Arial MT"/>
              </a:rPr>
              <a:t> </a:t>
            </a:r>
            <a:r>
              <a:rPr sz="1600" dirty="0">
                <a:latin typeface="Arial MT"/>
                <a:cs typeface="Arial MT"/>
              </a:rPr>
              <a:t>for</a:t>
            </a:r>
            <a:r>
              <a:rPr sz="1600" spc="10" dirty="0">
                <a:latin typeface="Arial MT"/>
                <a:cs typeface="Arial MT"/>
              </a:rPr>
              <a:t> </a:t>
            </a:r>
            <a:r>
              <a:rPr sz="1600" dirty="0">
                <a:latin typeface="Arial MT"/>
                <a:cs typeface="Arial MT"/>
              </a:rPr>
              <a:t>up</a:t>
            </a:r>
            <a:r>
              <a:rPr sz="1600" spc="5" dirty="0">
                <a:latin typeface="Arial MT"/>
                <a:cs typeface="Arial MT"/>
              </a:rPr>
              <a:t> to</a:t>
            </a:r>
            <a:r>
              <a:rPr sz="1600" spc="-20" dirty="0">
                <a:latin typeface="Arial MT"/>
                <a:cs typeface="Arial MT"/>
              </a:rPr>
              <a:t> </a:t>
            </a:r>
            <a:r>
              <a:rPr sz="1600" spc="-5" dirty="0">
                <a:latin typeface="Arial MT"/>
                <a:cs typeface="Arial MT"/>
              </a:rPr>
              <a:t>several</a:t>
            </a:r>
            <a:r>
              <a:rPr sz="1600" dirty="0">
                <a:latin typeface="Arial MT"/>
                <a:cs typeface="Arial MT"/>
              </a:rPr>
              <a:t> </a:t>
            </a:r>
            <a:r>
              <a:rPr sz="1600" spc="-5" dirty="0">
                <a:latin typeface="Arial MT"/>
                <a:cs typeface="Arial MT"/>
              </a:rPr>
              <a:t>days</a:t>
            </a:r>
            <a:r>
              <a:rPr sz="1600" spc="90" dirty="0">
                <a:latin typeface="Arial MT"/>
                <a:cs typeface="Arial MT"/>
              </a:rPr>
              <a:t> </a:t>
            </a:r>
            <a:r>
              <a:rPr sz="1600" spc="5" dirty="0">
                <a:latin typeface="Arial MT"/>
                <a:cs typeface="Arial MT"/>
              </a:rPr>
              <a:t>–</a:t>
            </a:r>
            <a:r>
              <a:rPr sz="1600" spc="10" dirty="0">
                <a:latin typeface="Arial MT"/>
                <a:cs typeface="Arial MT"/>
              </a:rPr>
              <a:t> </a:t>
            </a:r>
            <a:r>
              <a:rPr sz="1600" dirty="0">
                <a:latin typeface="Arial MT"/>
                <a:cs typeface="Arial MT"/>
              </a:rPr>
              <a:t>do</a:t>
            </a:r>
            <a:r>
              <a:rPr sz="1600" spc="-20" dirty="0">
                <a:latin typeface="Arial MT"/>
                <a:cs typeface="Arial MT"/>
              </a:rPr>
              <a:t> </a:t>
            </a:r>
            <a:r>
              <a:rPr sz="1600" dirty="0">
                <a:latin typeface="Arial MT"/>
                <a:cs typeface="Arial MT"/>
              </a:rPr>
              <a:t>NOT</a:t>
            </a:r>
            <a:r>
              <a:rPr sz="1600" spc="-35" dirty="0">
                <a:latin typeface="Arial MT"/>
                <a:cs typeface="Arial MT"/>
              </a:rPr>
              <a:t> </a:t>
            </a:r>
            <a:r>
              <a:rPr sz="1600" dirty="0">
                <a:latin typeface="Arial MT"/>
                <a:cs typeface="Arial MT"/>
              </a:rPr>
              <a:t>use</a:t>
            </a:r>
            <a:r>
              <a:rPr sz="1600" spc="5" dirty="0">
                <a:latin typeface="Arial MT"/>
                <a:cs typeface="Arial MT"/>
              </a:rPr>
              <a:t> </a:t>
            </a:r>
            <a:r>
              <a:rPr sz="1600" spc="-5" dirty="0">
                <a:latin typeface="Arial MT"/>
                <a:cs typeface="Arial MT"/>
              </a:rPr>
              <a:t>before/while</a:t>
            </a:r>
            <a:r>
              <a:rPr sz="1600" spc="-15" dirty="0">
                <a:latin typeface="Arial MT"/>
                <a:cs typeface="Arial MT"/>
              </a:rPr>
              <a:t> </a:t>
            </a:r>
            <a:r>
              <a:rPr sz="1600" spc="-5" dirty="0">
                <a:latin typeface="Arial MT"/>
                <a:cs typeface="Arial MT"/>
              </a:rPr>
              <a:t>deployed</a:t>
            </a:r>
            <a:endParaRPr sz="1600">
              <a:latin typeface="Arial MT"/>
              <a:cs typeface="Arial MT"/>
            </a:endParaRPr>
          </a:p>
        </p:txBody>
      </p:sp>
      <p:grpSp>
        <p:nvGrpSpPr>
          <p:cNvPr id="18" name="object 18"/>
          <p:cNvGrpSpPr/>
          <p:nvPr/>
        </p:nvGrpSpPr>
        <p:grpSpPr>
          <a:xfrm>
            <a:off x="536448" y="5477255"/>
            <a:ext cx="5084445" cy="1228725"/>
            <a:chOff x="536448" y="5477255"/>
            <a:chExt cx="5084445" cy="1228725"/>
          </a:xfrm>
        </p:grpSpPr>
        <p:pic>
          <p:nvPicPr>
            <p:cNvPr id="19" name="object 19"/>
            <p:cNvPicPr/>
            <p:nvPr/>
          </p:nvPicPr>
          <p:blipFill>
            <a:blip r:embed="rId4" cstate="print"/>
            <a:stretch>
              <a:fillRect/>
            </a:stretch>
          </p:blipFill>
          <p:spPr>
            <a:xfrm>
              <a:off x="536448" y="5477255"/>
              <a:ext cx="396239" cy="344424"/>
            </a:xfrm>
            <a:prstGeom prst="rect">
              <a:avLst/>
            </a:prstGeom>
          </p:spPr>
        </p:pic>
        <p:sp>
          <p:nvSpPr>
            <p:cNvPr id="20" name="object 20"/>
            <p:cNvSpPr/>
            <p:nvPr/>
          </p:nvSpPr>
          <p:spPr>
            <a:xfrm>
              <a:off x="4901183" y="5986272"/>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grpSp>
      <p:pic>
        <p:nvPicPr>
          <p:cNvPr id="21" name="object 21"/>
          <p:cNvPicPr/>
          <p:nvPr/>
        </p:nvPicPr>
        <p:blipFill>
          <a:blip r:embed="rId5" cstate="print"/>
          <a:stretch>
            <a:fillRect/>
          </a:stretch>
        </p:blipFill>
        <p:spPr>
          <a:xfrm>
            <a:off x="408431" y="2566416"/>
            <a:ext cx="655319" cy="609600"/>
          </a:xfrm>
          <a:prstGeom prst="rect">
            <a:avLst/>
          </a:prstGeom>
        </p:spPr>
      </p:pic>
      <p:pic>
        <p:nvPicPr>
          <p:cNvPr id="22" name="object 22"/>
          <p:cNvPicPr/>
          <p:nvPr/>
        </p:nvPicPr>
        <p:blipFill>
          <a:blip r:embed="rId6" cstate="print"/>
          <a:stretch>
            <a:fillRect/>
          </a:stretch>
        </p:blipFill>
        <p:spPr>
          <a:xfrm>
            <a:off x="324842" y="3813047"/>
            <a:ext cx="897405" cy="985408"/>
          </a:xfrm>
          <a:prstGeom prst="rect">
            <a:avLst/>
          </a:prstGeom>
        </p:spPr>
      </p:pic>
      <p:sp>
        <p:nvSpPr>
          <p:cNvPr id="23" name="object 23"/>
          <p:cNvSpPr/>
          <p:nvPr/>
        </p:nvSpPr>
        <p:spPr>
          <a:xfrm>
            <a:off x="1452372" y="2860548"/>
            <a:ext cx="0" cy="473075"/>
          </a:xfrm>
          <a:custGeom>
            <a:avLst/>
            <a:gdLst/>
            <a:ahLst/>
            <a:cxnLst/>
            <a:rect l="l" t="t" r="r" b="b"/>
            <a:pathLst>
              <a:path h="473075">
                <a:moveTo>
                  <a:pt x="0" y="472948"/>
                </a:moveTo>
                <a:lnTo>
                  <a:pt x="0" y="0"/>
                </a:lnTo>
              </a:path>
            </a:pathLst>
          </a:custGeom>
          <a:ln w="101600">
            <a:solidFill>
              <a:srgbClr val="CD9146"/>
            </a:solidFill>
          </a:ln>
        </p:spPr>
        <p:txBody>
          <a:bodyPr wrap="square" lIns="0" tIns="0" rIns="0" bIns="0" rtlCol="0"/>
          <a:lstStyle/>
          <a:p>
            <a:endParaRPr/>
          </a:p>
        </p:txBody>
      </p:sp>
      <p:sp>
        <p:nvSpPr>
          <p:cNvPr id="24" name="object 24"/>
          <p:cNvSpPr/>
          <p:nvPr/>
        </p:nvSpPr>
        <p:spPr>
          <a:xfrm>
            <a:off x="1452372" y="3442715"/>
            <a:ext cx="0" cy="292100"/>
          </a:xfrm>
          <a:custGeom>
            <a:avLst/>
            <a:gdLst/>
            <a:ahLst/>
            <a:cxnLst/>
            <a:rect l="l" t="t" r="r" b="b"/>
            <a:pathLst>
              <a:path h="292100">
                <a:moveTo>
                  <a:pt x="0" y="291592"/>
                </a:moveTo>
                <a:lnTo>
                  <a:pt x="0" y="0"/>
                </a:lnTo>
              </a:path>
            </a:pathLst>
          </a:custGeom>
          <a:ln w="101600">
            <a:solidFill>
              <a:srgbClr val="CD9146"/>
            </a:solidFill>
          </a:ln>
        </p:spPr>
        <p:txBody>
          <a:bodyPr wrap="square" lIns="0" tIns="0" rIns="0" bIns="0" rtlCol="0"/>
          <a:lstStyle/>
          <a:p>
            <a:endParaRPr/>
          </a:p>
        </p:txBody>
      </p:sp>
      <p:sp>
        <p:nvSpPr>
          <p:cNvPr id="25" name="object 25"/>
          <p:cNvSpPr/>
          <p:nvPr/>
        </p:nvSpPr>
        <p:spPr>
          <a:xfrm>
            <a:off x="1452372" y="4607052"/>
            <a:ext cx="0" cy="473075"/>
          </a:xfrm>
          <a:custGeom>
            <a:avLst/>
            <a:gdLst/>
            <a:ahLst/>
            <a:cxnLst/>
            <a:rect l="l" t="t" r="r" b="b"/>
            <a:pathLst>
              <a:path h="473075">
                <a:moveTo>
                  <a:pt x="0" y="472948"/>
                </a:moveTo>
                <a:lnTo>
                  <a:pt x="0" y="0"/>
                </a:lnTo>
              </a:path>
            </a:pathLst>
          </a:custGeom>
          <a:ln w="101600">
            <a:solidFill>
              <a:srgbClr val="CD9146"/>
            </a:solidFill>
          </a:ln>
        </p:spPr>
        <p:txBody>
          <a:bodyPr wrap="square" lIns="0" tIns="0" rIns="0" bIns="0" rtlCol="0"/>
          <a:lstStyle/>
          <a:p>
            <a:endParaRPr/>
          </a:p>
        </p:txBody>
      </p:sp>
      <p:sp>
        <p:nvSpPr>
          <p:cNvPr id="26" name="object 26"/>
          <p:cNvSpPr/>
          <p:nvPr/>
        </p:nvSpPr>
        <p:spPr>
          <a:xfrm>
            <a:off x="1452372" y="4213859"/>
            <a:ext cx="0" cy="292100"/>
          </a:xfrm>
          <a:custGeom>
            <a:avLst/>
            <a:gdLst/>
            <a:ahLst/>
            <a:cxnLst/>
            <a:rect l="l" t="t" r="r" b="b"/>
            <a:pathLst>
              <a:path h="292100">
                <a:moveTo>
                  <a:pt x="0" y="291591"/>
                </a:moveTo>
                <a:lnTo>
                  <a:pt x="0" y="0"/>
                </a:lnTo>
              </a:path>
            </a:pathLst>
          </a:custGeom>
          <a:ln w="101600">
            <a:solidFill>
              <a:srgbClr val="CD9146"/>
            </a:solidFill>
          </a:ln>
        </p:spPr>
        <p:txBody>
          <a:bodyPr wrap="square" lIns="0" tIns="0" rIns="0" bIns="0" rtlCol="0"/>
          <a:lstStyle/>
          <a:p>
            <a:endParaRPr/>
          </a:p>
        </p:txBody>
      </p:sp>
      <p:pic>
        <p:nvPicPr>
          <p:cNvPr id="27" name="object 27"/>
          <p:cNvPicPr/>
          <p:nvPr/>
        </p:nvPicPr>
        <p:blipFill>
          <a:blip r:embed="rId7" cstate="print"/>
          <a:stretch>
            <a:fillRect/>
          </a:stretch>
        </p:blipFill>
        <p:spPr>
          <a:xfrm>
            <a:off x="4793045" y="2513120"/>
            <a:ext cx="2185267" cy="2741591"/>
          </a:xfrm>
          <a:prstGeom prst="rect">
            <a:avLst/>
          </a:prstGeom>
        </p:spPr>
      </p:pic>
      <p:sp>
        <p:nvSpPr>
          <p:cNvPr id="28" name="object 28"/>
          <p:cNvSpPr txBox="1"/>
          <p:nvPr/>
        </p:nvSpPr>
        <p:spPr>
          <a:xfrm>
            <a:off x="5101844" y="6080556"/>
            <a:ext cx="1945639" cy="512445"/>
          </a:xfrm>
          <a:prstGeom prst="rect">
            <a:avLst/>
          </a:prstGeom>
        </p:spPr>
        <p:txBody>
          <a:bodyPr vert="horz" wrap="square" lIns="0" tIns="12065" rIns="0" bIns="0" rtlCol="0">
            <a:spAutoFit/>
          </a:bodyPr>
          <a:lstStyle/>
          <a:p>
            <a:pPr marL="12700">
              <a:lnSpc>
                <a:spcPct val="100000"/>
              </a:lnSpc>
              <a:spcBef>
                <a:spcPts val="95"/>
              </a:spcBef>
              <a:tabLst>
                <a:tab pos="646430" algn="l"/>
              </a:tabLst>
            </a:pPr>
            <a:r>
              <a:rPr sz="4800" spc="-15" baseline="1736" dirty="0">
                <a:solidFill>
                  <a:srgbClr val="FFFFFF"/>
                </a:solidFill>
                <a:latin typeface="Arial Black"/>
                <a:cs typeface="Arial Black"/>
              </a:rPr>
              <a:t>P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grpSp>
        <p:nvGrpSpPr>
          <p:cNvPr id="29" name="object 29"/>
          <p:cNvGrpSpPr/>
          <p:nvPr/>
        </p:nvGrpSpPr>
        <p:grpSpPr>
          <a:xfrm>
            <a:off x="307466" y="6031610"/>
            <a:ext cx="3310890" cy="641350"/>
            <a:chOff x="307466" y="6031610"/>
            <a:chExt cx="3310890" cy="641350"/>
          </a:xfrm>
        </p:grpSpPr>
        <p:sp>
          <p:nvSpPr>
            <p:cNvPr id="30" name="object 30"/>
            <p:cNvSpPr/>
            <p:nvPr/>
          </p:nvSpPr>
          <p:spPr>
            <a:xfrm>
              <a:off x="316991" y="6041135"/>
              <a:ext cx="3291840" cy="622300"/>
            </a:xfrm>
            <a:custGeom>
              <a:avLst/>
              <a:gdLst/>
              <a:ahLst/>
              <a:cxnLst/>
              <a:rect l="l" t="t" r="r" b="b"/>
              <a:pathLst>
                <a:path w="3291840" h="622300">
                  <a:moveTo>
                    <a:pt x="3220466"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3220466" y="621791"/>
                  </a:lnTo>
                  <a:lnTo>
                    <a:pt x="3248227" y="616181"/>
                  </a:lnTo>
                  <a:lnTo>
                    <a:pt x="3270916" y="600881"/>
                  </a:lnTo>
                  <a:lnTo>
                    <a:pt x="3286224" y="578190"/>
                  </a:lnTo>
                  <a:lnTo>
                    <a:pt x="3291840" y="550405"/>
                  </a:lnTo>
                  <a:lnTo>
                    <a:pt x="3291840" y="71386"/>
                  </a:lnTo>
                  <a:lnTo>
                    <a:pt x="3286224" y="43601"/>
                  </a:lnTo>
                  <a:lnTo>
                    <a:pt x="3270916" y="20910"/>
                  </a:lnTo>
                  <a:lnTo>
                    <a:pt x="3248227" y="5610"/>
                  </a:lnTo>
                  <a:lnTo>
                    <a:pt x="3220466" y="0"/>
                  </a:lnTo>
                  <a:close/>
                </a:path>
              </a:pathLst>
            </a:custGeom>
            <a:solidFill>
              <a:srgbClr val="A0C1E7">
                <a:alpha val="74900"/>
              </a:srgbClr>
            </a:solidFill>
          </p:spPr>
          <p:txBody>
            <a:bodyPr wrap="square" lIns="0" tIns="0" rIns="0" bIns="0" rtlCol="0"/>
            <a:lstStyle/>
            <a:p>
              <a:endParaRPr/>
            </a:p>
          </p:txBody>
        </p:sp>
        <p:sp>
          <p:nvSpPr>
            <p:cNvPr id="31" name="object 31"/>
            <p:cNvSpPr/>
            <p:nvPr/>
          </p:nvSpPr>
          <p:spPr>
            <a:xfrm>
              <a:off x="316991" y="6041135"/>
              <a:ext cx="3291840" cy="622300"/>
            </a:xfrm>
            <a:custGeom>
              <a:avLst/>
              <a:gdLst/>
              <a:ahLst/>
              <a:cxnLst/>
              <a:rect l="l" t="t" r="r" b="b"/>
              <a:pathLst>
                <a:path w="3291840" h="622300">
                  <a:moveTo>
                    <a:pt x="0" y="71386"/>
                  </a:moveTo>
                  <a:lnTo>
                    <a:pt x="5610" y="43601"/>
                  </a:lnTo>
                  <a:lnTo>
                    <a:pt x="20910" y="20910"/>
                  </a:lnTo>
                  <a:lnTo>
                    <a:pt x="43601" y="5610"/>
                  </a:lnTo>
                  <a:lnTo>
                    <a:pt x="71386" y="0"/>
                  </a:lnTo>
                  <a:lnTo>
                    <a:pt x="3220466" y="0"/>
                  </a:lnTo>
                  <a:lnTo>
                    <a:pt x="3248227" y="5610"/>
                  </a:lnTo>
                  <a:lnTo>
                    <a:pt x="3270916" y="20910"/>
                  </a:lnTo>
                  <a:lnTo>
                    <a:pt x="3286224" y="43601"/>
                  </a:lnTo>
                  <a:lnTo>
                    <a:pt x="3291840" y="71386"/>
                  </a:lnTo>
                  <a:lnTo>
                    <a:pt x="3291840" y="550405"/>
                  </a:lnTo>
                  <a:lnTo>
                    <a:pt x="3286224" y="578190"/>
                  </a:lnTo>
                  <a:lnTo>
                    <a:pt x="3270916" y="600881"/>
                  </a:lnTo>
                  <a:lnTo>
                    <a:pt x="3248227" y="616181"/>
                  </a:lnTo>
                  <a:lnTo>
                    <a:pt x="3220466" y="621791"/>
                  </a:lnTo>
                  <a:lnTo>
                    <a:pt x="71386" y="621791"/>
                  </a:lnTo>
                  <a:lnTo>
                    <a:pt x="43601" y="616181"/>
                  </a:lnTo>
                  <a:lnTo>
                    <a:pt x="20910" y="600881"/>
                  </a:lnTo>
                  <a:lnTo>
                    <a:pt x="5610" y="578190"/>
                  </a:lnTo>
                  <a:lnTo>
                    <a:pt x="0" y="550405"/>
                  </a:lnTo>
                  <a:lnTo>
                    <a:pt x="0" y="71386"/>
                  </a:lnTo>
                  <a:close/>
                </a:path>
              </a:pathLst>
            </a:custGeom>
            <a:ln w="19049">
              <a:solidFill>
                <a:srgbClr val="A0C1E7"/>
              </a:solidFill>
            </a:ln>
          </p:spPr>
          <p:txBody>
            <a:bodyPr wrap="square" lIns="0" tIns="0" rIns="0" bIns="0" rtlCol="0"/>
            <a:lstStyle/>
            <a:p>
              <a:endParaRPr/>
            </a:p>
          </p:txBody>
        </p:sp>
      </p:grpSp>
      <p:sp>
        <p:nvSpPr>
          <p:cNvPr id="32" name="object 32"/>
          <p:cNvSpPr txBox="1"/>
          <p:nvPr/>
        </p:nvSpPr>
        <p:spPr>
          <a:xfrm>
            <a:off x="1021791" y="6211315"/>
            <a:ext cx="2339975" cy="271145"/>
          </a:xfrm>
          <a:prstGeom prst="rect">
            <a:avLst/>
          </a:prstGeom>
        </p:spPr>
        <p:txBody>
          <a:bodyPr vert="horz" wrap="square" lIns="0" tIns="13970" rIns="0" bIns="0" rtlCol="0">
            <a:spAutoFit/>
          </a:bodyPr>
          <a:lstStyle/>
          <a:p>
            <a:pPr marL="12700">
              <a:lnSpc>
                <a:spcPct val="100000"/>
              </a:lnSpc>
              <a:spcBef>
                <a:spcPts val="110"/>
              </a:spcBef>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20" dirty="0">
                <a:latin typeface="Arial"/>
                <a:cs typeface="Arial"/>
              </a:rPr>
              <a:t> </a:t>
            </a:r>
            <a:r>
              <a:rPr sz="1600" b="1" dirty="0">
                <a:latin typeface="Arial"/>
                <a:cs typeface="Arial"/>
              </a:rPr>
              <a:t>Evidence:</a:t>
            </a:r>
            <a:r>
              <a:rPr sz="1600" b="1" spc="-55" dirty="0">
                <a:latin typeface="Arial"/>
                <a:cs typeface="Arial"/>
              </a:rPr>
              <a:t> </a:t>
            </a:r>
            <a:r>
              <a:rPr sz="1600" spc="-5" dirty="0">
                <a:latin typeface="Arial MT"/>
                <a:cs typeface="Arial MT"/>
              </a:rPr>
              <a:t>C-LD</a:t>
            </a:r>
            <a:endParaRPr sz="1600">
              <a:latin typeface="Arial MT"/>
              <a:cs typeface="Arial MT"/>
            </a:endParaRPr>
          </a:p>
        </p:txBody>
      </p:sp>
      <p:grpSp>
        <p:nvGrpSpPr>
          <p:cNvPr id="33" name="object 33"/>
          <p:cNvGrpSpPr/>
          <p:nvPr/>
        </p:nvGrpSpPr>
        <p:grpSpPr>
          <a:xfrm>
            <a:off x="313943" y="5995421"/>
            <a:ext cx="939165" cy="862965"/>
            <a:chOff x="313943" y="5995421"/>
            <a:chExt cx="939165" cy="862965"/>
          </a:xfrm>
        </p:grpSpPr>
        <p:pic>
          <p:nvPicPr>
            <p:cNvPr id="34" name="object 34"/>
            <p:cNvPicPr/>
            <p:nvPr/>
          </p:nvPicPr>
          <p:blipFill>
            <a:blip r:embed="rId8" cstate="print"/>
            <a:stretch>
              <a:fillRect/>
            </a:stretch>
          </p:blipFill>
          <p:spPr>
            <a:xfrm>
              <a:off x="313943" y="5995421"/>
              <a:ext cx="938809" cy="862577"/>
            </a:xfrm>
            <a:prstGeom prst="rect">
              <a:avLst/>
            </a:prstGeom>
          </p:spPr>
        </p:pic>
        <p:pic>
          <p:nvPicPr>
            <p:cNvPr id="35" name="object 35"/>
            <p:cNvPicPr/>
            <p:nvPr/>
          </p:nvPicPr>
          <p:blipFill>
            <a:blip r:embed="rId9" cstate="print"/>
            <a:stretch>
              <a:fillRect/>
            </a:stretch>
          </p:blipFill>
          <p:spPr>
            <a:xfrm>
              <a:off x="512063" y="6193536"/>
              <a:ext cx="356616" cy="390144"/>
            </a:xfrm>
            <a:prstGeom prst="rect">
              <a:avLst/>
            </a:prstGeom>
          </p:spPr>
        </p:pic>
      </p:grpSp>
      <p:sp>
        <p:nvSpPr>
          <p:cNvPr id="36" name="object 36"/>
          <p:cNvSpPr/>
          <p:nvPr/>
        </p:nvSpPr>
        <p:spPr>
          <a:xfrm>
            <a:off x="7338059" y="4427220"/>
            <a:ext cx="0" cy="782320"/>
          </a:xfrm>
          <a:custGeom>
            <a:avLst/>
            <a:gdLst/>
            <a:ahLst/>
            <a:cxnLst/>
            <a:rect l="l" t="t" r="r" b="b"/>
            <a:pathLst>
              <a:path h="782320">
                <a:moveTo>
                  <a:pt x="0" y="781811"/>
                </a:moveTo>
                <a:lnTo>
                  <a:pt x="0" y="0"/>
                </a:lnTo>
              </a:path>
            </a:pathLst>
          </a:custGeom>
          <a:ln w="101600">
            <a:solidFill>
              <a:srgbClr val="CD9146"/>
            </a:solidFill>
          </a:ln>
        </p:spPr>
        <p:txBody>
          <a:bodyPr wrap="square" lIns="0" tIns="0" rIns="0" bIns="0" rtlCol="0"/>
          <a:lstStyle/>
          <a:p>
            <a:endParaRPr/>
          </a:p>
        </p:txBody>
      </p:sp>
      <p:sp>
        <p:nvSpPr>
          <p:cNvPr id="37" name="object 37"/>
          <p:cNvSpPr/>
          <p:nvPr/>
        </p:nvSpPr>
        <p:spPr>
          <a:xfrm>
            <a:off x="7338059" y="3784091"/>
            <a:ext cx="0" cy="473075"/>
          </a:xfrm>
          <a:custGeom>
            <a:avLst/>
            <a:gdLst/>
            <a:ahLst/>
            <a:cxnLst/>
            <a:rect l="l" t="t" r="r" b="b"/>
            <a:pathLst>
              <a:path h="473075">
                <a:moveTo>
                  <a:pt x="0" y="472947"/>
                </a:moveTo>
                <a:lnTo>
                  <a:pt x="0" y="0"/>
                </a:lnTo>
              </a:path>
            </a:pathLst>
          </a:custGeom>
          <a:ln w="101600">
            <a:solidFill>
              <a:srgbClr val="CD9146"/>
            </a:solidFill>
          </a:ln>
        </p:spPr>
        <p:txBody>
          <a:bodyPr wrap="square" lIns="0" tIns="0" rIns="0" bIns="0" rtlCol="0"/>
          <a:lstStyle/>
          <a:p>
            <a:endParaRPr/>
          </a:p>
        </p:txBody>
      </p:sp>
      <p:sp>
        <p:nvSpPr>
          <p:cNvPr id="38" name="object 38"/>
          <p:cNvSpPr txBox="1"/>
          <p:nvPr/>
        </p:nvSpPr>
        <p:spPr>
          <a:xfrm>
            <a:off x="11702542" y="6567433"/>
            <a:ext cx="161290"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latin typeface="Arial MT"/>
                <a:cs typeface="Arial MT"/>
              </a:rPr>
              <a:t>11</a:t>
            </a:fld>
            <a:endParaRPr sz="1200">
              <a:latin typeface="Arial MT"/>
              <a:cs typeface="Arial MT"/>
            </a:endParaRPr>
          </a:p>
        </p:txBody>
      </p:sp>
      <p:sp>
        <p:nvSpPr>
          <p:cNvPr id="39" name="object 39"/>
          <p:cNvSpPr txBox="1"/>
          <p:nvPr/>
        </p:nvSpPr>
        <p:spPr>
          <a:xfrm>
            <a:off x="9409556" y="6585512"/>
            <a:ext cx="2019935" cy="175260"/>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CD9146"/>
                </a:solidFill>
                <a:latin typeface="Arial MT"/>
                <a:cs typeface="Arial MT"/>
              </a:rPr>
              <a:t>#TCCC-CPP-PPT-15</a:t>
            </a:r>
            <a:r>
              <a:rPr sz="1050" spc="265" dirty="0">
                <a:solidFill>
                  <a:srgbClr val="CD9146"/>
                </a:solidFill>
                <a:latin typeface="Arial MT"/>
                <a:cs typeface="Arial MT"/>
              </a:rPr>
              <a:t> </a:t>
            </a:r>
            <a:r>
              <a:rPr sz="1050" spc="-5" dirty="0">
                <a:solidFill>
                  <a:srgbClr val="CD9146"/>
                </a:solidFill>
                <a:latin typeface="Arial MT"/>
                <a:cs typeface="Arial MT"/>
              </a:rPr>
              <a:t>08 </a:t>
            </a:r>
            <a:r>
              <a:rPr sz="1050" dirty="0">
                <a:solidFill>
                  <a:srgbClr val="CD9146"/>
                </a:solidFill>
                <a:latin typeface="Arial MT"/>
                <a:cs typeface="Arial MT"/>
              </a:rPr>
              <a:t>AUG</a:t>
            </a:r>
            <a:r>
              <a:rPr sz="1050" spc="-25" dirty="0">
                <a:solidFill>
                  <a:srgbClr val="CD9146"/>
                </a:solidFill>
                <a:latin typeface="Arial MT"/>
                <a:cs typeface="Arial MT"/>
              </a:rPr>
              <a:t> </a:t>
            </a:r>
            <a:r>
              <a:rPr sz="1050" spc="-5" dirty="0">
                <a:solidFill>
                  <a:srgbClr val="CD9146"/>
                </a:solidFill>
                <a:latin typeface="Arial MT"/>
                <a:cs typeface="Arial MT"/>
              </a:rPr>
              <a:t>23</a:t>
            </a:r>
            <a:endParaRPr sz="1050">
              <a:latin typeface="Arial MT"/>
              <a:cs typeface="Arial M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35860" y="260078"/>
            <a:ext cx="8057515" cy="964565"/>
          </a:xfrm>
          <a:prstGeom prst="rect">
            <a:avLst/>
          </a:prstGeom>
        </p:spPr>
        <p:txBody>
          <a:bodyPr vert="horz" wrap="square" lIns="0" tIns="42544" rIns="0" bIns="0" rtlCol="0">
            <a:spAutoFit/>
          </a:bodyPr>
          <a:lstStyle/>
          <a:p>
            <a:pPr marL="261620" algn="ctr">
              <a:lnSpc>
                <a:spcPct val="100000"/>
              </a:lnSpc>
              <a:spcBef>
                <a:spcPts val="334"/>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marL="12700">
              <a:lnSpc>
                <a:spcPct val="100000"/>
              </a:lnSpc>
              <a:spcBef>
                <a:spcPts val="434"/>
              </a:spcBef>
            </a:pPr>
            <a:r>
              <a:rPr sz="3600" spc="-30" dirty="0">
                <a:solidFill>
                  <a:srgbClr val="BB8542"/>
                </a:solidFill>
              </a:rPr>
              <a:t>ACETAMINOPHEN</a:t>
            </a:r>
            <a:r>
              <a:rPr sz="3600" spc="-65" dirty="0">
                <a:solidFill>
                  <a:srgbClr val="BB8542"/>
                </a:solidFill>
              </a:rPr>
              <a:t> </a:t>
            </a:r>
            <a:r>
              <a:rPr sz="3600" spc="-30" dirty="0">
                <a:solidFill>
                  <a:srgbClr val="000000"/>
                </a:solidFill>
              </a:rPr>
              <a:t>ADMINISTRATION</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7149845" y="1416574"/>
            <a:ext cx="4468495" cy="3992245"/>
          </a:xfrm>
          <a:prstGeom prst="rect">
            <a:avLst/>
          </a:prstGeom>
        </p:spPr>
        <p:txBody>
          <a:bodyPr vert="horz" wrap="square" lIns="0" tIns="81915" rIns="0" bIns="0" rtlCol="0">
            <a:spAutoFit/>
          </a:bodyPr>
          <a:lstStyle/>
          <a:p>
            <a:pPr marL="12700">
              <a:lnSpc>
                <a:spcPct val="100000"/>
              </a:lnSpc>
              <a:spcBef>
                <a:spcPts val="645"/>
              </a:spcBef>
            </a:pPr>
            <a:r>
              <a:rPr sz="1800" b="1" spc="-5" dirty="0">
                <a:latin typeface="Arial"/>
                <a:cs typeface="Arial"/>
              </a:rPr>
              <a:t>DRUG</a:t>
            </a:r>
            <a:r>
              <a:rPr sz="1800" b="1" spc="-25" dirty="0">
                <a:latin typeface="Arial"/>
                <a:cs typeface="Arial"/>
              </a:rPr>
              <a:t> </a:t>
            </a:r>
            <a:r>
              <a:rPr sz="1800" b="1" spc="-5" dirty="0">
                <a:latin typeface="Arial"/>
                <a:cs typeface="Arial"/>
              </a:rPr>
              <a:t>INTERACTIONS:</a:t>
            </a:r>
            <a:endParaRPr sz="1800">
              <a:latin typeface="Arial"/>
              <a:cs typeface="Arial"/>
            </a:endParaRPr>
          </a:p>
          <a:p>
            <a:pPr marL="238125" algn="just">
              <a:lnSpc>
                <a:spcPct val="100000"/>
              </a:lnSpc>
              <a:spcBef>
                <a:spcPts val="555"/>
              </a:spcBef>
            </a:pPr>
            <a:r>
              <a:rPr sz="1800" dirty="0">
                <a:latin typeface="Arial MT"/>
                <a:cs typeface="Arial MT"/>
              </a:rPr>
              <a:t>Cholestyramine</a:t>
            </a:r>
            <a:r>
              <a:rPr sz="1800" spc="-75" dirty="0">
                <a:latin typeface="Arial MT"/>
                <a:cs typeface="Arial MT"/>
              </a:rPr>
              <a:t> </a:t>
            </a:r>
            <a:r>
              <a:rPr sz="1800" dirty="0">
                <a:latin typeface="Arial MT"/>
                <a:cs typeface="Arial MT"/>
              </a:rPr>
              <a:t>may</a:t>
            </a:r>
            <a:r>
              <a:rPr sz="1800" spc="-45" dirty="0">
                <a:latin typeface="Arial MT"/>
                <a:cs typeface="Arial MT"/>
              </a:rPr>
              <a:t> </a:t>
            </a:r>
            <a:r>
              <a:rPr sz="1800" dirty="0">
                <a:latin typeface="Arial MT"/>
                <a:cs typeface="Arial MT"/>
              </a:rPr>
              <a:t>decrease</a:t>
            </a:r>
            <a:r>
              <a:rPr sz="1800" spc="-70" dirty="0">
                <a:latin typeface="Arial MT"/>
                <a:cs typeface="Arial MT"/>
              </a:rPr>
              <a:t> </a:t>
            </a:r>
            <a:r>
              <a:rPr sz="1800" dirty="0">
                <a:latin typeface="Arial MT"/>
                <a:cs typeface="Arial MT"/>
              </a:rPr>
              <a:t>absorption</a:t>
            </a:r>
            <a:endParaRPr sz="1800">
              <a:latin typeface="Arial MT"/>
              <a:cs typeface="Arial MT"/>
            </a:endParaRPr>
          </a:p>
          <a:p>
            <a:pPr marL="238125" marR="119380" algn="just">
              <a:lnSpc>
                <a:spcPct val="100000"/>
              </a:lnSpc>
              <a:spcBef>
                <a:spcPts val="650"/>
              </a:spcBef>
            </a:pPr>
            <a:r>
              <a:rPr sz="1800" dirty="0">
                <a:latin typeface="Arial MT"/>
                <a:cs typeface="Arial MT"/>
              </a:rPr>
              <a:t>Barbiturates,</a:t>
            </a:r>
            <a:r>
              <a:rPr sz="1800" spc="-75" dirty="0">
                <a:latin typeface="Arial MT"/>
                <a:cs typeface="Arial MT"/>
              </a:rPr>
              <a:t> </a:t>
            </a:r>
            <a:r>
              <a:rPr sz="1800" dirty="0">
                <a:latin typeface="Arial MT"/>
                <a:cs typeface="Arial MT"/>
              </a:rPr>
              <a:t>carbamazepine,</a:t>
            </a:r>
            <a:r>
              <a:rPr sz="1800" spc="-75" dirty="0">
                <a:latin typeface="Arial MT"/>
                <a:cs typeface="Arial MT"/>
              </a:rPr>
              <a:t> </a:t>
            </a:r>
            <a:r>
              <a:rPr sz="1800" dirty="0">
                <a:latin typeface="Arial MT"/>
                <a:cs typeface="Arial MT"/>
              </a:rPr>
              <a:t>phenytoin, </a:t>
            </a:r>
            <a:r>
              <a:rPr sz="1800" spc="-490" dirty="0">
                <a:latin typeface="Arial MT"/>
                <a:cs typeface="Arial MT"/>
              </a:rPr>
              <a:t> </a:t>
            </a:r>
            <a:r>
              <a:rPr sz="1800" dirty="0">
                <a:latin typeface="Arial MT"/>
                <a:cs typeface="Arial MT"/>
              </a:rPr>
              <a:t>rifampin,</a:t>
            </a:r>
            <a:r>
              <a:rPr sz="1800" spc="-60" dirty="0">
                <a:latin typeface="Arial MT"/>
                <a:cs typeface="Arial MT"/>
              </a:rPr>
              <a:t> </a:t>
            </a:r>
            <a:r>
              <a:rPr sz="1800" dirty="0">
                <a:latin typeface="Arial MT"/>
                <a:cs typeface="Arial MT"/>
              </a:rPr>
              <a:t>and</a:t>
            </a:r>
            <a:r>
              <a:rPr sz="1800" spc="-5" dirty="0">
                <a:latin typeface="Arial MT"/>
                <a:cs typeface="Arial MT"/>
              </a:rPr>
              <a:t> excessive</a:t>
            </a:r>
            <a:r>
              <a:rPr sz="1800" spc="-10" dirty="0">
                <a:latin typeface="Arial MT"/>
                <a:cs typeface="Arial MT"/>
              </a:rPr>
              <a:t> </a:t>
            </a:r>
            <a:r>
              <a:rPr sz="1800" dirty="0">
                <a:latin typeface="Arial MT"/>
                <a:cs typeface="Arial MT"/>
              </a:rPr>
              <a:t>alcohol</a:t>
            </a:r>
            <a:r>
              <a:rPr sz="1800" spc="-30" dirty="0">
                <a:latin typeface="Arial MT"/>
                <a:cs typeface="Arial MT"/>
              </a:rPr>
              <a:t> </a:t>
            </a:r>
            <a:r>
              <a:rPr sz="1800" dirty="0">
                <a:latin typeface="Arial MT"/>
                <a:cs typeface="Arial MT"/>
              </a:rPr>
              <a:t>use</a:t>
            </a:r>
            <a:r>
              <a:rPr sz="1800" spc="-35" dirty="0">
                <a:latin typeface="Arial MT"/>
                <a:cs typeface="Arial MT"/>
              </a:rPr>
              <a:t> </a:t>
            </a:r>
            <a:r>
              <a:rPr sz="1800" dirty="0">
                <a:latin typeface="Arial MT"/>
                <a:cs typeface="Arial MT"/>
              </a:rPr>
              <a:t>may </a:t>
            </a:r>
            <a:r>
              <a:rPr sz="1800" spc="-484" dirty="0">
                <a:latin typeface="Arial MT"/>
                <a:cs typeface="Arial MT"/>
              </a:rPr>
              <a:t> </a:t>
            </a:r>
            <a:r>
              <a:rPr sz="1800" dirty="0">
                <a:latin typeface="Arial MT"/>
                <a:cs typeface="Arial MT"/>
              </a:rPr>
              <a:t>increase</a:t>
            </a:r>
            <a:r>
              <a:rPr sz="1800" spc="-70" dirty="0">
                <a:latin typeface="Arial MT"/>
                <a:cs typeface="Arial MT"/>
              </a:rPr>
              <a:t> </a:t>
            </a:r>
            <a:r>
              <a:rPr sz="1800" dirty="0">
                <a:latin typeface="Arial MT"/>
                <a:cs typeface="Arial MT"/>
              </a:rPr>
              <a:t>potential</a:t>
            </a:r>
            <a:r>
              <a:rPr sz="1800" spc="-65" dirty="0">
                <a:latin typeface="Arial MT"/>
                <a:cs typeface="Arial MT"/>
              </a:rPr>
              <a:t> </a:t>
            </a:r>
            <a:r>
              <a:rPr sz="1800" dirty="0">
                <a:latin typeface="Arial MT"/>
                <a:cs typeface="Arial MT"/>
              </a:rPr>
              <a:t>for hepatotoxicity</a:t>
            </a:r>
            <a:endParaRPr sz="1800">
              <a:latin typeface="Arial MT"/>
              <a:cs typeface="Arial MT"/>
            </a:endParaRPr>
          </a:p>
          <a:p>
            <a:pPr>
              <a:lnSpc>
                <a:spcPct val="100000"/>
              </a:lnSpc>
              <a:spcBef>
                <a:spcPts val="30"/>
              </a:spcBef>
            </a:pPr>
            <a:endParaRPr sz="2900">
              <a:latin typeface="Arial MT"/>
              <a:cs typeface="Arial MT"/>
            </a:endParaRPr>
          </a:p>
          <a:p>
            <a:pPr marL="12700">
              <a:lnSpc>
                <a:spcPct val="100000"/>
              </a:lnSpc>
            </a:pPr>
            <a:r>
              <a:rPr sz="1800" b="1" spc="-15" dirty="0">
                <a:latin typeface="Arial"/>
                <a:cs typeface="Arial"/>
              </a:rPr>
              <a:t>ONSET/PEAK/DURATION:</a:t>
            </a:r>
            <a:endParaRPr sz="1800">
              <a:latin typeface="Arial"/>
              <a:cs typeface="Arial"/>
            </a:endParaRPr>
          </a:p>
          <a:p>
            <a:pPr marL="243840" algn="just">
              <a:lnSpc>
                <a:spcPct val="100000"/>
              </a:lnSpc>
              <a:spcBef>
                <a:spcPts val="600"/>
              </a:spcBef>
            </a:pPr>
            <a:r>
              <a:rPr sz="1800" dirty="0">
                <a:latin typeface="Arial MT"/>
                <a:cs typeface="Arial MT"/>
              </a:rPr>
              <a:t>20-45</a:t>
            </a:r>
            <a:r>
              <a:rPr sz="1800" spc="-25" dirty="0">
                <a:latin typeface="Arial MT"/>
                <a:cs typeface="Arial MT"/>
              </a:rPr>
              <a:t> </a:t>
            </a:r>
            <a:r>
              <a:rPr sz="1800" dirty="0">
                <a:latin typeface="Arial MT"/>
                <a:cs typeface="Arial MT"/>
              </a:rPr>
              <a:t>min/1-2</a:t>
            </a:r>
            <a:r>
              <a:rPr sz="1800" spc="-70" dirty="0">
                <a:latin typeface="Arial MT"/>
                <a:cs typeface="Arial MT"/>
              </a:rPr>
              <a:t> </a:t>
            </a:r>
            <a:r>
              <a:rPr sz="1800" dirty="0">
                <a:latin typeface="Arial MT"/>
                <a:cs typeface="Arial MT"/>
              </a:rPr>
              <a:t>hr/3-4</a:t>
            </a:r>
            <a:r>
              <a:rPr sz="1800" spc="-20" dirty="0">
                <a:latin typeface="Arial MT"/>
                <a:cs typeface="Arial MT"/>
              </a:rPr>
              <a:t> </a:t>
            </a:r>
            <a:r>
              <a:rPr sz="1800" dirty="0">
                <a:latin typeface="Arial MT"/>
                <a:cs typeface="Arial MT"/>
              </a:rPr>
              <a:t>hr</a:t>
            </a:r>
            <a:endParaRPr sz="1800">
              <a:latin typeface="Arial MT"/>
              <a:cs typeface="Arial MT"/>
            </a:endParaRPr>
          </a:p>
          <a:p>
            <a:pPr>
              <a:lnSpc>
                <a:spcPct val="100000"/>
              </a:lnSpc>
              <a:spcBef>
                <a:spcPts val="25"/>
              </a:spcBef>
            </a:pPr>
            <a:endParaRPr sz="2900">
              <a:latin typeface="Arial MT"/>
              <a:cs typeface="Arial MT"/>
            </a:endParaRPr>
          </a:p>
          <a:p>
            <a:pPr marL="12700">
              <a:lnSpc>
                <a:spcPct val="100000"/>
              </a:lnSpc>
              <a:spcBef>
                <a:spcPts val="5"/>
              </a:spcBef>
            </a:pPr>
            <a:r>
              <a:rPr sz="1800" b="1" spc="-30" dirty="0">
                <a:latin typeface="Arial"/>
                <a:cs typeface="Arial"/>
              </a:rPr>
              <a:t>TACTICAL</a:t>
            </a:r>
            <a:r>
              <a:rPr sz="1800" b="1" spc="5" dirty="0">
                <a:latin typeface="Arial"/>
                <a:cs typeface="Arial"/>
              </a:rPr>
              <a:t> </a:t>
            </a:r>
            <a:r>
              <a:rPr sz="1800" b="1" spc="-15" dirty="0">
                <a:latin typeface="Arial"/>
                <a:cs typeface="Arial"/>
              </a:rPr>
              <a:t>CONSIDERATIONS:</a:t>
            </a:r>
            <a:endParaRPr sz="1800">
              <a:latin typeface="Arial"/>
              <a:cs typeface="Arial"/>
            </a:endParaRPr>
          </a:p>
          <a:p>
            <a:pPr marL="243840" algn="just">
              <a:lnSpc>
                <a:spcPts val="2135"/>
              </a:lnSpc>
              <a:spcBef>
                <a:spcPts val="600"/>
              </a:spcBef>
            </a:pPr>
            <a:r>
              <a:rPr sz="1800" spc="-5" dirty="0">
                <a:latin typeface="Arial MT"/>
                <a:cs typeface="Arial MT"/>
              </a:rPr>
              <a:t>Minimal</a:t>
            </a:r>
            <a:r>
              <a:rPr sz="1800" spc="-25" dirty="0">
                <a:latin typeface="Arial MT"/>
                <a:cs typeface="Arial MT"/>
              </a:rPr>
              <a:t> </a:t>
            </a:r>
            <a:r>
              <a:rPr sz="1800" dirty="0">
                <a:latin typeface="Arial MT"/>
                <a:cs typeface="Arial MT"/>
              </a:rPr>
              <a:t>to no</a:t>
            </a:r>
            <a:r>
              <a:rPr sz="1800" spc="-25" dirty="0">
                <a:latin typeface="Arial MT"/>
                <a:cs typeface="Arial MT"/>
              </a:rPr>
              <a:t> </a:t>
            </a:r>
            <a:r>
              <a:rPr sz="1800" dirty="0">
                <a:latin typeface="Arial MT"/>
                <a:cs typeface="Arial MT"/>
              </a:rPr>
              <a:t>mission</a:t>
            </a:r>
            <a:r>
              <a:rPr sz="1800" spc="-65" dirty="0">
                <a:latin typeface="Arial MT"/>
                <a:cs typeface="Arial MT"/>
              </a:rPr>
              <a:t> </a:t>
            </a:r>
            <a:r>
              <a:rPr sz="1800" dirty="0">
                <a:latin typeface="Arial MT"/>
                <a:cs typeface="Arial MT"/>
              </a:rPr>
              <a:t>impact;</a:t>
            </a:r>
            <a:endParaRPr sz="1800">
              <a:latin typeface="Arial MT"/>
              <a:cs typeface="Arial MT"/>
            </a:endParaRPr>
          </a:p>
          <a:p>
            <a:pPr marL="243840" algn="just">
              <a:lnSpc>
                <a:spcPts val="2135"/>
              </a:lnSpc>
            </a:pPr>
            <a:r>
              <a:rPr sz="1800" dirty="0">
                <a:latin typeface="Arial MT"/>
                <a:cs typeface="Arial MT"/>
              </a:rPr>
              <a:t>DO</a:t>
            </a:r>
            <a:r>
              <a:rPr sz="1800" spc="-25" dirty="0">
                <a:latin typeface="Arial MT"/>
                <a:cs typeface="Arial MT"/>
              </a:rPr>
              <a:t> </a:t>
            </a:r>
            <a:r>
              <a:rPr sz="1800" spc="-5" dirty="0">
                <a:latin typeface="Arial MT"/>
                <a:cs typeface="Arial MT"/>
              </a:rPr>
              <a:t>NOT</a:t>
            </a:r>
            <a:r>
              <a:rPr sz="1800" spc="-30" dirty="0">
                <a:latin typeface="Arial MT"/>
                <a:cs typeface="Arial MT"/>
              </a:rPr>
              <a:t> </a:t>
            </a:r>
            <a:r>
              <a:rPr sz="1800" spc="-5" dirty="0">
                <a:latin typeface="Arial MT"/>
                <a:cs typeface="Arial MT"/>
              </a:rPr>
              <a:t>give</a:t>
            </a:r>
            <a:r>
              <a:rPr sz="1800" spc="-25" dirty="0">
                <a:latin typeface="Arial MT"/>
                <a:cs typeface="Arial MT"/>
              </a:rPr>
              <a:t> </a:t>
            </a:r>
            <a:r>
              <a:rPr sz="1800" dirty="0">
                <a:latin typeface="Arial MT"/>
                <a:cs typeface="Arial MT"/>
              </a:rPr>
              <a:t>to</a:t>
            </a:r>
            <a:r>
              <a:rPr sz="1800" spc="-5" dirty="0">
                <a:latin typeface="Arial MT"/>
                <a:cs typeface="Arial MT"/>
              </a:rPr>
              <a:t> </a:t>
            </a:r>
            <a:r>
              <a:rPr sz="1800" dirty="0">
                <a:latin typeface="Arial MT"/>
                <a:cs typeface="Arial MT"/>
              </a:rPr>
              <a:t>K-9</a:t>
            </a:r>
            <a:r>
              <a:rPr sz="1800" spc="-25" dirty="0">
                <a:latin typeface="Arial MT"/>
                <a:cs typeface="Arial MT"/>
              </a:rPr>
              <a:t> </a:t>
            </a:r>
            <a:r>
              <a:rPr sz="1800" spc="5" dirty="0">
                <a:latin typeface="Arial MT"/>
                <a:cs typeface="Arial MT"/>
              </a:rPr>
              <a:t>casualties</a:t>
            </a:r>
            <a:endParaRPr sz="1800">
              <a:latin typeface="Arial MT"/>
              <a:cs typeface="Arial MT"/>
            </a:endParaRPr>
          </a:p>
        </p:txBody>
      </p:sp>
      <p:sp>
        <p:nvSpPr>
          <p:cNvPr id="5" name="object 5"/>
          <p:cNvSpPr txBox="1"/>
          <p:nvPr/>
        </p:nvSpPr>
        <p:spPr>
          <a:xfrm>
            <a:off x="495401" y="1410486"/>
            <a:ext cx="6377940" cy="4349115"/>
          </a:xfrm>
          <a:prstGeom prst="rect">
            <a:avLst/>
          </a:prstGeom>
        </p:spPr>
        <p:txBody>
          <a:bodyPr vert="horz" wrap="square" lIns="0" tIns="88265" rIns="0" bIns="0" rtlCol="0">
            <a:spAutoFit/>
          </a:bodyPr>
          <a:lstStyle/>
          <a:p>
            <a:pPr marL="12700">
              <a:lnSpc>
                <a:spcPct val="100000"/>
              </a:lnSpc>
              <a:spcBef>
                <a:spcPts val="695"/>
              </a:spcBef>
            </a:pPr>
            <a:r>
              <a:rPr sz="1800" b="1" spc="-10" dirty="0">
                <a:latin typeface="Arial"/>
                <a:cs typeface="Arial"/>
              </a:rPr>
              <a:t>DOSAGE(S):</a:t>
            </a:r>
            <a:endParaRPr sz="1800">
              <a:latin typeface="Arial"/>
              <a:cs typeface="Arial"/>
            </a:endParaRPr>
          </a:p>
          <a:p>
            <a:pPr marL="238125">
              <a:lnSpc>
                <a:spcPct val="100000"/>
              </a:lnSpc>
              <a:spcBef>
                <a:spcPts val="600"/>
              </a:spcBef>
            </a:pPr>
            <a:r>
              <a:rPr sz="1800" b="1" dirty="0">
                <a:latin typeface="Arial"/>
                <a:cs typeface="Arial"/>
              </a:rPr>
              <a:t>500</a:t>
            </a:r>
            <a:r>
              <a:rPr sz="1800" b="1" spc="-30" dirty="0">
                <a:latin typeface="Arial"/>
                <a:cs typeface="Arial"/>
              </a:rPr>
              <a:t> </a:t>
            </a:r>
            <a:r>
              <a:rPr sz="1800" b="1" dirty="0">
                <a:latin typeface="Arial"/>
                <a:cs typeface="Arial"/>
              </a:rPr>
              <a:t>mg,</a:t>
            </a:r>
            <a:r>
              <a:rPr sz="1800" b="1" spc="-15" dirty="0">
                <a:latin typeface="Arial"/>
                <a:cs typeface="Arial"/>
              </a:rPr>
              <a:t> </a:t>
            </a:r>
            <a:r>
              <a:rPr sz="1800" dirty="0">
                <a:latin typeface="Arial MT"/>
                <a:cs typeface="Arial MT"/>
              </a:rPr>
              <a:t>2</a:t>
            </a:r>
            <a:r>
              <a:rPr sz="1800" spc="-5" dirty="0">
                <a:latin typeface="Arial MT"/>
                <a:cs typeface="Arial MT"/>
              </a:rPr>
              <a:t> </a:t>
            </a:r>
            <a:r>
              <a:rPr sz="1800" dirty="0">
                <a:latin typeface="Arial MT"/>
                <a:cs typeface="Arial MT"/>
              </a:rPr>
              <a:t>PO</a:t>
            </a:r>
            <a:r>
              <a:rPr sz="1800" spc="-20" dirty="0">
                <a:latin typeface="Arial MT"/>
                <a:cs typeface="Arial MT"/>
              </a:rPr>
              <a:t> </a:t>
            </a:r>
            <a:r>
              <a:rPr sz="1800" spc="-5" dirty="0">
                <a:latin typeface="Arial MT"/>
                <a:cs typeface="Arial MT"/>
              </a:rPr>
              <a:t>every</a:t>
            </a:r>
            <a:r>
              <a:rPr sz="1800" spc="-20" dirty="0">
                <a:latin typeface="Arial MT"/>
                <a:cs typeface="Arial MT"/>
              </a:rPr>
              <a:t> </a:t>
            </a:r>
            <a:r>
              <a:rPr sz="1800" dirty="0">
                <a:latin typeface="Arial MT"/>
                <a:cs typeface="Arial MT"/>
              </a:rPr>
              <a:t>8</a:t>
            </a:r>
            <a:r>
              <a:rPr sz="1800" spc="-25" dirty="0">
                <a:latin typeface="Arial MT"/>
                <a:cs typeface="Arial MT"/>
              </a:rPr>
              <a:t> </a:t>
            </a:r>
            <a:r>
              <a:rPr sz="1800" dirty="0">
                <a:latin typeface="Arial MT"/>
                <a:cs typeface="Arial MT"/>
              </a:rPr>
              <a:t>hours</a:t>
            </a:r>
            <a:endParaRPr sz="1800">
              <a:latin typeface="Arial MT"/>
              <a:cs typeface="Arial MT"/>
            </a:endParaRPr>
          </a:p>
          <a:p>
            <a:pPr marL="12700">
              <a:lnSpc>
                <a:spcPct val="100000"/>
              </a:lnSpc>
              <a:spcBef>
                <a:spcPts val="605"/>
              </a:spcBef>
            </a:pPr>
            <a:r>
              <a:rPr sz="1800" b="1" spc="-5" dirty="0">
                <a:latin typeface="Arial"/>
                <a:cs typeface="Arial"/>
              </a:rPr>
              <a:t>ROUTE(S):</a:t>
            </a:r>
            <a:endParaRPr sz="1800">
              <a:latin typeface="Arial"/>
              <a:cs typeface="Arial"/>
            </a:endParaRPr>
          </a:p>
          <a:p>
            <a:pPr marL="238125">
              <a:lnSpc>
                <a:spcPct val="100000"/>
              </a:lnSpc>
              <a:spcBef>
                <a:spcPts val="600"/>
              </a:spcBef>
            </a:pPr>
            <a:r>
              <a:rPr sz="1800" i="1" dirty="0">
                <a:latin typeface="Arial"/>
                <a:cs typeface="Arial"/>
              </a:rPr>
              <a:t>Acetaminophen</a:t>
            </a:r>
            <a:r>
              <a:rPr sz="1800" i="1" spc="-50" dirty="0">
                <a:latin typeface="Arial"/>
                <a:cs typeface="Arial"/>
              </a:rPr>
              <a:t> </a:t>
            </a:r>
            <a:r>
              <a:rPr sz="1800" i="1" dirty="0">
                <a:latin typeface="Arial"/>
                <a:cs typeface="Arial"/>
              </a:rPr>
              <a:t>is</a:t>
            </a:r>
            <a:r>
              <a:rPr sz="1800" i="1" spc="-20" dirty="0">
                <a:latin typeface="Arial"/>
                <a:cs typeface="Arial"/>
              </a:rPr>
              <a:t> </a:t>
            </a:r>
            <a:r>
              <a:rPr sz="1800" i="1" dirty="0">
                <a:latin typeface="Arial"/>
                <a:cs typeface="Arial"/>
              </a:rPr>
              <a:t>available</a:t>
            </a:r>
            <a:r>
              <a:rPr sz="1800" i="1" spc="-95" dirty="0">
                <a:latin typeface="Arial"/>
                <a:cs typeface="Arial"/>
              </a:rPr>
              <a:t> </a:t>
            </a:r>
            <a:r>
              <a:rPr sz="1800" i="1" dirty="0">
                <a:latin typeface="Arial"/>
                <a:cs typeface="Arial"/>
              </a:rPr>
              <a:t>in</a:t>
            </a:r>
            <a:r>
              <a:rPr sz="1800" i="1" spc="-5" dirty="0">
                <a:latin typeface="Arial"/>
                <a:cs typeface="Arial"/>
              </a:rPr>
              <a:t> </a:t>
            </a:r>
            <a:r>
              <a:rPr sz="1800" i="1" dirty="0">
                <a:latin typeface="Arial"/>
                <a:cs typeface="Arial"/>
              </a:rPr>
              <a:t>PO</a:t>
            </a:r>
            <a:r>
              <a:rPr sz="1800" i="1" spc="-15" dirty="0">
                <a:latin typeface="Arial"/>
                <a:cs typeface="Arial"/>
              </a:rPr>
              <a:t> </a:t>
            </a:r>
            <a:r>
              <a:rPr sz="1800" i="1" dirty="0">
                <a:latin typeface="Arial"/>
                <a:cs typeface="Arial"/>
              </a:rPr>
              <a:t>form</a:t>
            </a:r>
            <a:endParaRPr sz="1800">
              <a:latin typeface="Arial"/>
              <a:cs typeface="Arial"/>
            </a:endParaRPr>
          </a:p>
          <a:p>
            <a:pPr marL="12700">
              <a:lnSpc>
                <a:spcPct val="100000"/>
              </a:lnSpc>
              <a:spcBef>
                <a:spcPts val="600"/>
              </a:spcBef>
            </a:pPr>
            <a:r>
              <a:rPr sz="1800" b="1" spc="-15" dirty="0">
                <a:latin typeface="Arial"/>
                <a:cs typeface="Arial"/>
              </a:rPr>
              <a:t>INDICATIONS:</a:t>
            </a:r>
            <a:endParaRPr sz="1800">
              <a:latin typeface="Arial"/>
              <a:cs typeface="Arial"/>
            </a:endParaRPr>
          </a:p>
          <a:p>
            <a:pPr marL="238125">
              <a:lnSpc>
                <a:spcPct val="100000"/>
              </a:lnSpc>
              <a:spcBef>
                <a:spcPts val="600"/>
              </a:spcBef>
            </a:pPr>
            <a:r>
              <a:rPr sz="1800" dirty="0">
                <a:latin typeface="Arial MT"/>
                <a:cs typeface="Arial MT"/>
              </a:rPr>
              <a:t>For</a:t>
            </a:r>
            <a:r>
              <a:rPr sz="1800" spc="-20" dirty="0">
                <a:latin typeface="Arial MT"/>
                <a:cs typeface="Arial MT"/>
              </a:rPr>
              <a:t> </a:t>
            </a:r>
            <a:r>
              <a:rPr sz="1800" b="1" dirty="0">
                <a:latin typeface="Arial"/>
                <a:cs typeface="Arial"/>
              </a:rPr>
              <a:t>mild</a:t>
            </a:r>
            <a:r>
              <a:rPr sz="1800" b="1" spc="-20" dirty="0">
                <a:latin typeface="Arial"/>
                <a:cs typeface="Arial"/>
              </a:rPr>
              <a:t> </a:t>
            </a:r>
            <a:r>
              <a:rPr sz="1800" b="1" dirty="0">
                <a:latin typeface="Arial"/>
                <a:cs typeface="Arial"/>
              </a:rPr>
              <a:t>to moderate</a:t>
            </a:r>
            <a:r>
              <a:rPr sz="1800" b="1" spc="-25" dirty="0">
                <a:latin typeface="Arial"/>
                <a:cs typeface="Arial"/>
              </a:rPr>
              <a:t> </a:t>
            </a:r>
            <a:r>
              <a:rPr sz="1800" dirty="0">
                <a:latin typeface="Arial MT"/>
                <a:cs typeface="Arial MT"/>
              </a:rPr>
              <a:t>pain</a:t>
            </a:r>
            <a:r>
              <a:rPr sz="1800" spc="-20" dirty="0">
                <a:latin typeface="Arial MT"/>
                <a:cs typeface="Arial MT"/>
              </a:rPr>
              <a:t> </a:t>
            </a:r>
            <a:r>
              <a:rPr sz="1800" dirty="0">
                <a:latin typeface="Arial MT"/>
                <a:cs typeface="Arial MT"/>
              </a:rPr>
              <a:t>management</a:t>
            </a:r>
            <a:r>
              <a:rPr sz="1800" spc="-90" dirty="0">
                <a:latin typeface="Arial MT"/>
                <a:cs typeface="Arial MT"/>
              </a:rPr>
              <a:t> </a:t>
            </a:r>
            <a:r>
              <a:rPr sz="1800" dirty="0">
                <a:latin typeface="Arial MT"/>
                <a:cs typeface="Arial MT"/>
              </a:rPr>
              <a:t>in</a:t>
            </a:r>
            <a:r>
              <a:rPr sz="1800" spc="-20" dirty="0">
                <a:latin typeface="Arial MT"/>
                <a:cs typeface="Arial MT"/>
              </a:rPr>
              <a:t> </a:t>
            </a:r>
            <a:r>
              <a:rPr sz="1800" dirty="0">
                <a:latin typeface="Arial MT"/>
                <a:cs typeface="Arial MT"/>
              </a:rPr>
              <a:t>a casualty</a:t>
            </a:r>
            <a:r>
              <a:rPr sz="1800" spc="-55" dirty="0">
                <a:latin typeface="Arial MT"/>
                <a:cs typeface="Arial MT"/>
              </a:rPr>
              <a:t> </a:t>
            </a:r>
            <a:r>
              <a:rPr sz="1800" dirty="0">
                <a:latin typeface="Arial MT"/>
                <a:cs typeface="Arial MT"/>
              </a:rPr>
              <a:t>that</a:t>
            </a:r>
            <a:endParaRPr sz="1800">
              <a:latin typeface="Arial MT"/>
              <a:cs typeface="Arial MT"/>
            </a:endParaRPr>
          </a:p>
          <a:p>
            <a:pPr marL="238125">
              <a:lnSpc>
                <a:spcPct val="100000"/>
              </a:lnSpc>
            </a:pPr>
            <a:r>
              <a:rPr sz="1800" dirty="0">
                <a:latin typeface="Arial MT"/>
                <a:cs typeface="Arial MT"/>
              </a:rPr>
              <a:t>is</a:t>
            </a:r>
            <a:r>
              <a:rPr sz="1800" spc="-20" dirty="0">
                <a:latin typeface="Arial MT"/>
                <a:cs typeface="Arial MT"/>
              </a:rPr>
              <a:t> </a:t>
            </a:r>
            <a:r>
              <a:rPr sz="1800" dirty="0">
                <a:latin typeface="Arial MT"/>
                <a:cs typeface="Arial MT"/>
              </a:rPr>
              <a:t>still</a:t>
            </a:r>
            <a:r>
              <a:rPr sz="1800" spc="-45" dirty="0">
                <a:latin typeface="Arial MT"/>
                <a:cs typeface="Arial MT"/>
              </a:rPr>
              <a:t> </a:t>
            </a:r>
            <a:r>
              <a:rPr sz="1800" dirty="0">
                <a:latin typeface="Arial MT"/>
                <a:cs typeface="Arial MT"/>
              </a:rPr>
              <a:t>able</a:t>
            </a:r>
            <a:r>
              <a:rPr sz="1800" spc="-25" dirty="0">
                <a:latin typeface="Arial MT"/>
                <a:cs typeface="Arial MT"/>
              </a:rPr>
              <a:t> </a:t>
            </a:r>
            <a:r>
              <a:rPr sz="1800" dirty="0">
                <a:latin typeface="Arial MT"/>
                <a:cs typeface="Arial MT"/>
              </a:rPr>
              <a:t>to</a:t>
            </a:r>
            <a:r>
              <a:rPr sz="1800" spc="-20" dirty="0">
                <a:latin typeface="Arial MT"/>
                <a:cs typeface="Arial MT"/>
              </a:rPr>
              <a:t> </a:t>
            </a:r>
            <a:r>
              <a:rPr sz="1800" dirty="0">
                <a:latin typeface="Arial MT"/>
                <a:cs typeface="Arial MT"/>
              </a:rPr>
              <a:t>fight</a:t>
            </a:r>
            <a:endParaRPr sz="1800">
              <a:latin typeface="Arial MT"/>
              <a:cs typeface="Arial MT"/>
            </a:endParaRPr>
          </a:p>
          <a:p>
            <a:pPr marL="12700">
              <a:lnSpc>
                <a:spcPct val="100000"/>
              </a:lnSpc>
              <a:spcBef>
                <a:spcPts val="600"/>
              </a:spcBef>
            </a:pPr>
            <a:r>
              <a:rPr sz="1800" b="1" spc="-15" dirty="0">
                <a:latin typeface="Arial"/>
                <a:cs typeface="Arial"/>
              </a:rPr>
              <a:t>CONTRAINDICATIONS:</a:t>
            </a:r>
            <a:endParaRPr sz="1800">
              <a:latin typeface="Arial"/>
              <a:cs typeface="Arial"/>
            </a:endParaRPr>
          </a:p>
          <a:p>
            <a:pPr marL="238125">
              <a:lnSpc>
                <a:spcPct val="100000"/>
              </a:lnSpc>
              <a:spcBef>
                <a:spcPts val="605"/>
              </a:spcBef>
            </a:pPr>
            <a:r>
              <a:rPr sz="1800" dirty="0">
                <a:latin typeface="Arial MT"/>
                <a:cs typeface="Arial MT"/>
              </a:rPr>
              <a:t>Hypersensitivity</a:t>
            </a:r>
            <a:endParaRPr sz="1800">
              <a:latin typeface="Arial MT"/>
              <a:cs typeface="Arial MT"/>
            </a:endParaRPr>
          </a:p>
          <a:p>
            <a:pPr marL="12700">
              <a:lnSpc>
                <a:spcPct val="100000"/>
              </a:lnSpc>
              <a:spcBef>
                <a:spcPts val="600"/>
              </a:spcBef>
            </a:pPr>
            <a:r>
              <a:rPr sz="1800" b="1" spc="-5" dirty="0">
                <a:latin typeface="Arial"/>
                <a:cs typeface="Arial"/>
              </a:rPr>
              <a:t>POTENTIAL</a:t>
            </a:r>
            <a:r>
              <a:rPr sz="1800" b="1" spc="-45" dirty="0">
                <a:latin typeface="Arial"/>
                <a:cs typeface="Arial"/>
              </a:rPr>
              <a:t> </a:t>
            </a:r>
            <a:r>
              <a:rPr sz="1800" b="1" dirty="0">
                <a:latin typeface="Arial"/>
                <a:cs typeface="Arial"/>
              </a:rPr>
              <a:t>SIDE</a:t>
            </a:r>
            <a:r>
              <a:rPr sz="1800" b="1" spc="-25" dirty="0">
                <a:latin typeface="Arial"/>
                <a:cs typeface="Arial"/>
              </a:rPr>
              <a:t> </a:t>
            </a:r>
            <a:r>
              <a:rPr sz="1800" b="1" dirty="0">
                <a:latin typeface="Arial"/>
                <a:cs typeface="Arial"/>
              </a:rPr>
              <a:t>EFFECTS:</a:t>
            </a:r>
            <a:endParaRPr sz="1800">
              <a:latin typeface="Arial"/>
              <a:cs typeface="Arial"/>
            </a:endParaRPr>
          </a:p>
          <a:p>
            <a:pPr marL="238125" marR="5080">
              <a:lnSpc>
                <a:spcPct val="98900"/>
              </a:lnSpc>
              <a:spcBef>
                <a:spcPts val="625"/>
              </a:spcBef>
            </a:pPr>
            <a:r>
              <a:rPr sz="1800" dirty="0">
                <a:latin typeface="Arial MT"/>
                <a:cs typeface="Arial MT"/>
              </a:rPr>
              <a:t>Rash, nausea, vomiting, dizziness, </a:t>
            </a:r>
            <a:r>
              <a:rPr sz="1800" spc="-20" dirty="0">
                <a:latin typeface="Arial MT"/>
                <a:cs typeface="Arial MT"/>
              </a:rPr>
              <a:t>lethargy, </a:t>
            </a:r>
            <a:r>
              <a:rPr sz="1800" dirty="0">
                <a:latin typeface="Arial MT"/>
                <a:cs typeface="Arial MT"/>
              </a:rPr>
              <a:t>diaphoresis, </a:t>
            </a:r>
            <a:r>
              <a:rPr sz="1800" spc="5" dirty="0">
                <a:latin typeface="Arial MT"/>
                <a:cs typeface="Arial MT"/>
              </a:rPr>
              <a:t> </a:t>
            </a:r>
            <a:r>
              <a:rPr sz="1800" dirty="0">
                <a:latin typeface="Arial MT"/>
                <a:cs typeface="Arial MT"/>
              </a:rPr>
              <a:t>chills</a:t>
            </a:r>
            <a:r>
              <a:rPr sz="1800" spc="-30" dirty="0">
                <a:latin typeface="Arial MT"/>
                <a:cs typeface="Arial MT"/>
              </a:rPr>
              <a:t> </a:t>
            </a:r>
            <a:r>
              <a:rPr sz="1800" dirty="0">
                <a:latin typeface="Arial MT"/>
                <a:cs typeface="Arial MT"/>
              </a:rPr>
              <a:t>or</a:t>
            </a:r>
            <a:r>
              <a:rPr sz="1800" spc="-10" dirty="0">
                <a:latin typeface="Arial MT"/>
                <a:cs typeface="Arial MT"/>
              </a:rPr>
              <a:t> </a:t>
            </a:r>
            <a:r>
              <a:rPr sz="1800" dirty="0">
                <a:latin typeface="Arial MT"/>
                <a:cs typeface="Arial MT"/>
              </a:rPr>
              <a:t>abdominal</a:t>
            </a:r>
            <a:r>
              <a:rPr sz="1800" spc="-60" dirty="0">
                <a:latin typeface="Arial MT"/>
                <a:cs typeface="Arial MT"/>
              </a:rPr>
              <a:t> </a:t>
            </a:r>
            <a:r>
              <a:rPr sz="1800" dirty="0">
                <a:latin typeface="Arial MT"/>
                <a:cs typeface="Arial MT"/>
              </a:rPr>
              <a:t>pain</a:t>
            </a:r>
            <a:r>
              <a:rPr sz="1800" spc="-35" dirty="0">
                <a:latin typeface="Arial MT"/>
                <a:cs typeface="Arial MT"/>
              </a:rPr>
              <a:t> </a:t>
            </a:r>
            <a:r>
              <a:rPr sz="1800" spc="-10" dirty="0">
                <a:latin typeface="Arial MT"/>
                <a:cs typeface="Arial MT"/>
              </a:rPr>
              <a:t>with</a:t>
            </a:r>
            <a:r>
              <a:rPr sz="1800" spc="15" dirty="0">
                <a:latin typeface="Arial MT"/>
                <a:cs typeface="Arial MT"/>
              </a:rPr>
              <a:t> </a:t>
            </a:r>
            <a:r>
              <a:rPr sz="1800" dirty="0">
                <a:latin typeface="Arial MT"/>
                <a:cs typeface="Arial MT"/>
              </a:rPr>
              <a:t>acute</a:t>
            </a:r>
            <a:r>
              <a:rPr sz="1800" spc="-5" dirty="0">
                <a:latin typeface="Arial MT"/>
                <a:cs typeface="Arial MT"/>
              </a:rPr>
              <a:t> </a:t>
            </a:r>
            <a:r>
              <a:rPr sz="1800" dirty="0">
                <a:latin typeface="Arial MT"/>
                <a:cs typeface="Arial MT"/>
              </a:rPr>
              <a:t>poisoning,</a:t>
            </a:r>
            <a:r>
              <a:rPr sz="1800" spc="-60" dirty="0">
                <a:latin typeface="Arial MT"/>
                <a:cs typeface="Arial MT"/>
              </a:rPr>
              <a:t> </a:t>
            </a:r>
            <a:r>
              <a:rPr sz="1800" dirty="0">
                <a:latin typeface="Arial MT"/>
                <a:cs typeface="Arial MT"/>
              </a:rPr>
              <a:t>elevated</a:t>
            </a:r>
            <a:r>
              <a:rPr sz="1800" spc="-30" dirty="0">
                <a:latin typeface="Arial MT"/>
                <a:cs typeface="Arial MT"/>
              </a:rPr>
              <a:t> </a:t>
            </a:r>
            <a:r>
              <a:rPr sz="1800" spc="-40" dirty="0">
                <a:latin typeface="Arial MT"/>
                <a:cs typeface="Arial MT"/>
              </a:rPr>
              <a:t>LFTs, </a:t>
            </a:r>
            <a:r>
              <a:rPr sz="1800" spc="-484" dirty="0">
                <a:latin typeface="Arial MT"/>
                <a:cs typeface="Arial MT"/>
              </a:rPr>
              <a:t> </a:t>
            </a:r>
            <a:r>
              <a:rPr sz="1800" dirty="0">
                <a:latin typeface="Arial MT"/>
                <a:cs typeface="Arial MT"/>
              </a:rPr>
              <a:t>hypoglycemia</a:t>
            </a:r>
            <a:r>
              <a:rPr sz="1800" spc="-65" dirty="0">
                <a:latin typeface="Arial MT"/>
                <a:cs typeface="Arial MT"/>
              </a:rPr>
              <a:t> </a:t>
            </a:r>
            <a:r>
              <a:rPr sz="1800" dirty="0">
                <a:latin typeface="Arial MT"/>
                <a:cs typeface="Arial MT"/>
              </a:rPr>
              <a:t>and</a:t>
            </a:r>
            <a:r>
              <a:rPr sz="1800" spc="-20" dirty="0">
                <a:latin typeface="Arial MT"/>
                <a:cs typeface="Arial MT"/>
              </a:rPr>
              <a:t> </a:t>
            </a:r>
            <a:r>
              <a:rPr sz="1800" dirty="0">
                <a:latin typeface="Arial MT"/>
                <a:cs typeface="Arial MT"/>
              </a:rPr>
              <a:t>hepatorenal</a:t>
            </a:r>
            <a:r>
              <a:rPr sz="1800" spc="-65" dirty="0">
                <a:latin typeface="Arial MT"/>
                <a:cs typeface="Arial MT"/>
              </a:rPr>
              <a:t> </a:t>
            </a:r>
            <a:r>
              <a:rPr sz="1800" dirty="0">
                <a:latin typeface="Arial MT"/>
                <a:cs typeface="Arial MT"/>
              </a:rPr>
              <a:t>failure</a:t>
            </a:r>
            <a:r>
              <a:rPr sz="1800" spc="-45" dirty="0">
                <a:latin typeface="Arial MT"/>
                <a:cs typeface="Arial MT"/>
              </a:rPr>
              <a:t> </a:t>
            </a:r>
            <a:r>
              <a:rPr sz="1800" spc="-10" dirty="0">
                <a:latin typeface="Arial MT"/>
                <a:cs typeface="Arial MT"/>
              </a:rPr>
              <a:t>with</a:t>
            </a:r>
            <a:r>
              <a:rPr sz="1800" spc="5" dirty="0">
                <a:latin typeface="Arial MT"/>
                <a:cs typeface="Arial MT"/>
              </a:rPr>
              <a:t> </a:t>
            </a:r>
            <a:r>
              <a:rPr sz="1800" dirty="0">
                <a:latin typeface="Arial MT"/>
                <a:cs typeface="Arial MT"/>
              </a:rPr>
              <a:t>hepatic</a:t>
            </a:r>
            <a:r>
              <a:rPr sz="1800" spc="-60" dirty="0">
                <a:latin typeface="Arial MT"/>
                <a:cs typeface="Arial MT"/>
              </a:rPr>
              <a:t> </a:t>
            </a:r>
            <a:r>
              <a:rPr sz="1800" spc="-5" dirty="0">
                <a:latin typeface="Arial MT"/>
                <a:cs typeface="Arial MT"/>
              </a:rPr>
              <a:t>toxicity</a:t>
            </a:r>
            <a:endParaRPr sz="1800">
              <a:latin typeface="Arial MT"/>
              <a:cs typeface="Arial MT"/>
            </a:endParaRPr>
          </a:p>
        </p:txBody>
      </p:sp>
      <p:sp>
        <p:nvSpPr>
          <p:cNvPr id="6" name="object 6"/>
          <p:cNvSpPr/>
          <p:nvPr/>
        </p:nvSpPr>
        <p:spPr>
          <a:xfrm>
            <a:off x="543305" y="1871472"/>
            <a:ext cx="114300" cy="257810"/>
          </a:xfrm>
          <a:custGeom>
            <a:avLst/>
            <a:gdLst/>
            <a:ahLst/>
            <a:cxnLst/>
            <a:rect l="l" t="t" r="r" b="b"/>
            <a:pathLst>
              <a:path w="114300" h="257810">
                <a:moveTo>
                  <a:pt x="0" y="257301"/>
                </a:moveTo>
                <a:lnTo>
                  <a:pt x="114300" y="257301"/>
                </a:lnTo>
                <a:lnTo>
                  <a:pt x="114300" y="0"/>
                </a:lnTo>
                <a:lnTo>
                  <a:pt x="0" y="0"/>
                </a:lnTo>
                <a:lnTo>
                  <a:pt x="0" y="257301"/>
                </a:lnTo>
                <a:close/>
              </a:path>
            </a:pathLst>
          </a:custGeom>
          <a:solidFill>
            <a:srgbClr val="BB8542"/>
          </a:solidFill>
        </p:spPr>
        <p:txBody>
          <a:bodyPr wrap="square" lIns="0" tIns="0" rIns="0" bIns="0" rtlCol="0"/>
          <a:lstStyle/>
          <a:p>
            <a:endParaRPr/>
          </a:p>
        </p:txBody>
      </p:sp>
      <p:sp>
        <p:nvSpPr>
          <p:cNvPr id="7" name="object 7"/>
          <p:cNvSpPr/>
          <p:nvPr/>
        </p:nvSpPr>
        <p:spPr>
          <a:xfrm>
            <a:off x="543305" y="2575560"/>
            <a:ext cx="114300" cy="257810"/>
          </a:xfrm>
          <a:custGeom>
            <a:avLst/>
            <a:gdLst/>
            <a:ahLst/>
            <a:cxnLst/>
            <a:rect l="l" t="t" r="r" b="b"/>
            <a:pathLst>
              <a:path w="114300" h="257810">
                <a:moveTo>
                  <a:pt x="0" y="257301"/>
                </a:moveTo>
                <a:lnTo>
                  <a:pt x="114300" y="257301"/>
                </a:lnTo>
                <a:lnTo>
                  <a:pt x="114300" y="0"/>
                </a:lnTo>
                <a:lnTo>
                  <a:pt x="0" y="0"/>
                </a:lnTo>
                <a:lnTo>
                  <a:pt x="0" y="257301"/>
                </a:lnTo>
                <a:close/>
              </a:path>
            </a:pathLst>
          </a:custGeom>
          <a:solidFill>
            <a:srgbClr val="BB8542"/>
          </a:solidFill>
        </p:spPr>
        <p:txBody>
          <a:bodyPr wrap="square" lIns="0" tIns="0" rIns="0" bIns="0" rtlCol="0"/>
          <a:lstStyle/>
          <a:p>
            <a:endParaRPr/>
          </a:p>
        </p:txBody>
      </p:sp>
      <p:sp>
        <p:nvSpPr>
          <p:cNvPr id="8" name="object 8"/>
          <p:cNvSpPr/>
          <p:nvPr/>
        </p:nvSpPr>
        <p:spPr>
          <a:xfrm>
            <a:off x="543305" y="3270503"/>
            <a:ext cx="114300" cy="561340"/>
          </a:xfrm>
          <a:custGeom>
            <a:avLst/>
            <a:gdLst/>
            <a:ahLst/>
            <a:cxnLst/>
            <a:rect l="l" t="t" r="r" b="b"/>
            <a:pathLst>
              <a:path w="114300" h="561339">
                <a:moveTo>
                  <a:pt x="0" y="561213"/>
                </a:moveTo>
                <a:lnTo>
                  <a:pt x="114300" y="561213"/>
                </a:lnTo>
                <a:lnTo>
                  <a:pt x="114300" y="0"/>
                </a:lnTo>
                <a:lnTo>
                  <a:pt x="0" y="0"/>
                </a:lnTo>
                <a:lnTo>
                  <a:pt x="0" y="561213"/>
                </a:lnTo>
                <a:close/>
              </a:path>
            </a:pathLst>
          </a:custGeom>
          <a:solidFill>
            <a:srgbClr val="BB8542"/>
          </a:solidFill>
        </p:spPr>
        <p:txBody>
          <a:bodyPr wrap="square" lIns="0" tIns="0" rIns="0" bIns="0" rtlCol="0"/>
          <a:lstStyle/>
          <a:p>
            <a:endParaRPr/>
          </a:p>
        </p:txBody>
      </p:sp>
      <p:sp>
        <p:nvSpPr>
          <p:cNvPr id="9" name="object 9"/>
          <p:cNvSpPr/>
          <p:nvPr/>
        </p:nvSpPr>
        <p:spPr>
          <a:xfrm>
            <a:off x="543305" y="4949952"/>
            <a:ext cx="114300" cy="819785"/>
          </a:xfrm>
          <a:custGeom>
            <a:avLst/>
            <a:gdLst/>
            <a:ahLst/>
            <a:cxnLst/>
            <a:rect l="l" t="t" r="r" b="b"/>
            <a:pathLst>
              <a:path w="114300" h="819785">
                <a:moveTo>
                  <a:pt x="0" y="819391"/>
                </a:moveTo>
                <a:lnTo>
                  <a:pt x="114300" y="819391"/>
                </a:lnTo>
                <a:lnTo>
                  <a:pt x="114300" y="0"/>
                </a:lnTo>
                <a:lnTo>
                  <a:pt x="0" y="0"/>
                </a:lnTo>
                <a:lnTo>
                  <a:pt x="0" y="819391"/>
                </a:lnTo>
                <a:close/>
              </a:path>
            </a:pathLst>
          </a:custGeom>
          <a:solidFill>
            <a:srgbClr val="BB8542"/>
          </a:solidFill>
        </p:spPr>
        <p:txBody>
          <a:bodyPr wrap="square" lIns="0" tIns="0" rIns="0" bIns="0" rtlCol="0"/>
          <a:lstStyle/>
          <a:p>
            <a:endParaRPr/>
          </a:p>
        </p:txBody>
      </p:sp>
      <p:sp>
        <p:nvSpPr>
          <p:cNvPr id="10" name="object 10"/>
          <p:cNvSpPr/>
          <p:nvPr/>
        </p:nvSpPr>
        <p:spPr>
          <a:xfrm>
            <a:off x="543305" y="4255008"/>
            <a:ext cx="114300" cy="257810"/>
          </a:xfrm>
          <a:custGeom>
            <a:avLst/>
            <a:gdLst/>
            <a:ahLst/>
            <a:cxnLst/>
            <a:rect l="l" t="t" r="r" b="b"/>
            <a:pathLst>
              <a:path w="114300" h="257810">
                <a:moveTo>
                  <a:pt x="0" y="257302"/>
                </a:moveTo>
                <a:lnTo>
                  <a:pt x="114300" y="257302"/>
                </a:lnTo>
                <a:lnTo>
                  <a:pt x="114300" y="0"/>
                </a:lnTo>
                <a:lnTo>
                  <a:pt x="0" y="0"/>
                </a:lnTo>
                <a:lnTo>
                  <a:pt x="0" y="257302"/>
                </a:lnTo>
                <a:close/>
              </a:path>
            </a:pathLst>
          </a:custGeom>
          <a:solidFill>
            <a:srgbClr val="BB8542"/>
          </a:solidFill>
        </p:spPr>
        <p:txBody>
          <a:bodyPr wrap="square" lIns="0" tIns="0" rIns="0" bIns="0" rtlCol="0"/>
          <a:lstStyle/>
          <a:p>
            <a:endParaRPr/>
          </a:p>
        </p:txBody>
      </p:sp>
      <p:sp>
        <p:nvSpPr>
          <p:cNvPr id="11" name="object 11"/>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12" name="object 12"/>
          <p:cNvSpPr/>
          <p:nvPr/>
        </p:nvSpPr>
        <p:spPr>
          <a:xfrm>
            <a:off x="7175754" y="4852415"/>
            <a:ext cx="114300" cy="534035"/>
          </a:xfrm>
          <a:custGeom>
            <a:avLst/>
            <a:gdLst/>
            <a:ahLst/>
            <a:cxnLst/>
            <a:rect l="l" t="t" r="r" b="b"/>
            <a:pathLst>
              <a:path w="114300" h="534035">
                <a:moveTo>
                  <a:pt x="0" y="533653"/>
                </a:moveTo>
                <a:lnTo>
                  <a:pt x="114300" y="533653"/>
                </a:lnTo>
                <a:lnTo>
                  <a:pt x="114300" y="0"/>
                </a:lnTo>
                <a:lnTo>
                  <a:pt x="0" y="0"/>
                </a:lnTo>
                <a:lnTo>
                  <a:pt x="0" y="533653"/>
                </a:lnTo>
                <a:close/>
              </a:path>
            </a:pathLst>
          </a:custGeom>
          <a:solidFill>
            <a:srgbClr val="BB8542"/>
          </a:solidFill>
        </p:spPr>
        <p:txBody>
          <a:bodyPr wrap="square" lIns="0" tIns="0" rIns="0" bIns="0" rtlCol="0"/>
          <a:lstStyle/>
          <a:p>
            <a:endParaRPr/>
          </a:p>
        </p:txBody>
      </p:sp>
      <p:sp>
        <p:nvSpPr>
          <p:cNvPr id="13" name="object 13"/>
          <p:cNvSpPr/>
          <p:nvPr/>
        </p:nvSpPr>
        <p:spPr>
          <a:xfrm>
            <a:off x="7175754" y="3794759"/>
            <a:ext cx="114300" cy="297815"/>
          </a:xfrm>
          <a:custGeom>
            <a:avLst/>
            <a:gdLst/>
            <a:ahLst/>
            <a:cxnLst/>
            <a:rect l="l" t="t" r="r" b="b"/>
            <a:pathLst>
              <a:path w="114300" h="297814">
                <a:moveTo>
                  <a:pt x="0" y="297688"/>
                </a:moveTo>
                <a:lnTo>
                  <a:pt x="114300" y="297688"/>
                </a:lnTo>
                <a:lnTo>
                  <a:pt x="114300" y="0"/>
                </a:lnTo>
                <a:lnTo>
                  <a:pt x="0" y="0"/>
                </a:lnTo>
                <a:lnTo>
                  <a:pt x="0" y="297688"/>
                </a:lnTo>
                <a:close/>
              </a:path>
            </a:pathLst>
          </a:custGeom>
          <a:solidFill>
            <a:srgbClr val="BB8542"/>
          </a:solidFill>
        </p:spPr>
        <p:txBody>
          <a:bodyPr wrap="square" lIns="0" tIns="0" rIns="0" bIns="0" rtlCol="0"/>
          <a:lstStyle/>
          <a:p>
            <a:endParaRPr/>
          </a:p>
        </p:txBody>
      </p:sp>
      <p:sp>
        <p:nvSpPr>
          <p:cNvPr id="14" name="object 14"/>
          <p:cNvSpPr/>
          <p:nvPr/>
        </p:nvSpPr>
        <p:spPr>
          <a:xfrm>
            <a:off x="7175754" y="1880616"/>
            <a:ext cx="114300" cy="254635"/>
          </a:xfrm>
          <a:custGeom>
            <a:avLst/>
            <a:gdLst/>
            <a:ahLst/>
            <a:cxnLst/>
            <a:rect l="l" t="t" r="r" b="b"/>
            <a:pathLst>
              <a:path w="114300" h="254635">
                <a:moveTo>
                  <a:pt x="0" y="254508"/>
                </a:moveTo>
                <a:lnTo>
                  <a:pt x="114300" y="254508"/>
                </a:lnTo>
                <a:lnTo>
                  <a:pt x="114300" y="0"/>
                </a:lnTo>
                <a:lnTo>
                  <a:pt x="0" y="0"/>
                </a:lnTo>
                <a:lnTo>
                  <a:pt x="0" y="254508"/>
                </a:lnTo>
                <a:close/>
              </a:path>
            </a:pathLst>
          </a:custGeom>
          <a:solidFill>
            <a:srgbClr val="BB8542"/>
          </a:solidFill>
        </p:spPr>
        <p:txBody>
          <a:bodyPr wrap="square" lIns="0" tIns="0" rIns="0" bIns="0" rtlCol="0"/>
          <a:lstStyle/>
          <a:p>
            <a:endParaRPr/>
          </a:p>
        </p:txBody>
      </p:sp>
      <p:pic>
        <p:nvPicPr>
          <p:cNvPr id="15" name="object 15"/>
          <p:cNvPicPr/>
          <p:nvPr/>
        </p:nvPicPr>
        <p:blipFill>
          <a:blip r:embed="rId4" cstate="print"/>
          <a:stretch>
            <a:fillRect/>
          </a:stretch>
        </p:blipFill>
        <p:spPr>
          <a:xfrm>
            <a:off x="5178638" y="1682495"/>
            <a:ext cx="944793" cy="1109305"/>
          </a:xfrm>
          <a:prstGeom prst="rect">
            <a:avLst/>
          </a:prstGeom>
        </p:spPr>
      </p:pic>
      <p:sp>
        <p:nvSpPr>
          <p:cNvPr id="16" name="object 16"/>
          <p:cNvSpPr/>
          <p:nvPr/>
        </p:nvSpPr>
        <p:spPr>
          <a:xfrm>
            <a:off x="7175754" y="2237232"/>
            <a:ext cx="114300" cy="749300"/>
          </a:xfrm>
          <a:custGeom>
            <a:avLst/>
            <a:gdLst/>
            <a:ahLst/>
            <a:cxnLst/>
            <a:rect l="l" t="t" r="r" b="b"/>
            <a:pathLst>
              <a:path w="114300" h="749300">
                <a:moveTo>
                  <a:pt x="0" y="749172"/>
                </a:moveTo>
                <a:lnTo>
                  <a:pt x="114300" y="749172"/>
                </a:lnTo>
                <a:lnTo>
                  <a:pt x="114300" y="0"/>
                </a:lnTo>
                <a:lnTo>
                  <a:pt x="0" y="0"/>
                </a:lnTo>
                <a:lnTo>
                  <a:pt x="0" y="749172"/>
                </a:lnTo>
                <a:close/>
              </a:path>
            </a:pathLst>
          </a:custGeom>
          <a:solidFill>
            <a:srgbClr val="BB8542"/>
          </a:solidFill>
        </p:spPr>
        <p:txBody>
          <a:bodyPr wrap="square" lIns="0" tIns="0" rIns="0" bIns="0" rtlCol="0"/>
          <a:lstStyle/>
          <a:p>
            <a:endParaRPr/>
          </a:p>
        </p:txBody>
      </p:sp>
      <p:sp>
        <p:nvSpPr>
          <p:cNvPr id="17" name="object 17"/>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18" name="object 18"/>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19" name="object 19"/>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12</a:t>
            </a:fld>
            <a:endParaRPr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42794" y="260078"/>
            <a:ext cx="6843395" cy="964565"/>
          </a:xfrm>
          <a:prstGeom prst="rect">
            <a:avLst/>
          </a:prstGeom>
        </p:spPr>
        <p:txBody>
          <a:bodyPr vert="horz" wrap="square" lIns="0" tIns="42544" rIns="0" bIns="0" rtlCol="0">
            <a:spAutoFit/>
          </a:bodyPr>
          <a:lstStyle/>
          <a:p>
            <a:pPr marL="261620" algn="ctr">
              <a:lnSpc>
                <a:spcPct val="100000"/>
              </a:lnSpc>
              <a:spcBef>
                <a:spcPts val="334"/>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marL="12700">
              <a:lnSpc>
                <a:spcPct val="100000"/>
              </a:lnSpc>
              <a:spcBef>
                <a:spcPts val="434"/>
              </a:spcBef>
            </a:pPr>
            <a:r>
              <a:rPr sz="3600" spc="-15" dirty="0">
                <a:solidFill>
                  <a:srgbClr val="BB8542"/>
                </a:solidFill>
              </a:rPr>
              <a:t>MELOXICAM</a:t>
            </a:r>
            <a:r>
              <a:rPr sz="3600" spc="-75" dirty="0">
                <a:solidFill>
                  <a:srgbClr val="BB8542"/>
                </a:solidFill>
              </a:rPr>
              <a:t> </a:t>
            </a:r>
            <a:r>
              <a:rPr sz="3600" spc="-30" dirty="0">
                <a:solidFill>
                  <a:srgbClr val="000000"/>
                </a:solidFill>
              </a:rPr>
              <a:t>ADMINISTRATION</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pic>
        <p:nvPicPr>
          <p:cNvPr id="5" name="object 5"/>
          <p:cNvPicPr/>
          <p:nvPr/>
        </p:nvPicPr>
        <p:blipFill>
          <a:blip r:embed="rId4" cstate="print"/>
          <a:stretch>
            <a:fillRect/>
          </a:stretch>
        </p:blipFill>
        <p:spPr>
          <a:xfrm>
            <a:off x="4337303" y="1725167"/>
            <a:ext cx="853439" cy="792479"/>
          </a:xfrm>
          <a:prstGeom prst="rect">
            <a:avLst/>
          </a:prstGeom>
        </p:spPr>
      </p:pic>
      <p:sp>
        <p:nvSpPr>
          <p:cNvPr id="6" name="object 6"/>
          <p:cNvSpPr/>
          <p:nvPr/>
        </p:nvSpPr>
        <p:spPr>
          <a:xfrm>
            <a:off x="720090" y="1965960"/>
            <a:ext cx="114300" cy="256540"/>
          </a:xfrm>
          <a:custGeom>
            <a:avLst/>
            <a:gdLst/>
            <a:ahLst/>
            <a:cxnLst/>
            <a:rect l="l" t="t" r="r" b="b"/>
            <a:pathLst>
              <a:path w="114300" h="256539">
                <a:moveTo>
                  <a:pt x="0" y="256412"/>
                </a:moveTo>
                <a:lnTo>
                  <a:pt x="114300" y="256412"/>
                </a:lnTo>
                <a:lnTo>
                  <a:pt x="114300" y="0"/>
                </a:lnTo>
                <a:lnTo>
                  <a:pt x="0" y="0"/>
                </a:lnTo>
                <a:lnTo>
                  <a:pt x="0" y="256412"/>
                </a:lnTo>
                <a:close/>
              </a:path>
            </a:pathLst>
          </a:custGeom>
          <a:solidFill>
            <a:srgbClr val="BB8542"/>
          </a:solidFill>
        </p:spPr>
        <p:txBody>
          <a:bodyPr wrap="square" lIns="0" tIns="0" rIns="0" bIns="0" rtlCol="0"/>
          <a:lstStyle/>
          <a:p>
            <a:endParaRPr/>
          </a:p>
        </p:txBody>
      </p:sp>
      <p:sp>
        <p:nvSpPr>
          <p:cNvPr id="7" name="object 7"/>
          <p:cNvSpPr/>
          <p:nvPr/>
        </p:nvSpPr>
        <p:spPr>
          <a:xfrm>
            <a:off x="720090" y="2892551"/>
            <a:ext cx="114300" cy="256540"/>
          </a:xfrm>
          <a:custGeom>
            <a:avLst/>
            <a:gdLst/>
            <a:ahLst/>
            <a:cxnLst/>
            <a:rect l="l" t="t" r="r" b="b"/>
            <a:pathLst>
              <a:path w="114300" h="256539">
                <a:moveTo>
                  <a:pt x="0" y="256412"/>
                </a:moveTo>
                <a:lnTo>
                  <a:pt x="114300" y="256412"/>
                </a:lnTo>
                <a:lnTo>
                  <a:pt x="114300" y="0"/>
                </a:lnTo>
                <a:lnTo>
                  <a:pt x="0" y="0"/>
                </a:lnTo>
                <a:lnTo>
                  <a:pt x="0" y="256412"/>
                </a:lnTo>
                <a:close/>
              </a:path>
            </a:pathLst>
          </a:custGeom>
          <a:solidFill>
            <a:srgbClr val="BB8542"/>
          </a:solidFill>
        </p:spPr>
        <p:txBody>
          <a:bodyPr wrap="square" lIns="0" tIns="0" rIns="0" bIns="0" rtlCol="0"/>
          <a:lstStyle/>
          <a:p>
            <a:endParaRPr/>
          </a:p>
        </p:txBody>
      </p:sp>
      <p:sp>
        <p:nvSpPr>
          <p:cNvPr id="8" name="object 8"/>
          <p:cNvSpPr/>
          <p:nvPr/>
        </p:nvSpPr>
        <p:spPr>
          <a:xfrm>
            <a:off x="777240" y="3813047"/>
            <a:ext cx="7620" cy="525145"/>
          </a:xfrm>
          <a:custGeom>
            <a:avLst/>
            <a:gdLst/>
            <a:ahLst/>
            <a:cxnLst/>
            <a:rect l="l" t="t" r="r" b="b"/>
            <a:pathLst>
              <a:path w="7620" h="525145">
                <a:moveTo>
                  <a:pt x="7264" y="525018"/>
                </a:moveTo>
                <a:lnTo>
                  <a:pt x="0" y="0"/>
                </a:lnTo>
              </a:path>
            </a:pathLst>
          </a:custGeom>
          <a:ln w="114300">
            <a:solidFill>
              <a:srgbClr val="BB8542"/>
            </a:solidFill>
          </a:ln>
        </p:spPr>
        <p:txBody>
          <a:bodyPr wrap="square" lIns="0" tIns="0" rIns="0" bIns="0" rtlCol="0"/>
          <a:lstStyle/>
          <a:p>
            <a:endParaRPr/>
          </a:p>
        </p:txBody>
      </p:sp>
      <p:sp>
        <p:nvSpPr>
          <p:cNvPr id="9" name="object 9"/>
          <p:cNvSpPr txBox="1"/>
          <p:nvPr/>
        </p:nvSpPr>
        <p:spPr>
          <a:xfrm>
            <a:off x="702665" y="1493011"/>
            <a:ext cx="4811395" cy="4265930"/>
          </a:xfrm>
          <a:prstGeom prst="rect">
            <a:avLst/>
          </a:prstGeom>
        </p:spPr>
        <p:txBody>
          <a:bodyPr vert="horz" wrap="square" lIns="0" tIns="88900" rIns="0" bIns="0" rtlCol="0">
            <a:spAutoFit/>
          </a:bodyPr>
          <a:lstStyle/>
          <a:p>
            <a:pPr marL="19685">
              <a:lnSpc>
                <a:spcPct val="100000"/>
              </a:lnSpc>
              <a:spcBef>
                <a:spcPts val="700"/>
              </a:spcBef>
            </a:pPr>
            <a:r>
              <a:rPr sz="1800" b="1" spc="-10" dirty="0">
                <a:latin typeface="Arial"/>
                <a:cs typeface="Arial"/>
              </a:rPr>
              <a:t>DOSAGE(S):</a:t>
            </a:r>
            <a:endParaRPr sz="1800">
              <a:latin typeface="Arial"/>
              <a:cs typeface="Arial"/>
            </a:endParaRPr>
          </a:p>
          <a:p>
            <a:pPr marL="211454">
              <a:lnSpc>
                <a:spcPct val="100000"/>
              </a:lnSpc>
              <a:spcBef>
                <a:spcPts val="600"/>
              </a:spcBef>
            </a:pPr>
            <a:r>
              <a:rPr sz="1800" b="1" dirty="0">
                <a:latin typeface="Arial"/>
                <a:cs typeface="Arial"/>
              </a:rPr>
              <a:t>15</a:t>
            </a:r>
            <a:r>
              <a:rPr sz="1800" b="1" spc="-25" dirty="0">
                <a:latin typeface="Arial"/>
                <a:cs typeface="Arial"/>
              </a:rPr>
              <a:t> </a:t>
            </a:r>
            <a:r>
              <a:rPr sz="1800" b="1" dirty="0">
                <a:latin typeface="Arial"/>
                <a:cs typeface="Arial"/>
              </a:rPr>
              <a:t>mg</a:t>
            </a:r>
            <a:r>
              <a:rPr sz="1800" b="1" spc="-25" dirty="0">
                <a:latin typeface="Arial"/>
                <a:cs typeface="Arial"/>
              </a:rPr>
              <a:t> </a:t>
            </a:r>
            <a:r>
              <a:rPr sz="1800" dirty="0">
                <a:latin typeface="Arial MT"/>
                <a:cs typeface="Arial MT"/>
              </a:rPr>
              <a:t>tablet</a:t>
            </a:r>
            <a:r>
              <a:rPr sz="1800" spc="-55" dirty="0">
                <a:latin typeface="Arial MT"/>
                <a:cs typeface="Arial MT"/>
              </a:rPr>
              <a:t> </a:t>
            </a:r>
            <a:r>
              <a:rPr sz="1800" dirty="0">
                <a:latin typeface="Arial MT"/>
                <a:cs typeface="Arial MT"/>
              </a:rPr>
              <a:t>PO</a:t>
            </a:r>
            <a:r>
              <a:rPr sz="1800" spc="-20" dirty="0">
                <a:latin typeface="Arial MT"/>
                <a:cs typeface="Arial MT"/>
              </a:rPr>
              <a:t> </a:t>
            </a:r>
            <a:r>
              <a:rPr sz="1800" dirty="0">
                <a:latin typeface="Arial MT"/>
                <a:cs typeface="Arial MT"/>
              </a:rPr>
              <a:t>daily</a:t>
            </a:r>
            <a:endParaRPr sz="1800">
              <a:latin typeface="Arial MT"/>
              <a:cs typeface="Arial MT"/>
            </a:endParaRPr>
          </a:p>
          <a:p>
            <a:pPr>
              <a:lnSpc>
                <a:spcPct val="100000"/>
              </a:lnSpc>
              <a:spcBef>
                <a:spcPts val="5"/>
              </a:spcBef>
            </a:pPr>
            <a:endParaRPr sz="2050">
              <a:latin typeface="Arial MT"/>
              <a:cs typeface="Arial MT"/>
            </a:endParaRPr>
          </a:p>
          <a:p>
            <a:pPr marL="19685">
              <a:lnSpc>
                <a:spcPct val="100000"/>
              </a:lnSpc>
            </a:pPr>
            <a:r>
              <a:rPr sz="1800" b="1" spc="-5" dirty="0">
                <a:latin typeface="Arial"/>
                <a:cs typeface="Arial"/>
              </a:rPr>
              <a:t>ROUTE(S):</a:t>
            </a:r>
            <a:endParaRPr sz="1800">
              <a:latin typeface="Arial"/>
              <a:cs typeface="Arial"/>
            </a:endParaRPr>
          </a:p>
          <a:p>
            <a:pPr marL="211454">
              <a:lnSpc>
                <a:spcPct val="100000"/>
              </a:lnSpc>
              <a:spcBef>
                <a:spcPts val="600"/>
              </a:spcBef>
            </a:pPr>
            <a:r>
              <a:rPr sz="1800" i="1" dirty="0">
                <a:latin typeface="Arial"/>
                <a:cs typeface="Arial"/>
              </a:rPr>
              <a:t>Meloxicam</a:t>
            </a:r>
            <a:r>
              <a:rPr sz="1800" i="1" spc="-30" dirty="0">
                <a:latin typeface="Arial"/>
                <a:cs typeface="Arial"/>
              </a:rPr>
              <a:t> </a:t>
            </a:r>
            <a:r>
              <a:rPr sz="1800" i="1" dirty="0">
                <a:latin typeface="Arial"/>
                <a:cs typeface="Arial"/>
              </a:rPr>
              <a:t>is</a:t>
            </a:r>
            <a:r>
              <a:rPr sz="1800" i="1" spc="-15" dirty="0">
                <a:latin typeface="Arial"/>
                <a:cs typeface="Arial"/>
              </a:rPr>
              <a:t> </a:t>
            </a:r>
            <a:r>
              <a:rPr sz="1800" i="1" dirty="0">
                <a:latin typeface="Arial"/>
                <a:cs typeface="Arial"/>
              </a:rPr>
              <a:t>available</a:t>
            </a:r>
            <a:r>
              <a:rPr sz="1800" i="1" spc="-95" dirty="0">
                <a:latin typeface="Arial"/>
                <a:cs typeface="Arial"/>
              </a:rPr>
              <a:t> </a:t>
            </a:r>
            <a:r>
              <a:rPr sz="1800" i="1" dirty="0">
                <a:latin typeface="Arial"/>
                <a:cs typeface="Arial"/>
              </a:rPr>
              <a:t>in PO</a:t>
            </a:r>
            <a:r>
              <a:rPr sz="1800" i="1" spc="-15" dirty="0">
                <a:latin typeface="Arial"/>
                <a:cs typeface="Arial"/>
              </a:rPr>
              <a:t> </a:t>
            </a:r>
            <a:r>
              <a:rPr sz="1800" i="1" dirty="0">
                <a:latin typeface="Arial"/>
                <a:cs typeface="Arial"/>
              </a:rPr>
              <a:t>form</a:t>
            </a:r>
            <a:endParaRPr sz="1800">
              <a:latin typeface="Arial"/>
              <a:cs typeface="Arial"/>
            </a:endParaRPr>
          </a:p>
          <a:p>
            <a:pPr>
              <a:lnSpc>
                <a:spcPct val="100000"/>
              </a:lnSpc>
              <a:spcBef>
                <a:spcPts val="40"/>
              </a:spcBef>
            </a:pPr>
            <a:endParaRPr sz="2000">
              <a:latin typeface="Arial"/>
              <a:cs typeface="Arial"/>
            </a:endParaRPr>
          </a:p>
          <a:p>
            <a:pPr marL="12700">
              <a:lnSpc>
                <a:spcPct val="100000"/>
              </a:lnSpc>
            </a:pPr>
            <a:r>
              <a:rPr sz="1800" b="1" spc="-15" dirty="0">
                <a:latin typeface="Arial"/>
                <a:cs typeface="Arial"/>
              </a:rPr>
              <a:t>INDICATIONS:</a:t>
            </a:r>
            <a:endParaRPr sz="1800">
              <a:latin typeface="Arial"/>
              <a:cs typeface="Arial"/>
            </a:endParaRPr>
          </a:p>
          <a:p>
            <a:pPr marL="243840">
              <a:lnSpc>
                <a:spcPct val="100000"/>
              </a:lnSpc>
              <a:spcBef>
                <a:spcPts val="600"/>
              </a:spcBef>
            </a:pPr>
            <a:r>
              <a:rPr sz="1800" dirty="0">
                <a:latin typeface="Arial MT"/>
                <a:cs typeface="Arial MT"/>
              </a:rPr>
              <a:t>For</a:t>
            </a:r>
            <a:r>
              <a:rPr sz="1800" spc="-30" dirty="0">
                <a:latin typeface="Arial MT"/>
                <a:cs typeface="Arial MT"/>
              </a:rPr>
              <a:t> </a:t>
            </a:r>
            <a:r>
              <a:rPr sz="1800" b="1" dirty="0">
                <a:latin typeface="Arial"/>
                <a:cs typeface="Arial"/>
              </a:rPr>
              <a:t>mild</a:t>
            </a:r>
            <a:r>
              <a:rPr sz="1800" b="1" spc="-25" dirty="0">
                <a:latin typeface="Arial"/>
                <a:cs typeface="Arial"/>
              </a:rPr>
              <a:t> </a:t>
            </a:r>
            <a:r>
              <a:rPr sz="1800" b="1" dirty="0">
                <a:latin typeface="Arial"/>
                <a:cs typeface="Arial"/>
              </a:rPr>
              <a:t>to</a:t>
            </a:r>
            <a:r>
              <a:rPr sz="1800" b="1" spc="-5" dirty="0">
                <a:latin typeface="Arial"/>
                <a:cs typeface="Arial"/>
              </a:rPr>
              <a:t> </a:t>
            </a:r>
            <a:r>
              <a:rPr sz="1800" b="1" dirty="0">
                <a:latin typeface="Arial"/>
                <a:cs typeface="Arial"/>
              </a:rPr>
              <a:t>moderate</a:t>
            </a:r>
            <a:r>
              <a:rPr sz="1800" b="1" spc="-30" dirty="0">
                <a:latin typeface="Arial"/>
                <a:cs typeface="Arial"/>
              </a:rPr>
              <a:t> </a:t>
            </a:r>
            <a:r>
              <a:rPr sz="1800" dirty="0">
                <a:latin typeface="Arial MT"/>
                <a:cs typeface="Arial MT"/>
              </a:rPr>
              <a:t>pain</a:t>
            </a:r>
            <a:r>
              <a:rPr sz="1800" spc="-20" dirty="0">
                <a:latin typeface="Arial MT"/>
                <a:cs typeface="Arial MT"/>
              </a:rPr>
              <a:t> </a:t>
            </a:r>
            <a:r>
              <a:rPr sz="1800" spc="5" dirty="0">
                <a:latin typeface="Arial MT"/>
                <a:cs typeface="Arial MT"/>
              </a:rPr>
              <a:t>management</a:t>
            </a:r>
            <a:endParaRPr sz="1800">
              <a:latin typeface="Arial MT"/>
              <a:cs typeface="Arial MT"/>
            </a:endParaRPr>
          </a:p>
          <a:p>
            <a:pPr marL="243840">
              <a:lnSpc>
                <a:spcPct val="100000"/>
              </a:lnSpc>
              <a:spcBef>
                <a:spcPts val="5"/>
              </a:spcBef>
            </a:pPr>
            <a:r>
              <a:rPr sz="1800" dirty="0">
                <a:latin typeface="Arial MT"/>
                <a:cs typeface="Arial MT"/>
              </a:rPr>
              <a:t>in</a:t>
            </a:r>
            <a:r>
              <a:rPr sz="1800" spc="-15" dirty="0">
                <a:latin typeface="Arial MT"/>
                <a:cs typeface="Arial MT"/>
              </a:rPr>
              <a:t> </a:t>
            </a:r>
            <a:r>
              <a:rPr sz="1800" spc="-5" dirty="0">
                <a:latin typeface="Arial MT"/>
                <a:cs typeface="Arial MT"/>
              </a:rPr>
              <a:t>a</a:t>
            </a:r>
            <a:r>
              <a:rPr sz="1800" spc="5" dirty="0">
                <a:latin typeface="Arial MT"/>
                <a:cs typeface="Arial MT"/>
              </a:rPr>
              <a:t> </a:t>
            </a:r>
            <a:r>
              <a:rPr sz="1800" dirty="0">
                <a:latin typeface="Arial MT"/>
                <a:cs typeface="Arial MT"/>
              </a:rPr>
              <a:t>casualty</a:t>
            </a:r>
            <a:r>
              <a:rPr sz="1800" spc="-50" dirty="0">
                <a:latin typeface="Arial MT"/>
                <a:cs typeface="Arial MT"/>
              </a:rPr>
              <a:t> </a:t>
            </a:r>
            <a:r>
              <a:rPr sz="1800" dirty="0">
                <a:latin typeface="Arial MT"/>
                <a:cs typeface="Arial MT"/>
              </a:rPr>
              <a:t>that</a:t>
            </a:r>
            <a:r>
              <a:rPr sz="1800" spc="-45" dirty="0">
                <a:latin typeface="Arial MT"/>
                <a:cs typeface="Arial MT"/>
              </a:rPr>
              <a:t> </a:t>
            </a:r>
            <a:r>
              <a:rPr sz="1800" dirty="0">
                <a:latin typeface="Arial MT"/>
                <a:cs typeface="Arial MT"/>
              </a:rPr>
              <a:t>is</a:t>
            </a:r>
            <a:r>
              <a:rPr sz="1800" spc="-5" dirty="0">
                <a:latin typeface="Arial MT"/>
                <a:cs typeface="Arial MT"/>
              </a:rPr>
              <a:t> </a:t>
            </a:r>
            <a:r>
              <a:rPr sz="1800" dirty="0">
                <a:latin typeface="Arial MT"/>
                <a:cs typeface="Arial MT"/>
              </a:rPr>
              <a:t>still</a:t>
            </a:r>
            <a:r>
              <a:rPr sz="1800" spc="-15" dirty="0">
                <a:latin typeface="Arial MT"/>
                <a:cs typeface="Arial MT"/>
              </a:rPr>
              <a:t> </a:t>
            </a:r>
            <a:r>
              <a:rPr sz="1800" dirty="0">
                <a:latin typeface="Arial MT"/>
                <a:cs typeface="Arial MT"/>
              </a:rPr>
              <a:t>able</a:t>
            </a:r>
            <a:r>
              <a:rPr sz="1800" spc="-35" dirty="0">
                <a:latin typeface="Arial MT"/>
                <a:cs typeface="Arial MT"/>
              </a:rPr>
              <a:t> </a:t>
            </a:r>
            <a:r>
              <a:rPr sz="1800" dirty="0">
                <a:latin typeface="Arial MT"/>
                <a:cs typeface="Arial MT"/>
              </a:rPr>
              <a:t>to</a:t>
            </a:r>
            <a:r>
              <a:rPr sz="1800" spc="-15" dirty="0">
                <a:latin typeface="Arial MT"/>
                <a:cs typeface="Arial MT"/>
              </a:rPr>
              <a:t> </a:t>
            </a:r>
            <a:r>
              <a:rPr sz="1800" dirty="0">
                <a:latin typeface="Arial MT"/>
                <a:cs typeface="Arial MT"/>
              </a:rPr>
              <a:t>fight</a:t>
            </a:r>
            <a:endParaRPr sz="1800">
              <a:latin typeface="Arial MT"/>
              <a:cs typeface="Arial MT"/>
            </a:endParaRPr>
          </a:p>
          <a:p>
            <a:pPr>
              <a:lnSpc>
                <a:spcPct val="100000"/>
              </a:lnSpc>
            </a:pPr>
            <a:endParaRPr sz="2000">
              <a:latin typeface="Arial MT"/>
              <a:cs typeface="Arial MT"/>
            </a:endParaRPr>
          </a:p>
          <a:p>
            <a:pPr>
              <a:lnSpc>
                <a:spcPct val="100000"/>
              </a:lnSpc>
              <a:spcBef>
                <a:spcPts val="40"/>
              </a:spcBef>
            </a:pPr>
            <a:endParaRPr sz="1550">
              <a:latin typeface="Arial MT"/>
              <a:cs typeface="Arial MT"/>
            </a:endParaRPr>
          </a:p>
          <a:p>
            <a:pPr marL="12700">
              <a:lnSpc>
                <a:spcPct val="100000"/>
              </a:lnSpc>
              <a:spcBef>
                <a:spcPts val="5"/>
              </a:spcBef>
            </a:pPr>
            <a:r>
              <a:rPr sz="1800" b="1" spc="-15" dirty="0">
                <a:latin typeface="Arial"/>
                <a:cs typeface="Arial"/>
              </a:rPr>
              <a:t>CONTRAINDICATIONS:</a:t>
            </a:r>
            <a:endParaRPr sz="1800">
              <a:latin typeface="Arial"/>
              <a:cs typeface="Arial"/>
            </a:endParaRPr>
          </a:p>
          <a:p>
            <a:pPr marL="280670">
              <a:lnSpc>
                <a:spcPts val="2135"/>
              </a:lnSpc>
              <a:spcBef>
                <a:spcPts val="600"/>
              </a:spcBef>
            </a:pPr>
            <a:r>
              <a:rPr sz="1800" spc="-5" dirty="0">
                <a:latin typeface="Arial MT"/>
                <a:cs typeface="Arial MT"/>
              </a:rPr>
              <a:t>NSAID</a:t>
            </a:r>
            <a:r>
              <a:rPr sz="1800" dirty="0">
                <a:latin typeface="Arial MT"/>
                <a:cs typeface="Arial MT"/>
              </a:rPr>
              <a:t> </a:t>
            </a:r>
            <a:r>
              <a:rPr sz="1800" spc="-5" dirty="0">
                <a:latin typeface="Arial MT"/>
                <a:cs typeface="Arial MT"/>
              </a:rPr>
              <a:t>or</a:t>
            </a:r>
            <a:r>
              <a:rPr sz="1800" spc="5" dirty="0">
                <a:latin typeface="Arial MT"/>
                <a:cs typeface="Arial MT"/>
              </a:rPr>
              <a:t> </a:t>
            </a:r>
            <a:r>
              <a:rPr sz="1800" dirty="0">
                <a:latin typeface="Arial MT"/>
                <a:cs typeface="Arial MT"/>
              </a:rPr>
              <a:t>salicylate</a:t>
            </a:r>
            <a:r>
              <a:rPr sz="1800" spc="-60" dirty="0">
                <a:latin typeface="Arial MT"/>
                <a:cs typeface="Arial MT"/>
              </a:rPr>
              <a:t> </a:t>
            </a:r>
            <a:r>
              <a:rPr sz="1800" spc="-10" dirty="0">
                <a:latin typeface="Arial MT"/>
                <a:cs typeface="Arial MT"/>
              </a:rPr>
              <a:t>hypersensitivity,</a:t>
            </a:r>
            <a:r>
              <a:rPr sz="1800" spc="-60" dirty="0">
                <a:latin typeface="Arial MT"/>
                <a:cs typeface="Arial MT"/>
              </a:rPr>
              <a:t> </a:t>
            </a:r>
            <a:r>
              <a:rPr sz="1800" spc="5" dirty="0">
                <a:latin typeface="Arial MT"/>
                <a:cs typeface="Arial MT"/>
              </a:rPr>
              <a:t>asthma,</a:t>
            </a:r>
            <a:endParaRPr sz="1800">
              <a:latin typeface="Arial MT"/>
              <a:cs typeface="Arial MT"/>
            </a:endParaRPr>
          </a:p>
          <a:p>
            <a:pPr marL="280670">
              <a:lnSpc>
                <a:spcPts val="2135"/>
              </a:lnSpc>
            </a:pPr>
            <a:r>
              <a:rPr sz="1800" spc="-5" dirty="0">
                <a:latin typeface="Arial MT"/>
                <a:cs typeface="Arial MT"/>
              </a:rPr>
              <a:t>severe</a:t>
            </a:r>
            <a:r>
              <a:rPr sz="1800" spc="-30" dirty="0">
                <a:latin typeface="Arial MT"/>
                <a:cs typeface="Arial MT"/>
              </a:rPr>
              <a:t> </a:t>
            </a:r>
            <a:r>
              <a:rPr sz="1800" dirty="0">
                <a:latin typeface="Arial MT"/>
                <a:cs typeface="Arial MT"/>
              </a:rPr>
              <a:t>renal</a:t>
            </a:r>
            <a:r>
              <a:rPr sz="1800" spc="-45" dirty="0">
                <a:latin typeface="Arial MT"/>
                <a:cs typeface="Arial MT"/>
              </a:rPr>
              <a:t> </a:t>
            </a:r>
            <a:r>
              <a:rPr sz="1800" dirty="0">
                <a:latin typeface="Arial MT"/>
                <a:cs typeface="Arial MT"/>
              </a:rPr>
              <a:t>or</a:t>
            </a:r>
            <a:r>
              <a:rPr sz="1800" spc="-5" dirty="0">
                <a:latin typeface="Arial MT"/>
                <a:cs typeface="Arial MT"/>
              </a:rPr>
              <a:t> </a:t>
            </a:r>
            <a:r>
              <a:rPr sz="1800" dirty="0">
                <a:latin typeface="Arial MT"/>
                <a:cs typeface="Arial MT"/>
              </a:rPr>
              <a:t>hepatic</a:t>
            </a:r>
            <a:r>
              <a:rPr sz="1800" spc="-65" dirty="0">
                <a:latin typeface="Arial MT"/>
                <a:cs typeface="Arial MT"/>
              </a:rPr>
              <a:t> </a:t>
            </a:r>
            <a:r>
              <a:rPr sz="1800" dirty="0">
                <a:latin typeface="Arial MT"/>
                <a:cs typeface="Arial MT"/>
              </a:rPr>
              <a:t>disease</a:t>
            </a:r>
            <a:endParaRPr sz="1800">
              <a:latin typeface="Arial MT"/>
              <a:cs typeface="Arial MT"/>
            </a:endParaRPr>
          </a:p>
        </p:txBody>
      </p:sp>
      <p:sp>
        <p:nvSpPr>
          <p:cNvPr id="10" name="object 10"/>
          <p:cNvSpPr/>
          <p:nvPr/>
        </p:nvSpPr>
        <p:spPr>
          <a:xfrm>
            <a:off x="720090" y="5224271"/>
            <a:ext cx="114300" cy="526415"/>
          </a:xfrm>
          <a:custGeom>
            <a:avLst/>
            <a:gdLst/>
            <a:ahLst/>
            <a:cxnLst/>
            <a:rect l="l" t="t" r="r" b="b"/>
            <a:pathLst>
              <a:path w="114300" h="526414">
                <a:moveTo>
                  <a:pt x="0" y="526287"/>
                </a:moveTo>
                <a:lnTo>
                  <a:pt x="114300" y="526287"/>
                </a:lnTo>
                <a:lnTo>
                  <a:pt x="114300" y="0"/>
                </a:lnTo>
                <a:lnTo>
                  <a:pt x="0" y="0"/>
                </a:lnTo>
                <a:lnTo>
                  <a:pt x="0" y="526287"/>
                </a:lnTo>
                <a:close/>
              </a:path>
            </a:pathLst>
          </a:custGeom>
          <a:solidFill>
            <a:srgbClr val="BB8542"/>
          </a:solidFill>
        </p:spPr>
        <p:txBody>
          <a:bodyPr wrap="square" lIns="0" tIns="0" rIns="0" bIns="0" rtlCol="0"/>
          <a:lstStyle/>
          <a:p>
            <a:endParaRPr/>
          </a:p>
        </p:txBody>
      </p:sp>
      <p:sp>
        <p:nvSpPr>
          <p:cNvPr id="11" name="object 11"/>
          <p:cNvSpPr/>
          <p:nvPr/>
        </p:nvSpPr>
        <p:spPr>
          <a:xfrm>
            <a:off x="6209538" y="5398008"/>
            <a:ext cx="114300" cy="493395"/>
          </a:xfrm>
          <a:custGeom>
            <a:avLst/>
            <a:gdLst/>
            <a:ahLst/>
            <a:cxnLst/>
            <a:rect l="l" t="t" r="r" b="b"/>
            <a:pathLst>
              <a:path w="114300" h="493395">
                <a:moveTo>
                  <a:pt x="0" y="493318"/>
                </a:moveTo>
                <a:lnTo>
                  <a:pt x="114300" y="493318"/>
                </a:lnTo>
                <a:lnTo>
                  <a:pt x="114300" y="0"/>
                </a:lnTo>
                <a:lnTo>
                  <a:pt x="0" y="0"/>
                </a:lnTo>
                <a:lnTo>
                  <a:pt x="0" y="493318"/>
                </a:lnTo>
                <a:close/>
              </a:path>
            </a:pathLst>
          </a:custGeom>
          <a:solidFill>
            <a:srgbClr val="BB8542"/>
          </a:solidFill>
        </p:spPr>
        <p:txBody>
          <a:bodyPr wrap="square" lIns="0" tIns="0" rIns="0" bIns="0" rtlCol="0"/>
          <a:lstStyle/>
          <a:p>
            <a:endParaRPr/>
          </a:p>
        </p:txBody>
      </p:sp>
      <p:sp>
        <p:nvSpPr>
          <p:cNvPr id="12" name="object 12"/>
          <p:cNvSpPr/>
          <p:nvPr/>
        </p:nvSpPr>
        <p:spPr>
          <a:xfrm>
            <a:off x="6209538" y="4514088"/>
            <a:ext cx="114300" cy="297815"/>
          </a:xfrm>
          <a:custGeom>
            <a:avLst/>
            <a:gdLst/>
            <a:ahLst/>
            <a:cxnLst/>
            <a:rect l="l" t="t" r="r" b="b"/>
            <a:pathLst>
              <a:path w="114300" h="297814">
                <a:moveTo>
                  <a:pt x="0" y="297688"/>
                </a:moveTo>
                <a:lnTo>
                  <a:pt x="114300" y="297688"/>
                </a:lnTo>
                <a:lnTo>
                  <a:pt x="114300" y="0"/>
                </a:lnTo>
                <a:lnTo>
                  <a:pt x="0" y="0"/>
                </a:lnTo>
                <a:lnTo>
                  <a:pt x="0" y="297688"/>
                </a:lnTo>
                <a:close/>
              </a:path>
            </a:pathLst>
          </a:custGeom>
          <a:solidFill>
            <a:srgbClr val="BB8542"/>
          </a:solidFill>
        </p:spPr>
        <p:txBody>
          <a:bodyPr wrap="square" lIns="0" tIns="0" rIns="0" bIns="0" rtlCol="0"/>
          <a:lstStyle/>
          <a:p>
            <a:endParaRPr/>
          </a:p>
        </p:txBody>
      </p:sp>
      <p:sp>
        <p:nvSpPr>
          <p:cNvPr id="13" name="object 13"/>
          <p:cNvSpPr/>
          <p:nvPr/>
        </p:nvSpPr>
        <p:spPr>
          <a:xfrm>
            <a:off x="6209538" y="3172967"/>
            <a:ext cx="114300" cy="766445"/>
          </a:xfrm>
          <a:custGeom>
            <a:avLst/>
            <a:gdLst/>
            <a:ahLst/>
            <a:cxnLst/>
            <a:rect l="l" t="t" r="r" b="b"/>
            <a:pathLst>
              <a:path w="114300" h="766445">
                <a:moveTo>
                  <a:pt x="0" y="765937"/>
                </a:moveTo>
                <a:lnTo>
                  <a:pt x="114300" y="765937"/>
                </a:lnTo>
                <a:lnTo>
                  <a:pt x="114300" y="0"/>
                </a:lnTo>
                <a:lnTo>
                  <a:pt x="0" y="0"/>
                </a:lnTo>
                <a:lnTo>
                  <a:pt x="0" y="765937"/>
                </a:lnTo>
                <a:close/>
              </a:path>
            </a:pathLst>
          </a:custGeom>
          <a:solidFill>
            <a:srgbClr val="BB8542"/>
          </a:solidFill>
        </p:spPr>
        <p:txBody>
          <a:bodyPr wrap="square" lIns="0" tIns="0" rIns="0" bIns="0" rtlCol="0"/>
          <a:lstStyle/>
          <a:p>
            <a:endParaRPr/>
          </a:p>
        </p:txBody>
      </p:sp>
      <p:sp>
        <p:nvSpPr>
          <p:cNvPr id="14" name="object 14"/>
          <p:cNvSpPr txBox="1"/>
          <p:nvPr/>
        </p:nvSpPr>
        <p:spPr>
          <a:xfrm>
            <a:off x="6194297" y="1345184"/>
            <a:ext cx="5151120" cy="4592955"/>
          </a:xfrm>
          <a:prstGeom prst="rect">
            <a:avLst/>
          </a:prstGeom>
        </p:spPr>
        <p:txBody>
          <a:bodyPr vert="horz" wrap="square" lIns="0" tIns="88900" rIns="0" bIns="0" rtlCol="0">
            <a:spAutoFit/>
          </a:bodyPr>
          <a:lstStyle/>
          <a:p>
            <a:pPr marL="12700">
              <a:lnSpc>
                <a:spcPct val="100000"/>
              </a:lnSpc>
              <a:spcBef>
                <a:spcPts val="700"/>
              </a:spcBef>
            </a:pPr>
            <a:r>
              <a:rPr sz="1800" b="1" spc="-5" dirty="0">
                <a:latin typeface="Arial"/>
                <a:cs typeface="Arial"/>
              </a:rPr>
              <a:t>POTENTIAL</a:t>
            </a:r>
            <a:r>
              <a:rPr sz="1800" b="1" spc="-45" dirty="0">
                <a:latin typeface="Arial"/>
                <a:cs typeface="Arial"/>
              </a:rPr>
              <a:t> </a:t>
            </a:r>
            <a:r>
              <a:rPr sz="1800" b="1" dirty="0">
                <a:latin typeface="Arial"/>
                <a:cs typeface="Arial"/>
              </a:rPr>
              <a:t>SIDE</a:t>
            </a:r>
            <a:r>
              <a:rPr sz="1800" b="1" spc="-25" dirty="0">
                <a:latin typeface="Arial"/>
                <a:cs typeface="Arial"/>
              </a:rPr>
              <a:t> </a:t>
            </a:r>
            <a:r>
              <a:rPr sz="1800" b="1" dirty="0">
                <a:latin typeface="Arial"/>
                <a:cs typeface="Arial"/>
              </a:rPr>
              <a:t>EFFECTS:</a:t>
            </a:r>
            <a:endParaRPr sz="1800">
              <a:latin typeface="Arial"/>
              <a:cs typeface="Arial"/>
            </a:endParaRPr>
          </a:p>
          <a:p>
            <a:pPr marL="280670" marR="514984" algn="just">
              <a:lnSpc>
                <a:spcPct val="98900"/>
              </a:lnSpc>
              <a:spcBef>
                <a:spcPts val="620"/>
              </a:spcBef>
            </a:pPr>
            <a:r>
              <a:rPr sz="1800" dirty="0">
                <a:latin typeface="Arial MT"/>
                <a:cs typeface="Arial MT"/>
              </a:rPr>
              <a:t>Edema, </a:t>
            </a:r>
            <a:r>
              <a:rPr sz="1800" spc="5" dirty="0">
                <a:latin typeface="Arial MT"/>
                <a:cs typeface="Arial MT"/>
              </a:rPr>
              <a:t>flu-like </a:t>
            </a:r>
            <a:r>
              <a:rPr sz="1800" dirty="0">
                <a:latin typeface="Arial MT"/>
                <a:cs typeface="Arial MT"/>
              </a:rPr>
              <a:t>syndrome, abdominal pain, </a:t>
            </a:r>
            <a:r>
              <a:rPr sz="1800" spc="-490" dirty="0">
                <a:latin typeface="Arial MT"/>
                <a:cs typeface="Arial MT"/>
              </a:rPr>
              <a:t> </a:t>
            </a:r>
            <a:r>
              <a:rPr sz="1800" dirty="0">
                <a:latin typeface="Arial MT"/>
                <a:cs typeface="Arial MT"/>
              </a:rPr>
              <a:t>diarrhea,</a:t>
            </a:r>
            <a:r>
              <a:rPr sz="1800" spc="-55" dirty="0">
                <a:latin typeface="Arial MT"/>
                <a:cs typeface="Arial MT"/>
              </a:rPr>
              <a:t> </a:t>
            </a:r>
            <a:r>
              <a:rPr sz="1800" dirty="0">
                <a:latin typeface="Arial MT"/>
                <a:cs typeface="Arial MT"/>
              </a:rPr>
              <a:t>dyspepsia,</a:t>
            </a:r>
            <a:r>
              <a:rPr sz="1800" spc="-75" dirty="0">
                <a:latin typeface="Arial MT"/>
                <a:cs typeface="Arial MT"/>
              </a:rPr>
              <a:t> </a:t>
            </a:r>
            <a:r>
              <a:rPr sz="1800" dirty="0">
                <a:latin typeface="Arial MT"/>
                <a:cs typeface="Arial MT"/>
              </a:rPr>
              <a:t>nausea,</a:t>
            </a:r>
            <a:r>
              <a:rPr sz="1800" spc="-80" dirty="0">
                <a:latin typeface="Arial MT"/>
                <a:cs typeface="Arial MT"/>
              </a:rPr>
              <a:t> </a:t>
            </a:r>
            <a:r>
              <a:rPr sz="1800" dirty="0">
                <a:latin typeface="Arial MT"/>
                <a:cs typeface="Arial MT"/>
              </a:rPr>
              <a:t>ulceration,</a:t>
            </a:r>
            <a:r>
              <a:rPr sz="1800" spc="-75" dirty="0">
                <a:latin typeface="Arial MT"/>
                <a:cs typeface="Arial MT"/>
              </a:rPr>
              <a:t> </a:t>
            </a:r>
            <a:r>
              <a:rPr sz="1800" spc="-10" dirty="0">
                <a:latin typeface="Arial MT"/>
                <a:cs typeface="Arial MT"/>
              </a:rPr>
              <a:t>GI </a:t>
            </a:r>
            <a:r>
              <a:rPr sz="1800" spc="-490" dirty="0">
                <a:latin typeface="Arial MT"/>
                <a:cs typeface="Arial MT"/>
              </a:rPr>
              <a:t> </a:t>
            </a:r>
            <a:r>
              <a:rPr sz="1800" dirty="0">
                <a:latin typeface="Arial MT"/>
                <a:cs typeface="Arial MT"/>
              </a:rPr>
              <a:t>bleed,</a:t>
            </a:r>
            <a:r>
              <a:rPr sz="1800" spc="-45" dirty="0">
                <a:latin typeface="Arial MT"/>
                <a:cs typeface="Arial MT"/>
              </a:rPr>
              <a:t> </a:t>
            </a:r>
            <a:r>
              <a:rPr sz="1800" dirty="0">
                <a:latin typeface="Arial MT"/>
                <a:cs typeface="Arial MT"/>
              </a:rPr>
              <a:t>anemia,</a:t>
            </a:r>
            <a:r>
              <a:rPr sz="1800" spc="-45" dirty="0">
                <a:latin typeface="Arial MT"/>
                <a:cs typeface="Arial MT"/>
              </a:rPr>
              <a:t> </a:t>
            </a:r>
            <a:r>
              <a:rPr sz="1800" dirty="0">
                <a:latin typeface="Arial MT"/>
                <a:cs typeface="Arial MT"/>
              </a:rPr>
              <a:t>headache</a:t>
            </a:r>
            <a:r>
              <a:rPr sz="1800" spc="-65" dirty="0">
                <a:latin typeface="Arial MT"/>
                <a:cs typeface="Arial MT"/>
              </a:rPr>
              <a:t> </a:t>
            </a:r>
            <a:r>
              <a:rPr sz="1800" dirty="0">
                <a:latin typeface="Arial MT"/>
                <a:cs typeface="Arial MT"/>
              </a:rPr>
              <a:t>or</a:t>
            </a:r>
            <a:r>
              <a:rPr sz="1800" spc="-20" dirty="0">
                <a:latin typeface="Arial MT"/>
                <a:cs typeface="Arial MT"/>
              </a:rPr>
              <a:t> </a:t>
            </a:r>
            <a:r>
              <a:rPr sz="1800" spc="5" dirty="0">
                <a:latin typeface="Arial MT"/>
                <a:cs typeface="Arial MT"/>
              </a:rPr>
              <a:t>insomnia</a:t>
            </a:r>
            <a:endParaRPr sz="1800">
              <a:latin typeface="Arial MT"/>
              <a:cs typeface="Arial MT"/>
            </a:endParaRPr>
          </a:p>
          <a:p>
            <a:pPr marL="12700">
              <a:lnSpc>
                <a:spcPct val="100000"/>
              </a:lnSpc>
              <a:spcBef>
                <a:spcPts val="1625"/>
              </a:spcBef>
            </a:pPr>
            <a:r>
              <a:rPr sz="1800" b="1" spc="-5" dirty="0">
                <a:latin typeface="Arial"/>
                <a:cs typeface="Arial"/>
              </a:rPr>
              <a:t>DRUG</a:t>
            </a:r>
            <a:r>
              <a:rPr sz="1800" b="1" spc="-25" dirty="0">
                <a:latin typeface="Arial"/>
                <a:cs typeface="Arial"/>
              </a:rPr>
              <a:t> </a:t>
            </a:r>
            <a:r>
              <a:rPr sz="1800" b="1" spc="-5" dirty="0">
                <a:latin typeface="Arial"/>
                <a:cs typeface="Arial"/>
              </a:rPr>
              <a:t>INTERACTIONS:</a:t>
            </a:r>
            <a:endParaRPr sz="1800">
              <a:latin typeface="Arial"/>
              <a:cs typeface="Arial"/>
            </a:endParaRPr>
          </a:p>
          <a:p>
            <a:pPr marL="280670" marR="5080">
              <a:lnSpc>
                <a:spcPct val="98900"/>
              </a:lnSpc>
              <a:spcBef>
                <a:spcPts val="625"/>
              </a:spcBef>
            </a:pPr>
            <a:r>
              <a:rPr sz="1800" dirty="0">
                <a:latin typeface="Arial MT"/>
                <a:cs typeface="Arial MT"/>
              </a:rPr>
              <a:t>Decreased</a:t>
            </a:r>
            <a:r>
              <a:rPr sz="1800" spc="-5" dirty="0">
                <a:latin typeface="Arial MT"/>
                <a:cs typeface="Arial MT"/>
              </a:rPr>
              <a:t> effect</a:t>
            </a:r>
            <a:r>
              <a:rPr sz="1800" spc="20" dirty="0">
                <a:latin typeface="Arial MT"/>
                <a:cs typeface="Arial MT"/>
              </a:rPr>
              <a:t> </a:t>
            </a:r>
            <a:r>
              <a:rPr sz="1800" dirty="0">
                <a:latin typeface="Arial MT"/>
                <a:cs typeface="Arial MT"/>
              </a:rPr>
              <a:t>of</a:t>
            </a:r>
            <a:r>
              <a:rPr sz="1800" spc="-50" dirty="0">
                <a:latin typeface="Arial MT"/>
                <a:cs typeface="Arial MT"/>
              </a:rPr>
              <a:t> </a:t>
            </a:r>
            <a:r>
              <a:rPr sz="1800" spc="-5" dirty="0">
                <a:latin typeface="Arial MT"/>
                <a:cs typeface="Arial MT"/>
              </a:rPr>
              <a:t>ACE</a:t>
            </a:r>
            <a:r>
              <a:rPr sz="1800" spc="65" dirty="0">
                <a:latin typeface="Arial MT"/>
                <a:cs typeface="Arial MT"/>
              </a:rPr>
              <a:t> </a:t>
            </a:r>
            <a:r>
              <a:rPr sz="1800" dirty="0">
                <a:latin typeface="Arial MT"/>
                <a:cs typeface="Arial MT"/>
              </a:rPr>
              <a:t>inhibitors</a:t>
            </a:r>
            <a:r>
              <a:rPr sz="1800" spc="5" dirty="0">
                <a:latin typeface="Arial MT"/>
                <a:cs typeface="Arial MT"/>
              </a:rPr>
              <a:t> </a:t>
            </a:r>
            <a:r>
              <a:rPr sz="1800" dirty="0">
                <a:latin typeface="Arial MT"/>
                <a:cs typeface="Arial MT"/>
              </a:rPr>
              <a:t>and </a:t>
            </a:r>
            <a:r>
              <a:rPr sz="1800" spc="5" dirty="0">
                <a:latin typeface="Arial MT"/>
                <a:cs typeface="Arial MT"/>
              </a:rPr>
              <a:t> </a:t>
            </a:r>
            <a:r>
              <a:rPr sz="1800" dirty="0">
                <a:latin typeface="Arial MT"/>
                <a:cs typeface="Arial MT"/>
              </a:rPr>
              <a:t>diuretics, increased lithium levels and </a:t>
            </a:r>
            <a:r>
              <a:rPr sz="1800" spc="-20" dirty="0">
                <a:latin typeface="Arial MT"/>
                <a:cs typeface="Arial MT"/>
              </a:rPr>
              <a:t>toxicity, </a:t>
            </a:r>
            <a:r>
              <a:rPr sz="1800" spc="-15" dirty="0">
                <a:latin typeface="Arial MT"/>
                <a:cs typeface="Arial MT"/>
              </a:rPr>
              <a:t> </a:t>
            </a:r>
            <a:r>
              <a:rPr sz="1800" dirty="0">
                <a:latin typeface="Arial MT"/>
                <a:cs typeface="Arial MT"/>
              </a:rPr>
              <a:t>increased</a:t>
            </a:r>
            <a:r>
              <a:rPr sz="1800" spc="-60" dirty="0">
                <a:latin typeface="Arial MT"/>
                <a:cs typeface="Arial MT"/>
              </a:rPr>
              <a:t> </a:t>
            </a:r>
            <a:r>
              <a:rPr sz="1800" spc="-5" dirty="0">
                <a:latin typeface="Arial MT"/>
                <a:cs typeface="Arial MT"/>
              </a:rPr>
              <a:t>GI</a:t>
            </a:r>
            <a:r>
              <a:rPr sz="1800" spc="10" dirty="0">
                <a:latin typeface="Arial MT"/>
                <a:cs typeface="Arial MT"/>
              </a:rPr>
              <a:t> </a:t>
            </a:r>
            <a:r>
              <a:rPr sz="1800" dirty="0">
                <a:latin typeface="Arial MT"/>
                <a:cs typeface="Arial MT"/>
              </a:rPr>
              <a:t>bleed</a:t>
            </a:r>
            <a:r>
              <a:rPr sz="1800" spc="-30" dirty="0">
                <a:latin typeface="Arial MT"/>
                <a:cs typeface="Arial MT"/>
              </a:rPr>
              <a:t> </a:t>
            </a:r>
            <a:r>
              <a:rPr sz="1800" dirty="0">
                <a:latin typeface="Arial MT"/>
                <a:cs typeface="Arial MT"/>
              </a:rPr>
              <a:t>risk</a:t>
            </a:r>
            <a:r>
              <a:rPr sz="1800" spc="-5" dirty="0">
                <a:latin typeface="Arial MT"/>
                <a:cs typeface="Arial MT"/>
              </a:rPr>
              <a:t> </a:t>
            </a:r>
            <a:r>
              <a:rPr sz="1800" spc="-10" dirty="0">
                <a:latin typeface="Arial MT"/>
                <a:cs typeface="Arial MT"/>
              </a:rPr>
              <a:t>with</a:t>
            </a:r>
            <a:r>
              <a:rPr sz="1800" spc="15" dirty="0">
                <a:latin typeface="Arial MT"/>
                <a:cs typeface="Arial MT"/>
              </a:rPr>
              <a:t> </a:t>
            </a:r>
            <a:r>
              <a:rPr sz="1800" dirty="0">
                <a:latin typeface="Arial MT"/>
                <a:cs typeface="Arial MT"/>
              </a:rPr>
              <a:t>aspirin</a:t>
            </a:r>
            <a:r>
              <a:rPr sz="1800" spc="-60" dirty="0">
                <a:latin typeface="Arial MT"/>
                <a:cs typeface="Arial MT"/>
              </a:rPr>
              <a:t> </a:t>
            </a:r>
            <a:r>
              <a:rPr sz="1800" dirty="0">
                <a:latin typeface="Arial MT"/>
                <a:cs typeface="Arial MT"/>
              </a:rPr>
              <a:t>and</a:t>
            </a:r>
            <a:r>
              <a:rPr sz="1800" spc="-5" dirty="0">
                <a:latin typeface="Arial MT"/>
                <a:cs typeface="Arial MT"/>
              </a:rPr>
              <a:t> warfarin</a:t>
            </a:r>
            <a:endParaRPr sz="1800">
              <a:latin typeface="Arial MT"/>
              <a:cs typeface="Arial MT"/>
            </a:endParaRPr>
          </a:p>
          <a:p>
            <a:pPr marL="12700">
              <a:lnSpc>
                <a:spcPct val="100000"/>
              </a:lnSpc>
              <a:spcBef>
                <a:spcPts val="1510"/>
              </a:spcBef>
            </a:pPr>
            <a:r>
              <a:rPr sz="1800" b="1" spc="-15" dirty="0">
                <a:latin typeface="Arial"/>
                <a:cs typeface="Arial"/>
              </a:rPr>
              <a:t>ONSET/PEAK/DURATION:</a:t>
            </a:r>
            <a:endParaRPr sz="1800">
              <a:latin typeface="Arial"/>
              <a:cs typeface="Arial"/>
            </a:endParaRPr>
          </a:p>
          <a:p>
            <a:pPr marL="280670">
              <a:lnSpc>
                <a:spcPct val="100000"/>
              </a:lnSpc>
              <a:spcBef>
                <a:spcPts val="600"/>
              </a:spcBef>
            </a:pPr>
            <a:r>
              <a:rPr sz="1800" dirty="0">
                <a:latin typeface="Arial MT"/>
                <a:cs typeface="Arial MT"/>
              </a:rPr>
              <a:t>30-60</a:t>
            </a:r>
            <a:r>
              <a:rPr sz="1800" spc="-30" dirty="0">
                <a:latin typeface="Arial MT"/>
                <a:cs typeface="Arial MT"/>
              </a:rPr>
              <a:t> </a:t>
            </a:r>
            <a:r>
              <a:rPr sz="1800" dirty="0">
                <a:latin typeface="Arial MT"/>
                <a:cs typeface="Arial MT"/>
              </a:rPr>
              <a:t>min/5-6</a:t>
            </a:r>
            <a:r>
              <a:rPr sz="1800" spc="-70" dirty="0">
                <a:latin typeface="Arial MT"/>
                <a:cs typeface="Arial MT"/>
              </a:rPr>
              <a:t> </a:t>
            </a:r>
            <a:r>
              <a:rPr sz="1800" dirty="0">
                <a:latin typeface="Arial MT"/>
                <a:cs typeface="Arial MT"/>
              </a:rPr>
              <a:t>hr/20-24</a:t>
            </a:r>
            <a:r>
              <a:rPr sz="1800" spc="-45" dirty="0">
                <a:latin typeface="Arial MT"/>
                <a:cs typeface="Arial MT"/>
              </a:rPr>
              <a:t> </a:t>
            </a:r>
            <a:r>
              <a:rPr sz="1800" dirty="0">
                <a:latin typeface="Arial MT"/>
                <a:cs typeface="Arial MT"/>
              </a:rPr>
              <a:t>hr</a:t>
            </a:r>
            <a:endParaRPr sz="1800">
              <a:latin typeface="Arial MT"/>
              <a:cs typeface="Arial MT"/>
            </a:endParaRPr>
          </a:p>
          <a:p>
            <a:pPr>
              <a:lnSpc>
                <a:spcPct val="100000"/>
              </a:lnSpc>
              <a:spcBef>
                <a:spcPts val="45"/>
              </a:spcBef>
            </a:pPr>
            <a:endParaRPr sz="1600">
              <a:latin typeface="Arial MT"/>
              <a:cs typeface="Arial MT"/>
            </a:endParaRPr>
          </a:p>
          <a:p>
            <a:pPr marL="12700">
              <a:lnSpc>
                <a:spcPct val="100000"/>
              </a:lnSpc>
            </a:pPr>
            <a:r>
              <a:rPr sz="1800" b="1" spc="-30" dirty="0">
                <a:latin typeface="Arial"/>
                <a:cs typeface="Arial"/>
              </a:rPr>
              <a:t>TACTICAL</a:t>
            </a:r>
            <a:r>
              <a:rPr sz="1800" b="1" spc="5" dirty="0">
                <a:latin typeface="Arial"/>
                <a:cs typeface="Arial"/>
              </a:rPr>
              <a:t> </a:t>
            </a:r>
            <a:r>
              <a:rPr sz="1800" b="1" spc="-15" dirty="0">
                <a:latin typeface="Arial"/>
                <a:cs typeface="Arial"/>
              </a:rPr>
              <a:t>CONSIDERATIONS:</a:t>
            </a:r>
            <a:endParaRPr sz="1800">
              <a:latin typeface="Arial"/>
              <a:cs typeface="Arial"/>
            </a:endParaRPr>
          </a:p>
          <a:p>
            <a:pPr marL="280670">
              <a:lnSpc>
                <a:spcPts val="2135"/>
              </a:lnSpc>
              <a:spcBef>
                <a:spcPts val="600"/>
              </a:spcBef>
            </a:pPr>
            <a:r>
              <a:rPr sz="1800" spc="-5" dirty="0">
                <a:latin typeface="Arial MT"/>
                <a:cs typeface="Arial MT"/>
              </a:rPr>
              <a:t>Minimal</a:t>
            </a:r>
            <a:r>
              <a:rPr sz="1800" spc="-25" dirty="0">
                <a:latin typeface="Arial MT"/>
                <a:cs typeface="Arial MT"/>
              </a:rPr>
              <a:t> </a:t>
            </a:r>
            <a:r>
              <a:rPr sz="1800" dirty="0">
                <a:latin typeface="Arial MT"/>
                <a:cs typeface="Arial MT"/>
              </a:rPr>
              <a:t>to no</a:t>
            </a:r>
            <a:r>
              <a:rPr sz="1800" spc="-25" dirty="0">
                <a:latin typeface="Arial MT"/>
                <a:cs typeface="Arial MT"/>
              </a:rPr>
              <a:t> </a:t>
            </a:r>
            <a:r>
              <a:rPr sz="1800" dirty="0">
                <a:latin typeface="Arial MT"/>
                <a:cs typeface="Arial MT"/>
              </a:rPr>
              <a:t>mission</a:t>
            </a:r>
            <a:r>
              <a:rPr sz="1800" spc="-65" dirty="0">
                <a:latin typeface="Arial MT"/>
                <a:cs typeface="Arial MT"/>
              </a:rPr>
              <a:t> </a:t>
            </a:r>
            <a:r>
              <a:rPr sz="1800" dirty="0">
                <a:latin typeface="Arial MT"/>
                <a:cs typeface="Arial MT"/>
              </a:rPr>
              <a:t>impact;</a:t>
            </a:r>
            <a:endParaRPr sz="1800">
              <a:latin typeface="Arial MT"/>
              <a:cs typeface="Arial MT"/>
            </a:endParaRPr>
          </a:p>
          <a:p>
            <a:pPr marL="280670">
              <a:lnSpc>
                <a:spcPts val="2135"/>
              </a:lnSpc>
            </a:pPr>
            <a:r>
              <a:rPr sz="1800" dirty="0">
                <a:latin typeface="Arial MT"/>
                <a:cs typeface="Arial MT"/>
              </a:rPr>
              <a:t>DO</a:t>
            </a:r>
            <a:r>
              <a:rPr sz="1800" spc="-30" dirty="0">
                <a:latin typeface="Arial MT"/>
                <a:cs typeface="Arial MT"/>
              </a:rPr>
              <a:t> </a:t>
            </a:r>
            <a:r>
              <a:rPr sz="1800" spc="-5" dirty="0">
                <a:latin typeface="Arial MT"/>
                <a:cs typeface="Arial MT"/>
              </a:rPr>
              <a:t>NOT</a:t>
            </a:r>
            <a:r>
              <a:rPr sz="1800" spc="-30" dirty="0">
                <a:latin typeface="Arial MT"/>
                <a:cs typeface="Arial MT"/>
              </a:rPr>
              <a:t> </a:t>
            </a:r>
            <a:r>
              <a:rPr sz="1800" spc="-5" dirty="0">
                <a:latin typeface="Arial MT"/>
                <a:cs typeface="Arial MT"/>
              </a:rPr>
              <a:t>give</a:t>
            </a:r>
            <a:r>
              <a:rPr sz="1800" spc="-25" dirty="0">
                <a:latin typeface="Arial MT"/>
                <a:cs typeface="Arial MT"/>
              </a:rPr>
              <a:t> </a:t>
            </a:r>
            <a:r>
              <a:rPr sz="1800" dirty="0">
                <a:latin typeface="Arial MT"/>
                <a:cs typeface="Arial MT"/>
              </a:rPr>
              <a:t>to</a:t>
            </a:r>
            <a:r>
              <a:rPr sz="1800" spc="-5" dirty="0">
                <a:latin typeface="Arial MT"/>
                <a:cs typeface="Arial MT"/>
              </a:rPr>
              <a:t> </a:t>
            </a:r>
            <a:r>
              <a:rPr sz="1800" dirty="0">
                <a:latin typeface="Arial MT"/>
                <a:cs typeface="Arial MT"/>
              </a:rPr>
              <a:t>K-9</a:t>
            </a:r>
            <a:r>
              <a:rPr sz="1800" spc="-25" dirty="0">
                <a:latin typeface="Arial MT"/>
                <a:cs typeface="Arial MT"/>
              </a:rPr>
              <a:t> </a:t>
            </a:r>
            <a:r>
              <a:rPr sz="1800" spc="5" dirty="0">
                <a:latin typeface="Arial MT"/>
                <a:cs typeface="Arial MT"/>
              </a:rPr>
              <a:t>casualties</a:t>
            </a:r>
            <a:endParaRPr sz="1800">
              <a:latin typeface="Arial MT"/>
              <a:cs typeface="Arial MT"/>
            </a:endParaRPr>
          </a:p>
        </p:txBody>
      </p:sp>
      <p:sp>
        <p:nvSpPr>
          <p:cNvPr id="15" name="object 15"/>
          <p:cNvSpPr/>
          <p:nvPr/>
        </p:nvSpPr>
        <p:spPr>
          <a:xfrm>
            <a:off x="6209538" y="1801367"/>
            <a:ext cx="114300" cy="791210"/>
          </a:xfrm>
          <a:custGeom>
            <a:avLst/>
            <a:gdLst/>
            <a:ahLst/>
            <a:cxnLst/>
            <a:rect l="l" t="t" r="r" b="b"/>
            <a:pathLst>
              <a:path w="114300" h="791210">
                <a:moveTo>
                  <a:pt x="0" y="791210"/>
                </a:moveTo>
                <a:lnTo>
                  <a:pt x="114300" y="791210"/>
                </a:lnTo>
                <a:lnTo>
                  <a:pt x="114300" y="0"/>
                </a:lnTo>
                <a:lnTo>
                  <a:pt x="0" y="0"/>
                </a:lnTo>
                <a:lnTo>
                  <a:pt x="0" y="791210"/>
                </a:lnTo>
                <a:close/>
              </a:path>
            </a:pathLst>
          </a:custGeom>
          <a:solidFill>
            <a:srgbClr val="BB8542"/>
          </a:solidFill>
        </p:spPr>
        <p:txBody>
          <a:bodyPr wrap="square" lIns="0" tIns="0" rIns="0" bIns="0" rtlCol="0"/>
          <a:lstStyle/>
          <a:p>
            <a:endParaRPr/>
          </a:p>
        </p:txBody>
      </p:sp>
      <p:sp>
        <p:nvSpPr>
          <p:cNvPr id="16" name="object 16"/>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17" name="object 17"/>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18" name="object 18"/>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13</a:t>
            </a:fld>
            <a:endParaRPr sz="12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5" cstate="print"/>
          <a:stretch>
            <a:fillRect/>
          </a:stretch>
        </p:blipFill>
        <p:spPr>
          <a:xfrm>
            <a:off x="307847" y="256031"/>
            <a:ext cx="1173480" cy="655320"/>
          </a:xfrm>
          <a:prstGeom prst="rect">
            <a:avLst/>
          </a:prstGeom>
        </p:spPr>
      </p:pic>
      <p:sp>
        <p:nvSpPr>
          <p:cNvPr id="3" name="object 3"/>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4" name="object 4"/>
          <p:cNvSpPr txBox="1"/>
          <p:nvPr/>
        </p:nvSpPr>
        <p:spPr>
          <a:xfrm>
            <a:off x="1972436" y="944702"/>
            <a:ext cx="8324215" cy="574675"/>
          </a:xfrm>
          <a:prstGeom prst="rect">
            <a:avLst/>
          </a:prstGeom>
        </p:spPr>
        <p:txBody>
          <a:bodyPr vert="horz" wrap="square" lIns="0" tIns="12700" rIns="0" bIns="0" rtlCol="0">
            <a:spAutoFit/>
          </a:bodyPr>
          <a:lstStyle/>
          <a:p>
            <a:pPr marL="12700">
              <a:lnSpc>
                <a:spcPct val="100000"/>
              </a:lnSpc>
              <a:spcBef>
                <a:spcPts val="100"/>
              </a:spcBef>
            </a:pPr>
            <a:r>
              <a:rPr sz="3600" b="1" spc="-30" dirty="0">
                <a:solidFill>
                  <a:srgbClr val="FFFFFF"/>
                </a:solidFill>
                <a:latin typeface="Arial"/>
                <a:cs typeface="Arial"/>
              </a:rPr>
              <a:t>ORAL</a:t>
            </a:r>
            <a:r>
              <a:rPr sz="3600" b="1" spc="15" dirty="0">
                <a:solidFill>
                  <a:srgbClr val="FFFFFF"/>
                </a:solidFill>
                <a:latin typeface="Arial"/>
                <a:cs typeface="Arial"/>
              </a:rPr>
              <a:t> </a:t>
            </a:r>
            <a:r>
              <a:rPr sz="3600" b="1" spc="-40" dirty="0">
                <a:solidFill>
                  <a:srgbClr val="FFFFFF"/>
                </a:solidFill>
                <a:latin typeface="Arial"/>
                <a:cs typeface="Arial"/>
              </a:rPr>
              <a:t>MEDICATION</a:t>
            </a:r>
            <a:r>
              <a:rPr sz="3600" b="1" spc="-60" dirty="0">
                <a:solidFill>
                  <a:srgbClr val="FFFFFF"/>
                </a:solidFill>
                <a:latin typeface="Arial"/>
                <a:cs typeface="Arial"/>
              </a:rPr>
              <a:t> </a:t>
            </a:r>
            <a:r>
              <a:rPr sz="3600" b="1" spc="-30" dirty="0">
                <a:solidFill>
                  <a:srgbClr val="FFFFFF"/>
                </a:solidFill>
                <a:latin typeface="Arial"/>
                <a:cs typeface="Arial"/>
              </a:rPr>
              <a:t>ADMINISTRATION</a:t>
            </a:r>
            <a:endParaRPr sz="3600">
              <a:latin typeface="Arial"/>
              <a:cs typeface="Arial"/>
            </a:endParaRPr>
          </a:p>
        </p:txBody>
      </p:sp>
      <p:grpSp>
        <p:nvGrpSpPr>
          <p:cNvPr id="5" name="object 5"/>
          <p:cNvGrpSpPr/>
          <p:nvPr/>
        </p:nvGrpSpPr>
        <p:grpSpPr>
          <a:xfrm>
            <a:off x="2934842" y="2249042"/>
            <a:ext cx="6322695" cy="3582670"/>
            <a:chOff x="2934842" y="2249042"/>
            <a:chExt cx="6322695" cy="3582670"/>
          </a:xfrm>
        </p:grpSpPr>
        <p:sp>
          <p:nvSpPr>
            <p:cNvPr id="6" name="object 6"/>
            <p:cNvSpPr/>
            <p:nvPr/>
          </p:nvSpPr>
          <p:spPr>
            <a:xfrm>
              <a:off x="2944367" y="2258567"/>
              <a:ext cx="6303645" cy="3563620"/>
            </a:xfrm>
            <a:custGeom>
              <a:avLst/>
              <a:gdLst/>
              <a:ahLst/>
              <a:cxnLst/>
              <a:rect l="l" t="t" r="r" b="b"/>
              <a:pathLst>
                <a:path w="6303645" h="3563620">
                  <a:moveTo>
                    <a:pt x="0" y="3563111"/>
                  </a:moveTo>
                  <a:lnTo>
                    <a:pt x="6303263" y="3563111"/>
                  </a:lnTo>
                  <a:lnTo>
                    <a:pt x="6303263" y="0"/>
                  </a:lnTo>
                  <a:lnTo>
                    <a:pt x="0" y="0"/>
                  </a:lnTo>
                  <a:lnTo>
                    <a:pt x="0" y="3563111"/>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1639" y="3444239"/>
              <a:ext cx="1188720" cy="1191895"/>
            </a:xfrm>
            <a:custGeom>
              <a:avLst/>
              <a:gdLst/>
              <a:ahLst/>
              <a:cxnLst/>
              <a:rect l="l" t="t" r="r" b="b"/>
              <a:pathLst>
                <a:path w="1188720" h="1191895">
                  <a:moveTo>
                    <a:pt x="594360" y="0"/>
                  </a:moveTo>
                  <a:lnTo>
                    <a:pt x="545607" y="1975"/>
                  </a:lnTo>
                  <a:lnTo>
                    <a:pt x="497942" y="7800"/>
                  </a:lnTo>
                  <a:lnTo>
                    <a:pt x="451515" y="17320"/>
                  </a:lnTo>
                  <a:lnTo>
                    <a:pt x="406481" y="30382"/>
                  </a:lnTo>
                  <a:lnTo>
                    <a:pt x="362991" y="46833"/>
                  </a:lnTo>
                  <a:lnTo>
                    <a:pt x="321200" y="66519"/>
                  </a:lnTo>
                  <a:lnTo>
                    <a:pt x="281259" y="89286"/>
                  </a:lnTo>
                  <a:lnTo>
                    <a:pt x="243321" y="114982"/>
                  </a:lnTo>
                  <a:lnTo>
                    <a:pt x="207540" y="143453"/>
                  </a:lnTo>
                  <a:lnTo>
                    <a:pt x="174069" y="174545"/>
                  </a:lnTo>
                  <a:lnTo>
                    <a:pt x="143060" y="208105"/>
                  </a:lnTo>
                  <a:lnTo>
                    <a:pt x="114665" y="243980"/>
                  </a:lnTo>
                  <a:lnTo>
                    <a:pt x="89039" y="282015"/>
                  </a:lnTo>
                  <a:lnTo>
                    <a:pt x="66334" y="322058"/>
                  </a:lnTo>
                  <a:lnTo>
                    <a:pt x="46702" y="363956"/>
                  </a:lnTo>
                  <a:lnTo>
                    <a:pt x="30297" y="407554"/>
                  </a:lnTo>
                  <a:lnTo>
                    <a:pt x="17271" y="452699"/>
                  </a:lnTo>
                  <a:lnTo>
                    <a:pt x="7778" y="499238"/>
                  </a:lnTo>
                  <a:lnTo>
                    <a:pt x="1970" y="547017"/>
                  </a:lnTo>
                  <a:lnTo>
                    <a:pt x="0" y="595884"/>
                  </a:lnTo>
                  <a:lnTo>
                    <a:pt x="1970" y="644750"/>
                  </a:lnTo>
                  <a:lnTo>
                    <a:pt x="7778" y="692529"/>
                  </a:lnTo>
                  <a:lnTo>
                    <a:pt x="17271" y="739068"/>
                  </a:lnTo>
                  <a:lnTo>
                    <a:pt x="30297" y="784213"/>
                  </a:lnTo>
                  <a:lnTo>
                    <a:pt x="46702" y="827811"/>
                  </a:lnTo>
                  <a:lnTo>
                    <a:pt x="66334" y="869709"/>
                  </a:lnTo>
                  <a:lnTo>
                    <a:pt x="89039" y="909752"/>
                  </a:lnTo>
                  <a:lnTo>
                    <a:pt x="114665" y="947787"/>
                  </a:lnTo>
                  <a:lnTo>
                    <a:pt x="143060" y="983662"/>
                  </a:lnTo>
                  <a:lnTo>
                    <a:pt x="174069" y="1017222"/>
                  </a:lnTo>
                  <a:lnTo>
                    <a:pt x="207540" y="1048314"/>
                  </a:lnTo>
                  <a:lnTo>
                    <a:pt x="243321" y="1076785"/>
                  </a:lnTo>
                  <a:lnTo>
                    <a:pt x="281259" y="1102481"/>
                  </a:lnTo>
                  <a:lnTo>
                    <a:pt x="321200" y="1125248"/>
                  </a:lnTo>
                  <a:lnTo>
                    <a:pt x="362991" y="1144934"/>
                  </a:lnTo>
                  <a:lnTo>
                    <a:pt x="406481" y="1161385"/>
                  </a:lnTo>
                  <a:lnTo>
                    <a:pt x="451515" y="1174447"/>
                  </a:lnTo>
                  <a:lnTo>
                    <a:pt x="497942" y="1183967"/>
                  </a:lnTo>
                  <a:lnTo>
                    <a:pt x="545607" y="1189792"/>
                  </a:lnTo>
                  <a:lnTo>
                    <a:pt x="594360" y="1191768"/>
                  </a:lnTo>
                  <a:lnTo>
                    <a:pt x="643112" y="1189792"/>
                  </a:lnTo>
                  <a:lnTo>
                    <a:pt x="690777" y="1183967"/>
                  </a:lnTo>
                  <a:lnTo>
                    <a:pt x="737204" y="1174447"/>
                  </a:lnTo>
                  <a:lnTo>
                    <a:pt x="782238" y="1161385"/>
                  </a:lnTo>
                  <a:lnTo>
                    <a:pt x="825728" y="1144934"/>
                  </a:lnTo>
                  <a:lnTo>
                    <a:pt x="867519" y="1125248"/>
                  </a:lnTo>
                  <a:lnTo>
                    <a:pt x="907460" y="1102481"/>
                  </a:lnTo>
                  <a:lnTo>
                    <a:pt x="945398" y="1076785"/>
                  </a:lnTo>
                  <a:lnTo>
                    <a:pt x="981179" y="1048314"/>
                  </a:lnTo>
                  <a:lnTo>
                    <a:pt x="1014650" y="1017222"/>
                  </a:lnTo>
                  <a:lnTo>
                    <a:pt x="1045659" y="983662"/>
                  </a:lnTo>
                  <a:lnTo>
                    <a:pt x="1074054" y="947787"/>
                  </a:lnTo>
                  <a:lnTo>
                    <a:pt x="1099680" y="909752"/>
                  </a:lnTo>
                  <a:lnTo>
                    <a:pt x="1122385" y="869709"/>
                  </a:lnTo>
                  <a:lnTo>
                    <a:pt x="1142017" y="827811"/>
                  </a:lnTo>
                  <a:lnTo>
                    <a:pt x="1158422" y="784213"/>
                  </a:lnTo>
                  <a:lnTo>
                    <a:pt x="1171448" y="739068"/>
                  </a:lnTo>
                  <a:lnTo>
                    <a:pt x="1180941" y="692529"/>
                  </a:lnTo>
                  <a:lnTo>
                    <a:pt x="1186749" y="644750"/>
                  </a:lnTo>
                  <a:lnTo>
                    <a:pt x="1188719" y="595884"/>
                  </a:lnTo>
                  <a:lnTo>
                    <a:pt x="1186749" y="547017"/>
                  </a:lnTo>
                  <a:lnTo>
                    <a:pt x="1180941" y="499238"/>
                  </a:lnTo>
                  <a:lnTo>
                    <a:pt x="1171448" y="452699"/>
                  </a:lnTo>
                  <a:lnTo>
                    <a:pt x="1158422" y="407554"/>
                  </a:lnTo>
                  <a:lnTo>
                    <a:pt x="1142017" y="363956"/>
                  </a:lnTo>
                  <a:lnTo>
                    <a:pt x="1122385" y="322058"/>
                  </a:lnTo>
                  <a:lnTo>
                    <a:pt x="1099680" y="282015"/>
                  </a:lnTo>
                  <a:lnTo>
                    <a:pt x="1074054" y="243980"/>
                  </a:lnTo>
                  <a:lnTo>
                    <a:pt x="1045659" y="208105"/>
                  </a:lnTo>
                  <a:lnTo>
                    <a:pt x="1014650" y="174545"/>
                  </a:lnTo>
                  <a:lnTo>
                    <a:pt x="981179" y="143453"/>
                  </a:lnTo>
                  <a:lnTo>
                    <a:pt x="945398" y="114982"/>
                  </a:lnTo>
                  <a:lnTo>
                    <a:pt x="907460" y="89286"/>
                  </a:lnTo>
                  <a:lnTo>
                    <a:pt x="867519" y="66519"/>
                  </a:lnTo>
                  <a:lnTo>
                    <a:pt x="825728" y="46833"/>
                  </a:lnTo>
                  <a:lnTo>
                    <a:pt x="782238" y="30382"/>
                  </a:lnTo>
                  <a:lnTo>
                    <a:pt x="737204" y="17320"/>
                  </a:lnTo>
                  <a:lnTo>
                    <a:pt x="690777" y="7800"/>
                  </a:lnTo>
                  <a:lnTo>
                    <a:pt x="643112" y="1975"/>
                  </a:lnTo>
                  <a:lnTo>
                    <a:pt x="594360" y="0"/>
                  </a:lnTo>
                  <a:close/>
                </a:path>
              </a:pathLst>
            </a:custGeom>
            <a:solidFill>
              <a:srgbClr val="606667"/>
            </a:solidFill>
          </p:spPr>
          <p:txBody>
            <a:bodyPr wrap="square" lIns="0" tIns="0" rIns="0" bIns="0" rtlCol="0"/>
            <a:lstStyle/>
            <a:p>
              <a:endParaRPr/>
            </a:p>
          </p:txBody>
        </p:sp>
        <p:sp>
          <p:nvSpPr>
            <p:cNvPr id="8" name="object 8"/>
            <p:cNvSpPr/>
            <p:nvPr/>
          </p:nvSpPr>
          <p:spPr>
            <a:xfrm>
              <a:off x="5897879" y="3736847"/>
              <a:ext cx="524510" cy="607060"/>
            </a:xfrm>
            <a:custGeom>
              <a:avLst/>
              <a:gdLst/>
              <a:ahLst/>
              <a:cxnLst/>
              <a:rect l="l" t="t" r="r" b="b"/>
              <a:pathLst>
                <a:path w="524510" h="607060">
                  <a:moveTo>
                    <a:pt x="0" y="0"/>
                  </a:moveTo>
                  <a:lnTo>
                    <a:pt x="0" y="606551"/>
                  </a:lnTo>
                  <a:lnTo>
                    <a:pt x="524256" y="303275"/>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805" y="6043066"/>
            <a:ext cx="4726305" cy="300355"/>
          </a:xfrm>
          <a:prstGeom prst="rect">
            <a:avLst/>
          </a:prstGeom>
        </p:spPr>
        <p:txBody>
          <a:bodyPr vert="horz" wrap="square" lIns="0" tIns="12700" rIns="0" bIns="0" rtlCol="0">
            <a:spAutoFit/>
          </a:bodyPr>
          <a:lstStyle/>
          <a:p>
            <a:pPr marL="12700">
              <a:lnSpc>
                <a:spcPct val="100000"/>
              </a:lnSpc>
              <a:spcBef>
                <a:spcPts val="100"/>
              </a:spcBef>
            </a:pPr>
            <a:r>
              <a:rPr sz="1800" i="1" spc="-5" dirty="0">
                <a:solidFill>
                  <a:srgbClr val="898B8B"/>
                </a:solidFill>
                <a:latin typeface="Arial"/>
                <a:cs typeface="Arial"/>
              </a:rPr>
              <a:t>Video</a:t>
            </a:r>
            <a:r>
              <a:rPr sz="1800" i="1" spc="-40" dirty="0">
                <a:solidFill>
                  <a:srgbClr val="898B8B"/>
                </a:solidFill>
                <a:latin typeface="Arial"/>
                <a:cs typeface="Arial"/>
              </a:rPr>
              <a:t> </a:t>
            </a:r>
            <a:r>
              <a:rPr sz="1800" i="1" spc="5" dirty="0">
                <a:solidFill>
                  <a:srgbClr val="898B8B"/>
                </a:solidFill>
                <a:latin typeface="Arial"/>
                <a:cs typeface="Arial"/>
              </a:rPr>
              <a:t>can</a:t>
            </a:r>
            <a:r>
              <a:rPr sz="1800" i="1" spc="-10" dirty="0">
                <a:solidFill>
                  <a:srgbClr val="898B8B"/>
                </a:solidFill>
                <a:latin typeface="Arial"/>
                <a:cs typeface="Arial"/>
              </a:rPr>
              <a:t> </a:t>
            </a:r>
            <a:r>
              <a:rPr sz="1800" i="1" dirty="0">
                <a:solidFill>
                  <a:srgbClr val="898B8B"/>
                </a:solidFill>
                <a:latin typeface="Arial"/>
                <a:cs typeface="Arial"/>
              </a:rPr>
              <a:t>be</a:t>
            </a:r>
            <a:r>
              <a:rPr sz="1800" i="1" spc="-10" dirty="0">
                <a:solidFill>
                  <a:srgbClr val="898B8B"/>
                </a:solidFill>
                <a:latin typeface="Arial"/>
                <a:cs typeface="Arial"/>
              </a:rPr>
              <a:t> </a:t>
            </a:r>
            <a:r>
              <a:rPr sz="1800" i="1" spc="5" dirty="0">
                <a:solidFill>
                  <a:srgbClr val="898B8B"/>
                </a:solidFill>
                <a:latin typeface="Arial"/>
                <a:cs typeface="Arial"/>
              </a:rPr>
              <a:t>found</a:t>
            </a:r>
            <a:r>
              <a:rPr sz="1800" i="1" spc="-40" dirty="0">
                <a:solidFill>
                  <a:srgbClr val="898B8B"/>
                </a:solidFill>
                <a:latin typeface="Arial"/>
                <a:cs typeface="Arial"/>
              </a:rPr>
              <a:t> </a:t>
            </a:r>
            <a:r>
              <a:rPr sz="1800" i="1" dirty="0">
                <a:solidFill>
                  <a:srgbClr val="898B8B"/>
                </a:solidFill>
                <a:latin typeface="Arial"/>
                <a:cs typeface="Arial"/>
              </a:rPr>
              <a:t>on</a:t>
            </a:r>
            <a:r>
              <a:rPr sz="1800" i="1" spc="-10" dirty="0">
                <a:solidFill>
                  <a:srgbClr val="898B8B"/>
                </a:solidFill>
                <a:latin typeface="Arial"/>
                <a:cs typeface="Arial"/>
              </a:rPr>
              <a:t> </a:t>
            </a:r>
            <a:r>
              <a:rPr sz="1800" i="1" dirty="0">
                <a:solidFill>
                  <a:srgbClr val="898B8B"/>
                </a:solidFill>
                <a:latin typeface="Arial"/>
                <a:cs typeface="Arial"/>
              </a:rPr>
              <a:t>deployedmedicine.com</a:t>
            </a:r>
            <a:endParaRPr sz="18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14</a:t>
            </a:fld>
            <a:endParaRPr sz="1200"/>
          </a:p>
        </p:txBody>
      </p:sp>
      <p:pic>
        <p:nvPicPr>
          <p:cNvPr id="11" name="15b. Oral Medication Administration">
            <a:hlinkClick r:id="" action="ppaction://media"/>
            <a:extLst>
              <a:ext uri="{FF2B5EF4-FFF2-40B4-BE49-F238E27FC236}">
                <a16:creationId xmlns:a16="http://schemas.microsoft.com/office/drawing/2014/main" id="{F0389D73-B0AE-31AF-6E7A-1E466A1A6E25}"/>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12885" y="1644458"/>
            <a:ext cx="8518144" cy="4791456"/>
          </a:xfrm>
          <a:prstGeom prst="rect">
            <a:avLst/>
          </a:prstGeom>
        </p:spPr>
      </p:pic>
    </p:spTree>
    <p:extLst>
      <p:ext uri="{BB962C8B-B14F-4D97-AF65-F5344CB8AC3E}">
        <p14:creationId xmlns:p14="http://schemas.microsoft.com/office/powerpoint/2010/main" val="102458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07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a:spLocks noGrp="1"/>
          </p:cNvSpPr>
          <p:nvPr>
            <p:ph type="title"/>
          </p:nvPr>
        </p:nvSpPr>
        <p:spPr>
          <a:xfrm>
            <a:off x="2679573" y="693877"/>
            <a:ext cx="6916420" cy="1068705"/>
          </a:xfrm>
          <a:prstGeom prst="rect">
            <a:avLst/>
          </a:prstGeom>
        </p:spPr>
        <p:txBody>
          <a:bodyPr vert="horz" wrap="square" lIns="0" tIns="74930" rIns="0" bIns="0" rtlCol="0">
            <a:spAutoFit/>
          </a:bodyPr>
          <a:lstStyle/>
          <a:p>
            <a:pPr marL="12700" marR="5080" indent="1511935">
              <a:lnSpc>
                <a:spcPts val="3890"/>
              </a:lnSpc>
              <a:spcBef>
                <a:spcPts val="590"/>
              </a:spcBef>
            </a:pPr>
            <a:r>
              <a:rPr sz="3600" spc="-10" dirty="0">
                <a:solidFill>
                  <a:srgbClr val="BB8542"/>
                </a:solidFill>
              </a:rPr>
              <a:t>TRANSMUCOSAL </a:t>
            </a:r>
            <a:r>
              <a:rPr sz="3600" spc="-5" dirty="0">
                <a:solidFill>
                  <a:srgbClr val="BB8542"/>
                </a:solidFill>
              </a:rPr>
              <a:t> </a:t>
            </a:r>
            <a:r>
              <a:rPr sz="3600" spc="-40" dirty="0">
                <a:solidFill>
                  <a:srgbClr val="000000"/>
                </a:solidFill>
              </a:rPr>
              <a:t>MEDICATION</a:t>
            </a:r>
            <a:r>
              <a:rPr sz="3600" spc="-45" dirty="0">
                <a:solidFill>
                  <a:srgbClr val="000000"/>
                </a:solidFill>
              </a:rPr>
              <a:t> </a:t>
            </a:r>
            <a:r>
              <a:rPr sz="3600" spc="-30" dirty="0">
                <a:solidFill>
                  <a:srgbClr val="000000"/>
                </a:solidFill>
              </a:rPr>
              <a:t>ADMINISTRATION</a:t>
            </a:r>
            <a:endParaRPr sz="3600"/>
          </a:p>
        </p:txBody>
      </p:sp>
      <p:sp>
        <p:nvSpPr>
          <p:cNvPr id="5" name="object 5"/>
          <p:cNvSpPr txBox="1"/>
          <p:nvPr/>
        </p:nvSpPr>
        <p:spPr>
          <a:xfrm>
            <a:off x="4780279" y="2046859"/>
            <a:ext cx="4506595" cy="3700779"/>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Oral</a:t>
            </a:r>
            <a:r>
              <a:rPr sz="1800" spc="10" dirty="0">
                <a:latin typeface="Arial MT"/>
                <a:cs typeface="Arial MT"/>
              </a:rPr>
              <a:t> </a:t>
            </a:r>
            <a:r>
              <a:rPr sz="1800" dirty="0">
                <a:latin typeface="Arial MT"/>
                <a:cs typeface="Arial MT"/>
              </a:rPr>
              <a:t>transmucosal</a:t>
            </a:r>
            <a:r>
              <a:rPr sz="1800" spc="-60" dirty="0">
                <a:latin typeface="Arial MT"/>
                <a:cs typeface="Arial MT"/>
              </a:rPr>
              <a:t> </a:t>
            </a:r>
            <a:r>
              <a:rPr sz="1800" b="1" spc="-5" dirty="0">
                <a:solidFill>
                  <a:srgbClr val="BB8542"/>
                </a:solidFill>
                <a:latin typeface="Arial"/>
                <a:cs typeface="Arial"/>
              </a:rPr>
              <a:t>delivery</a:t>
            </a:r>
            <a:r>
              <a:rPr sz="1800" b="1" spc="-10" dirty="0">
                <a:solidFill>
                  <a:srgbClr val="BB8542"/>
                </a:solidFill>
                <a:latin typeface="Arial"/>
                <a:cs typeface="Arial"/>
              </a:rPr>
              <a:t> </a:t>
            </a:r>
            <a:r>
              <a:rPr sz="1800" b="1" dirty="0">
                <a:solidFill>
                  <a:srgbClr val="BB8542"/>
                </a:solidFill>
                <a:latin typeface="Arial"/>
                <a:cs typeface="Arial"/>
              </a:rPr>
              <a:t>options</a:t>
            </a:r>
            <a:r>
              <a:rPr sz="1800" dirty="0">
                <a:solidFill>
                  <a:srgbClr val="BB8542"/>
                </a:solidFill>
                <a:latin typeface="Arial MT"/>
                <a:cs typeface="Arial MT"/>
              </a:rPr>
              <a:t>:</a:t>
            </a:r>
            <a:endParaRPr sz="1800">
              <a:latin typeface="Arial MT"/>
              <a:cs typeface="Arial MT"/>
            </a:endParaRPr>
          </a:p>
          <a:p>
            <a:pPr>
              <a:lnSpc>
                <a:spcPct val="100000"/>
              </a:lnSpc>
              <a:spcBef>
                <a:spcPts val="45"/>
              </a:spcBef>
            </a:pPr>
            <a:endParaRPr sz="1650">
              <a:latin typeface="Arial MT"/>
              <a:cs typeface="Arial MT"/>
            </a:endParaRPr>
          </a:p>
          <a:p>
            <a:pPr marL="203200">
              <a:lnSpc>
                <a:spcPts val="2135"/>
              </a:lnSpc>
            </a:pPr>
            <a:r>
              <a:rPr sz="1800" b="1" dirty="0">
                <a:latin typeface="Arial"/>
                <a:cs typeface="Arial"/>
              </a:rPr>
              <a:t>Sublingual</a:t>
            </a:r>
            <a:r>
              <a:rPr sz="1800" b="1" spc="-35" dirty="0">
                <a:latin typeface="Arial"/>
                <a:cs typeface="Arial"/>
              </a:rPr>
              <a:t> </a:t>
            </a:r>
            <a:r>
              <a:rPr sz="1800" dirty="0">
                <a:latin typeface="Arial MT"/>
                <a:cs typeface="Arial MT"/>
              </a:rPr>
              <a:t>–</a:t>
            </a:r>
            <a:r>
              <a:rPr sz="1800" spc="5" dirty="0">
                <a:latin typeface="Arial MT"/>
                <a:cs typeface="Arial MT"/>
              </a:rPr>
              <a:t> medication</a:t>
            </a:r>
            <a:r>
              <a:rPr sz="1800" spc="-90" dirty="0">
                <a:latin typeface="Arial MT"/>
                <a:cs typeface="Arial MT"/>
              </a:rPr>
              <a:t> </a:t>
            </a:r>
            <a:r>
              <a:rPr sz="1800" dirty="0">
                <a:latin typeface="Arial MT"/>
                <a:cs typeface="Arial MT"/>
              </a:rPr>
              <a:t>placed</a:t>
            </a:r>
            <a:r>
              <a:rPr sz="1800" spc="-45" dirty="0">
                <a:latin typeface="Arial MT"/>
                <a:cs typeface="Arial MT"/>
              </a:rPr>
              <a:t> </a:t>
            </a:r>
            <a:r>
              <a:rPr sz="1800" dirty="0">
                <a:latin typeface="Arial MT"/>
                <a:cs typeface="Arial MT"/>
              </a:rPr>
              <a:t>under</a:t>
            </a:r>
            <a:r>
              <a:rPr sz="1800" spc="-50" dirty="0">
                <a:latin typeface="Arial MT"/>
                <a:cs typeface="Arial MT"/>
              </a:rPr>
              <a:t> </a:t>
            </a:r>
            <a:r>
              <a:rPr sz="1800" dirty="0">
                <a:latin typeface="Arial MT"/>
                <a:cs typeface="Arial MT"/>
              </a:rPr>
              <a:t>the</a:t>
            </a:r>
            <a:endParaRPr sz="1800">
              <a:latin typeface="Arial MT"/>
              <a:cs typeface="Arial MT"/>
            </a:endParaRPr>
          </a:p>
          <a:p>
            <a:pPr marL="203200">
              <a:lnSpc>
                <a:spcPts val="2135"/>
              </a:lnSpc>
            </a:pPr>
            <a:r>
              <a:rPr sz="1800" dirty="0">
                <a:latin typeface="Arial MT"/>
                <a:cs typeface="Arial MT"/>
              </a:rPr>
              <a:t>tongue</a:t>
            </a:r>
            <a:r>
              <a:rPr sz="1800" spc="-65" dirty="0">
                <a:latin typeface="Arial MT"/>
                <a:cs typeface="Arial MT"/>
              </a:rPr>
              <a:t> </a:t>
            </a:r>
            <a:r>
              <a:rPr sz="1800" spc="-5" dirty="0">
                <a:latin typeface="Arial MT"/>
                <a:cs typeface="Arial MT"/>
              </a:rPr>
              <a:t>where</a:t>
            </a:r>
            <a:r>
              <a:rPr sz="1800" spc="-15" dirty="0">
                <a:latin typeface="Arial MT"/>
                <a:cs typeface="Arial MT"/>
              </a:rPr>
              <a:t> </a:t>
            </a:r>
            <a:r>
              <a:rPr sz="1800" dirty="0">
                <a:latin typeface="Arial MT"/>
                <a:cs typeface="Arial MT"/>
              </a:rPr>
              <a:t>it</a:t>
            </a:r>
            <a:r>
              <a:rPr sz="1800" spc="-35" dirty="0">
                <a:latin typeface="Arial MT"/>
                <a:cs typeface="Arial MT"/>
              </a:rPr>
              <a:t> </a:t>
            </a:r>
            <a:r>
              <a:rPr sz="1800" dirty="0">
                <a:latin typeface="Arial MT"/>
                <a:cs typeface="Arial MT"/>
              </a:rPr>
              <a:t>dissolves</a:t>
            </a:r>
            <a:endParaRPr sz="1800">
              <a:latin typeface="Arial MT"/>
              <a:cs typeface="Arial MT"/>
            </a:endParaRPr>
          </a:p>
          <a:p>
            <a:pPr marL="204470">
              <a:lnSpc>
                <a:spcPct val="100000"/>
              </a:lnSpc>
              <a:spcBef>
                <a:spcPts val="1555"/>
              </a:spcBef>
            </a:pPr>
            <a:r>
              <a:rPr sz="1800" b="1" spc="-10" dirty="0">
                <a:latin typeface="Arial"/>
                <a:cs typeface="Arial"/>
              </a:rPr>
              <a:t>Transbuccal</a:t>
            </a:r>
            <a:r>
              <a:rPr sz="1800" b="1" spc="-60" dirty="0">
                <a:latin typeface="Arial"/>
                <a:cs typeface="Arial"/>
              </a:rPr>
              <a:t> </a:t>
            </a:r>
            <a:r>
              <a:rPr sz="1800" dirty="0">
                <a:latin typeface="Arial MT"/>
                <a:cs typeface="Arial MT"/>
              </a:rPr>
              <a:t>–</a:t>
            </a:r>
            <a:r>
              <a:rPr sz="1800" spc="10" dirty="0">
                <a:latin typeface="Arial MT"/>
                <a:cs typeface="Arial MT"/>
              </a:rPr>
              <a:t> </a:t>
            </a:r>
            <a:r>
              <a:rPr sz="1800" spc="5" dirty="0">
                <a:latin typeface="Arial MT"/>
                <a:cs typeface="Arial MT"/>
              </a:rPr>
              <a:t>medication</a:t>
            </a:r>
            <a:r>
              <a:rPr sz="1800" spc="-90" dirty="0">
                <a:latin typeface="Arial MT"/>
                <a:cs typeface="Arial MT"/>
              </a:rPr>
              <a:t> </a:t>
            </a:r>
            <a:r>
              <a:rPr sz="1800" dirty="0">
                <a:latin typeface="Arial MT"/>
                <a:cs typeface="Arial MT"/>
              </a:rPr>
              <a:t>held</a:t>
            </a:r>
            <a:r>
              <a:rPr sz="1800" spc="-15" dirty="0">
                <a:latin typeface="Arial MT"/>
                <a:cs typeface="Arial MT"/>
              </a:rPr>
              <a:t> </a:t>
            </a:r>
            <a:r>
              <a:rPr sz="1800" spc="-5" dirty="0">
                <a:latin typeface="Arial MT"/>
                <a:cs typeface="Arial MT"/>
              </a:rPr>
              <a:t>between</a:t>
            </a:r>
            <a:endParaRPr sz="1800">
              <a:latin typeface="Arial MT"/>
              <a:cs typeface="Arial MT"/>
            </a:endParaRPr>
          </a:p>
          <a:p>
            <a:pPr marL="204470">
              <a:lnSpc>
                <a:spcPct val="100000"/>
              </a:lnSpc>
            </a:pPr>
            <a:r>
              <a:rPr sz="1800" dirty="0">
                <a:latin typeface="Arial MT"/>
                <a:cs typeface="Arial MT"/>
              </a:rPr>
              <a:t>cheek</a:t>
            </a:r>
            <a:r>
              <a:rPr sz="1800" spc="-65" dirty="0">
                <a:latin typeface="Arial MT"/>
                <a:cs typeface="Arial MT"/>
              </a:rPr>
              <a:t> </a:t>
            </a:r>
            <a:r>
              <a:rPr sz="1800" dirty="0">
                <a:latin typeface="Arial MT"/>
                <a:cs typeface="Arial MT"/>
              </a:rPr>
              <a:t>and</a:t>
            </a:r>
            <a:r>
              <a:rPr sz="1800" spc="-45" dirty="0">
                <a:latin typeface="Arial MT"/>
                <a:cs typeface="Arial MT"/>
              </a:rPr>
              <a:t> </a:t>
            </a:r>
            <a:r>
              <a:rPr sz="1800" dirty="0">
                <a:latin typeface="Arial MT"/>
                <a:cs typeface="Arial MT"/>
              </a:rPr>
              <a:t>gums</a:t>
            </a:r>
            <a:endParaRPr sz="1800">
              <a:latin typeface="Arial MT"/>
              <a:cs typeface="Arial MT"/>
            </a:endParaRPr>
          </a:p>
          <a:p>
            <a:pPr marL="204470" marR="127635">
              <a:lnSpc>
                <a:spcPts val="2110"/>
              </a:lnSpc>
              <a:spcBef>
                <a:spcPts val="110"/>
              </a:spcBef>
            </a:pPr>
            <a:r>
              <a:rPr sz="1800" i="1" dirty="0">
                <a:latin typeface="Arial"/>
                <a:cs typeface="Arial"/>
              </a:rPr>
              <a:t>Delivery</a:t>
            </a:r>
            <a:r>
              <a:rPr sz="1800" i="1" spc="-35" dirty="0">
                <a:latin typeface="Arial"/>
                <a:cs typeface="Arial"/>
              </a:rPr>
              <a:t> </a:t>
            </a:r>
            <a:r>
              <a:rPr sz="1800" i="1" dirty="0">
                <a:latin typeface="Arial"/>
                <a:cs typeface="Arial"/>
              </a:rPr>
              <a:t>enhanced</a:t>
            </a:r>
            <a:r>
              <a:rPr sz="1800" i="1" spc="-65" dirty="0">
                <a:latin typeface="Arial"/>
                <a:cs typeface="Arial"/>
              </a:rPr>
              <a:t> </a:t>
            </a:r>
            <a:r>
              <a:rPr sz="1800" i="1" dirty="0">
                <a:latin typeface="Arial"/>
                <a:cs typeface="Arial"/>
              </a:rPr>
              <a:t>by</a:t>
            </a:r>
            <a:r>
              <a:rPr sz="1800" i="1" spc="-5" dirty="0">
                <a:latin typeface="Arial"/>
                <a:cs typeface="Arial"/>
              </a:rPr>
              <a:t> </a:t>
            </a:r>
            <a:r>
              <a:rPr sz="1800" i="1" dirty="0">
                <a:latin typeface="Arial"/>
                <a:cs typeface="Arial"/>
              </a:rPr>
              <a:t>moving</a:t>
            </a:r>
            <a:r>
              <a:rPr sz="1800" i="1" spc="-40" dirty="0">
                <a:latin typeface="Arial"/>
                <a:cs typeface="Arial"/>
              </a:rPr>
              <a:t> </a:t>
            </a:r>
            <a:r>
              <a:rPr sz="1800" i="1" dirty="0">
                <a:latin typeface="Arial"/>
                <a:cs typeface="Arial"/>
              </a:rPr>
              <a:t>medication </a:t>
            </a:r>
            <a:r>
              <a:rPr sz="1800" i="1" spc="-484" dirty="0">
                <a:latin typeface="Arial"/>
                <a:cs typeface="Arial"/>
              </a:rPr>
              <a:t> </a:t>
            </a:r>
            <a:r>
              <a:rPr sz="1800" i="1" dirty="0">
                <a:latin typeface="Arial"/>
                <a:cs typeface="Arial"/>
              </a:rPr>
              <a:t>around</a:t>
            </a:r>
            <a:r>
              <a:rPr sz="1800" i="1" spc="-45" dirty="0">
                <a:latin typeface="Arial"/>
                <a:cs typeface="Arial"/>
              </a:rPr>
              <a:t> </a:t>
            </a:r>
            <a:r>
              <a:rPr sz="1800" i="1" dirty="0">
                <a:latin typeface="Arial"/>
                <a:cs typeface="Arial"/>
              </a:rPr>
              <a:t>or </a:t>
            </a:r>
            <a:r>
              <a:rPr sz="1800" i="1" spc="5" dirty="0">
                <a:latin typeface="Arial"/>
                <a:cs typeface="Arial"/>
              </a:rPr>
              <a:t>side-to-side</a:t>
            </a:r>
            <a:endParaRPr sz="1800">
              <a:latin typeface="Arial"/>
              <a:cs typeface="Arial"/>
            </a:endParaRPr>
          </a:p>
          <a:p>
            <a:pPr marL="202565" marR="525780">
              <a:lnSpc>
                <a:spcPct val="100000"/>
              </a:lnSpc>
              <a:spcBef>
                <a:spcPts val="1760"/>
              </a:spcBef>
            </a:pPr>
            <a:r>
              <a:rPr sz="1800" b="1" spc="-10" dirty="0">
                <a:latin typeface="Arial"/>
                <a:cs typeface="Arial"/>
              </a:rPr>
              <a:t>Translingual</a:t>
            </a:r>
            <a:r>
              <a:rPr sz="1800" b="1" spc="-35" dirty="0">
                <a:latin typeface="Arial"/>
                <a:cs typeface="Arial"/>
              </a:rPr>
              <a:t> </a:t>
            </a:r>
            <a:r>
              <a:rPr sz="1800" dirty="0">
                <a:latin typeface="Arial MT"/>
                <a:cs typeface="Arial MT"/>
              </a:rPr>
              <a:t>–</a:t>
            </a:r>
            <a:r>
              <a:rPr sz="1800" spc="-20" dirty="0">
                <a:latin typeface="Arial MT"/>
                <a:cs typeface="Arial MT"/>
              </a:rPr>
              <a:t> </a:t>
            </a:r>
            <a:r>
              <a:rPr sz="1800" spc="5" dirty="0">
                <a:latin typeface="Arial MT"/>
                <a:cs typeface="Arial MT"/>
              </a:rPr>
              <a:t>medication</a:t>
            </a:r>
            <a:r>
              <a:rPr sz="1800" spc="-90" dirty="0">
                <a:latin typeface="Arial MT"/>
                <a:cs typeface="Arial MT"/>
              </a:rPr>
              <a:t> </a:t>
            </a:r>
            <a:r>
              <a:rPr sz="1800" dirty="0">
                <a:latin typeface="Arial MT"/>
                <a:cs typeface="Arial MT"/>
              </a:rPr>
              <a:t>applied</a:t>
            </a:r>
            <a:r>
              <a:rPr sz="1800" spc="-45" dirty="0">
                <a:latin typeface="Arial MT"/>
                <a:cs typeface="Arial MT"/>
              </a:rPr>
              <a:t> </a:t>
            </a:r>
            <a:r>
              <a:rPr sz="1800" dirty="0">
                <a:latin typeface="Arial MT"/>
                <a:cs typeface="Arial MT"/>
              </a:rPr>
              <a:t>or </a:t>
            </a:r>
            <a:r>
              <a:rPr sz="1800" spc="-484" dirty="0">
                <a:latin typeface="Arial MT"/>
                <a:cs typeface="Arial MT"/>
              </a:rPr>
              <a:t> </a:t>
            </a:r>
            <a:r>
              <a:rPr sz="1800" dirty="0">
                <a:latin typeface="Arial MT"/>
                <a:cs typeface="Arial MT"/>
              </a:rPr>
              <a:t>placed</a:t>
            </a:r>
            <a:r>
              <a:rPr sz="1800" spc="-45" dirty="0">
                <a:latin typeface="Arial MT"/>
                <a:cs typeface="Arial MT"/>
              </a:rPr>
              <a:t> </a:t>
            </a:r>
            <a:r>
              <a:rPr sz="1800" dirty="0">
                <a:latin typeface="Arial MT"/>
                <a:cs typeface="Arial MT"/>
              </a:rPr>
              <a:t>on</a:t>
            </a:r>
            <a:r>
              <a:rPr sz="1800" spc="-15" dirty="0">
                <a:latin typeface="Arial MT"/>
                <a:cs typeface="Arial MT"/>
              </a:rPr>
              <a:t> </a:t>
            </a:r>
            <a:r>
              <a:rPr sz="1800" dirty="0">
                <a:latin typeface="Arial MT"/>
                <a:cs typeface="Arial MT"/>
              </a:rPr>
              <a:t>the</a:t>
            </a:r>
            <a:r>
              <a:rPr sz="1800" spc="-20" dirty="0">
                <a:latin typeface="Arial MT"/>
                <a:cs typeface="Arial MT"/>
              </a:rPr>
              <a:t> </a:t>
            </a:r>
            <a:r>
              <a:rPr sz="1800" dirty="0">
                <a:latin typeface="Arial MT"/>
                <a:cs typeface="Arial MT"/>
              </a:rPr>
              <a:t>top</a:t>
            </a:r>
            <a:r>
              <a:rPr sz="1800" spc="-15" dirty="0">
                <a:latin typeface="Arial MT"/>
                <a:cs typeface="Arial MT"/>
              </a:rPr>
              <a:t> </a:t>
            </a:r>
            <a:r>
              <a:rPr sz="1800" dirty="0">
                <a:latin typeface="Arial MT"/>
                <a:cs typeface="Arial MT"/>
              </a:rPr>
              <a:t>of</a:t>
            </a:r>
            <a:r>
              <a:rPr sz="1800" spc="-20" dirty="0">
                <a:latin typeface="Arial MT"/>
                <a:cs typeface="Arial MT"/>
              </a:rPr>
              <a:t> </a:t>
            </a:r>
            <a:r>
              <a:rPr sz="1800" dirty="0">
                <a:latin typeface="Arial MT"/>
                <a:cs typeface="Arial MT"/>
              </a:rPr>
              <a:t>the</a:t>
            </a:r>
            <a:r>
              <a:rPr sz="1800" spc="-20" dirty="0">
                <a:latin typeface="Arial MT"/>
                <a:cs typeface="Arial MT"/>
              </a:rPr>
              <a:t> </a:t>
            </a:r>
            <a:r>
              <a:rPr sz="1800" dirty="0">
                <a:latin typeface="Arial MT"/>
                <a:cs typeface="Arial MT"/>
              </a:rPr>
              <a:t>tongue</a:t>
            </a:r>
            <a:endParaRPr sz="1800">
              <a:latin typeface="Arial MT"/>
              <a:cs typeface="Arial MT"/>
            </a:endParaRPr>
          </a:p>
          <a:p>
            <a:pPr marL="202565">
              <a:lnSpc>
                <a:spcPts val="2135"/>
              </a:lnSpc>
              <a:spcBef>
                <a:spcPts val="5"/>
              </a:spcBef>
            </a:pPr>
            <a:r>
              <a:rPr sz="1800" i="1" dirty="0">
                <a:latin typeface="Arial"/>
                <a:cs typeface="Arial"/>
              </a:rPr>
              <a:t>Allow</a:t>
            </a:r>
            <a:r>
              <a:rPr sz="1800" i="1" spc="-30" dirty="0">
                <a:latin typeface="Arial"/>
                <a:cs typeface="Arial"/>
              </a:rPr>
              <a:t> </a:t>
            </a:r>
            <a:r>
              <a:rPr sz="1800" i="1" dirty="0">
                <a:latin typeface="Arial"/>
                <a:cs typeface="Arial"/>
              </a:rPr>
              <a:t>for</a:t>
            </a:r>
            <a:r>
              <a:rPr sz="1800" i="1" spc="-20" dirty="0">
                <a:latin typeface="Arial"/>
                <a:cs typeface="Arial"/>
              </a:rPr>
              <a:t> </a:t>
            </a:r>
            <a:r>
              <a:rPr sz="1800" i="1" spc="5" dirty="0">
                <a:latin typeface="Arial"/>
                <a:cs typeface="Arial"/>
              </a:rPr>
              <a:t>dissolution</a:t>
            </a:r>
            <a:r>
              <a:rPr sz="1800" i="1" spc="-90" dirty="0">
                <a:latin typeface="Arial"/>
                <a:cs typeface="Arial"/>
              </a:rPr>
              <a:t> </a:t>
            </a:r>
            <a:r>
              <a:rPr sz="1800" i="1" dirty="0">
                <a:latin typeface="Arial"/>
                <a:cs typeface="Arial"/>
              </a:rPr>
              <a:t>and</a:t>
            </a:r>
            <a:r>
              <a:rPr sz="1800" i="1" spc="-15" dirty="0">
                <a:latin typeface="Arial"/>
                <a:cs typeface="Arial"/>
              </a:rPr>
              <a:t> </a:t>
            </a:r>
            <a:r>
              <a:rPr sz="1800" i="1" dirty="0">
                <a:latin typeface="Arial"/>
                <a:cs typeface="Arial"/>
              </a:rPr>
              <a:t>avoid</a:t>
            </a:r>
            <a:r>
              <a:rPr sz="1800" i="1" spc="-45" dirty="0">
                <a:latin typeface="Arial"/>
                <a:cs typeface="Arial"/>
              </a:rPr>
              <a:t> </a:t>
            </a:r>
            <a:r>
              <a:rPr sz="1800" i="1" dirty="0">
                <a:latin typeface="Arial"/>
                <a:cs typeface="Arial"/>
              </a:rPr>
              <a:t>swallowing</a:t>
            </a:r>
            <a:endParaRPr sz="1800">
              <a:latin typeface="Arial"/>
              <a:cs typeface="Arial"/>
            </a:endParaRPr>
          </a:p>
          <a:p>
            <a:pPr marL="202565">
              <a:lnSpc>
                <a:spcPts val="2135"/>
              </a:lnSpc>
            </a:pPr>
            <a:r>
              <a:rPr sz="1800" i="1" dirty="0">
                <a:latin typeface="Arial"/>
                <a:cs typeface="Arial"/>
              </a:rPr>
              <a:t>until</a:t>
            </a:r>
            <a:r>
              <a:rPr sz="1800" i="1" spc="-50" dirty="0">
                <a:latin typeface="Arial"/>
                <a:cs typeface="Arial"/>
              </a:rPr>
              <a:t> </a:t>
            </a:r>
            <a:r>
              <a:rPr sz="1800" i="1" dirty="0">
                <a:latin typeface="Arial"/>
                <a:cs typeface="Arial"/>
              </a:rPr>
              <a:t>dissolved,</a:t>
            </a:r>
            <a:r>
              <a:rPr sz="1800" i="1" spc="-75" dirty="0">
                <a:latin typeface="Arial"/>
                <a:cs typeface="Arial"/>
              </a:rPr>
              <a:t> </a:t>
            </a:r>
            <a:r>
              <a:rPr sz="1800" i="1" dirty="0">
                <a:latin typeface="Arial"/>
                <a:cs typeface="Arial"/>
              </a:rPr>
              <a:t>as</a:t>
            </a:r>
            <a:r>
              <a:rPr sz="1800" i="1" spc="-25" dirty="0">
                <a:latin typeface="Arial"/>
                <a:cs typeface="Arial"/>
              </a:rPr>
              <a:t> </a:t>
            </a:r>
            <a:r>
              <a:rPr sz="1800" i="1" dirty="0">
                <a:latin typeface="Arial"/>
                <a:cs typeface="Arial"/>
              </a:rPr>
              <a:t>tolerated</a:t>
            </a:r>
            <a:endParaRPr sz="1800">
              <a:latin typeface="Arial"/>
              <a:cs typeface="Arial"/>
            </a:endParaRPr>
          </a:p>
        </p:txBody>
      </p:sp>
      <p:grpSp>
        <p:nvGrpSpPr>
          <p:cNvPr id="6" name="object 6"/>
          <p:cNvGrpSpPr/>
          <p:nvPr/>
        </p:nvGrpSpPr>
        <p:grpSpPr>
          <a:xfrm>
            <a:off x="328802" y="4559427"/>
            <a:ext cx="3765550" cy="2055495"/>
            <a:chOff x="328802" y="4559427"/>
            <a:chExt cx="3765550" cy="2055495"/>
          </a:xfrm>
        </p:grpSpPr>
        <p:sp>
          <p:nvSpPr>
            <p:cNvPr id="7" name="object 7"/>
            <p:cNvSpPr/>
            <p:nvPr/>
          </p:nvSpPr>
          <p:spPr>
            <a:xfrm>
              <a:off x="338327" y="4568952"/>
              <a:ext cx="3746500" cy="2036445"/>
            </a:xfrm>
            <a:custGeom>
              <a:avLst/>
              <a:gdLst/>
              <a:ahLst/>
              <a:cxnLst/>
              <a:rect l="l" t="t" r="r" b="b"/>
              <a:pathLst>
                <a:path w="3746500" h="2036445">
                  <a:moveTo>
                    <a:pt x="3634486" y="0"/>
                  </a:moveTo>
                  <a:lnTo>
                    <a:pt x="111518" y="0"/>
                  </a:lnTo>
                  <a:lnTo>
                    <a:pt x="68108" y="8761"/>
                  </a:lnTo>
                  <a:lnTo>
                    <a:pt x="32661" y="32654"/>
                  </a:lnTo>
                  <a:lnTo>
                    <a:pt x="8763" y="68097"/>
                  </a:lnTo>
                  <a:lnTo>
                    <a:pt x="0" y="111506"/>
                  </a:lnTo>
                  <a:lnTo>
                    <a:pt x="0" y="1924545"/>
                  </a:lnTo>
                  <a:lnTo>
                    <a:pt x="8763" y="1967955"/>
                  </a:lnTo>
                  <a:lnTo>
                    <a:pt x="32661" y="2003402"/>
                  </a:lnTo>
                  <a:lnTo>
                    <a:pt x="68108" y="2027301"/>
                  </a:lnTo>
                  <a:lnTo>
                    <a:pt x="111518" y="2036064"/>
                  </a:lnTo>
                  <a:lnTo>
                    <a:pt x="3634486" y="2036064"/>
                  </a:lnTo>
                  <a:lnTo>
                    <a:pt x="3677894" y="2027301"/>
                  </a:lnTo>
                  <a:lnTo>
                    <a:pt x="3713337" y="2003402"/>
                  </a:lnTo>
                  <a:lnTo>
                    <a:pt x="3737230" y="1967955"/>
                  </a:lnTo>
                  <a:lnTo>
                    <a:pt x="3745992" y="1924545"/>
                  </a:lnTo>
                  <a:lnTo>
                    <a:pt x="3745992" y="111506"/>
                  </a:lnTo>
                  <a:lnTo>
                    <a:pt x="3737230" y="68097"/>
                  </a:lnTo>
                  <a:lnTo>
                    <a:pt x="3713337" y="32654"/>
                  </a:lnTo>
                  <a:lnTo>
                    <a:pt x="3677894" y="8761"/>
                  </a:lnTo>
                  <a:lnTo>
                    <a:pt x="3634486" y="0"/>
                  </a:lnTo>
                  <a:close/>
                </a:path>
              </a:pathLst>
            </a:custGeom>
            <a:solidFill>
              <a:srgbClr val="FFF4D2"/>
            </a:solidFill>
          </p:spPr>
          <p:txBody>
            <a:bodyPr wrap="square" lIns="0" tIns="0" rIns="0" bIns="0" rtlCol="0"/>
            <a:lstStyle/>
            <a:p>
              <a:endParaRPr/>
            </a:p>
          </p:txBody>
        </p:sp>
        <p:sp>
          <p:nvSpPr>
            <p:cNvPr id="8" name="object 8"/>
            <p:cNvSpPr/>
            <p:nvPr/>
          </p:nvSpPr>
          <p:spPr>
            <a:xfrm>
              <a:off x="338327" y="4568952"/>
              <a:ext cx="3746500" cy="2036445"/>
            </a:xfrm>
            <a:custGeom>
              <a:avLst/>
              <a:gdLst/>
              <a:ahLst/>
              <a:cxnLst/>
              <a:rect l="l" t="t" r="r" b="b"/>
              <a:pathLst>
                <a:path w="3746500" h="2036445">
                  <a:moveTo>
                    <a:pt x="0" y="111506"/>
                  </a:moveTo>
                  <a:lnTo>
                    <a:pt x="8763" y="68097"/>
                  </a:lnTo>
                  <a:lnTo>
                    <a:pt x="32661" y="32654"/>
                  </a:lnTo>
                  <a:lnTo>
                    <a:pt x="68108" y="8761"/>
                  </a:lnTo>
                  <a:lnTo>
                    <a:pt x="111518" y="0"/>
                  </a:lnTo>
                  <a:lnTo>
                    <a:pt x="3634486" y="0"/>
                  </a:lnTo>
                  <a:lnTo>
                    <a:pt x="3677894" y="8761"/>
                  </a:lnTo>
                  <a:lnTo>
                    <a:pt x="3713337" y="32654"/>
                  </a:lnTo>
                  <a:lnTo>
                    <a:pt x="3737230" y="68097"/>
                  </a:lnTo>
                  <a:lnTo>
                    <a:pt x="3745992" y="111506"/>
                  </a:lnTo>
                  <a:lnTo>
                    <a:pt x="3745992" y="1924545"/>
                  </a:lnTo>
                  <a:lnTo>
                    <a:pt x="3737230" y="1967955"/>
                  </a:lnTo>
                  <a:lnTo>
                    <a:pt x="3713337" y="2003402"/>
                  </a:lnTo>
                  <a:lnTo>
                    <a:pt x="3677894" y="2027301"/>
                  </a:lnTo>
                  <a:lnTo>
                    <a:pt x="3634486" y="2036064"/>
                  </a:lnTo>
                  <a:lnTo>
                    <a:pt x="111518" y="2036064"/>
                  </a:lnTo>
                  <a:lnTo>
                    <a:pt x="68108" y="2027301"/>
                  </a:lnTo>
                  <a:lnTo>
                    <a:pt x="32661" y="2003402"/>
                  </a:lnTo>
                  <a:lnTo>
                    <a:pt x="8763" y="1967955"/>
                  </a:lnTo>
                  <a:lnTo>
                    <a:pt x="0" y="1924545"/>
                  </a:lnTo>
                  <a:lnTo>
                    <a:pt x="0" y="111506"/>
                  </a:lnTo>
                  <a:close/>
                </a:path>
              </a:pathLst>
            </a:custGeom>
            <a:ln w="19050">
              <a:solidFill>
                <a:srgbClr val="BB8542"/>
              </a:solidFill>
            </a:ln>
          </p:spPr>
          <p:txBody>
            <a:bodyPr wrap="square" lIns="0" tIns="0" rIns="0" bIns="0" rtlCol="0"/>
            <a:lstStyle/>
            <a:p>
              <a:endParaRPr/>
            </a:p>
          </p:txBody>
        </p:sp>
      </p:grpSp>
      <p:sp>
        <p:nvSpPr>
          <p:cNvPr id="9" name="object 9"/>
          <p:cNvSpPr txBox="1"/>
          <p:nvPr/>
        </p:nvSpPr>
        <p:spPr>
          <a:xfrm>
            <a:off x="359156" y="2009394"/>
            <a:ext cx="3593465" cy="4496435"/>
          </a:xfrm>
          <a:prstGeom prst="rect">
            <a:avLst/>
          </a:prstGeom>
        </p:spPr>
        <p:txBody>
          <a:bodyPr vert="horz" wrap="square" lIns="0" tIns="12700" rIns="0" bIns="0" rtlCol="0">
            <a:spAutoFit/>
          </a:bodyPr>
          <a:lstStyle/>
          <a:p>
            <a:pPr marL="12700">
              <a:lnSpc>
                <a:spcPct val="100000"/>
              </a:lnSpc>
              <a:spcBef>
                <a:spcPts val="100"/>
              </a:spcBef>
            </a:pPr>
            <a:r>
              <a:rPr sz="1800" b="1" spc="-40" dirty="0">
                <a:latin typeface="Arial"/>
                <a:cs typeface="Arial"/>
              </a:rPr>
              <a:t>ADVANTAGES</a:t>
            </a:r>
            <a:endParaRPr sz="1800">
              <a:latin typeface="Arial"/>
              <a:cs typeface="Arial"/>
            </a:endParaRPr>
          </a:p>
          <a:p>
            <a:pPr marL="12700">
              <a:lnSpc>
                <a:spcPct val="100000"/>
              </a:lnSpc>
            </a:pPr>
            <a:r>
              <a:rPr sz="1800" dirty="0">
                <a:latin typeface="Arial MT"/>
                <a:cs typeface="Arial MT"/>
              </a:rPr>
              <a:t>of</a:t>
            </a:r>
            <a:r>
              <a:rPr sz="1800" spc="-30" dirty="0">
                <a:latin typeface="Arial MT"/>
                <a:cs typeface="Arial MT"/>
              </a:rPr>
              <a:t> </a:t>
            </a:r>
            <a:r>
              <a:rPr sz="1800" dirty="0">
                <a:latin typeface="Arial MT"/>
                <a:cs typeface="Arial MT"/>
              </a:rPr>
              <a:t>transmucosal</a:t>
            </a:r>
            <a:r>
              <a:rPr sz="1800" spc="-95" dirty="0">
                <a:latin typeface="Arial MT"/>
                <a:cs typeface="Arial MT"/>
              </a:rPr>
              <a:t> </a:t>
            </a:r>
            <a:r>
              <a:rPr sz="1800" spc="-5" dirty="0">
                <a:latin typeface="Arial MT"/>
                <a:cs typeface="Arial MT"/>
              </a:rPr>
              <a:t>delivery:</a:t>
            </a:r>
            <a:endParaRPr sz="1800">
              <a:latin typeface="Arial MT"/>
              <a:cs typeface="Arial MT"/>
            </a:endParaRPr>
          </a:p>
          <a:p>
            <a:pPr marL="201295" marR="5080">
              <a:lnSpc>
                <a:spcPct val="100000"/>
              </a:lnSpc>
              <a:spcBef>
                <a:spcPts val="790"/>
              </a:spcBef>
            </a:pPr>
            <a:r>
              <a:rPr sz="1800" dirty="0">
                <a:latin typeface="Arial MT"/>
                <a:cs typeface="Arial MT"/>
              </a:rPr>
              <a:t>Rapid</a:t>
            </a:r>
            <a:r>
              <a:rPr sz="1800" spc="-20" dirty="0">
                <a:latin typeface="Arial MT"/>
                <a:cs typeface="Arial MT"/>
              </a:rPr>
              <a:t> </a:t>
            </a:r>
            <a:r>
              <a:rPr sz="1800" dirty="0">
                <a:latin typeface="Arial MT"/>
                <a:cs typeface="Arial MT"/>
              </a:rPr>
              <a:t>absorption</a:t>
            </a:r>
            <a:r>
              <a:rPr sz="1800" spc="-65" dirty="0">
                <a:latin typeface="Arial MT"/>
                <a:cs typeface="Arial MT"/>
              </a:rPr>
              <a:t> </a:t>
            </a:r>
            <a:r>
              <a:rPr sz="1800" dirty="0">
                <a:latin typeface="Arial MT"/>
                <a:cs typeface="Arial MT"/>
              </a:rPr>
              <a:t>(highly</a:t>
            </a:r>
            <a:r>
              <a:rPr sz="1800" spc="-60" dirty="0">
                <a:latin typeface="Arial MT"/>
                <a:cs typeface="Arial MT"/>
              </a:rPr>
              <a:t> </a:t>
            </a:r>
            <a:r>
              <a:rPr sz="1800" dirty="0">
                <a:latin typeface="Arial MT"/>
                <a:cs typeface="Arial MT"/>
              </a:rPr>
              <a:t>vascular </a:t>
            </a:r>
            <a:r>
              <a:rPr sz="1800" spc="-484" dirty="0">
                <a:latin typeface="Arial MT"/>
                <a:cs typeface="Arial MT"/>
              </a:rPr>
              <a:t> </a:t>
            </a:r>
            <a:r>
              <a:rPr sz="1800" spc="5" dirty="0">
                <a:latin typeface="Arial MT"/>
                <a:cs typeface="Arial MT"/>
              </a:rPr>
              <a:t>tissues</a:t>
            </a:r>
            <a:r>
              <a:rPr sz="1800" spc="-65" dirty="0">
                <a:latin typeface="Arial MT"/>
                <a:cs typeface="Arial MT"/>
              </a:rPr>
              <a:t> </a:t>
            </a:r>
            <a:r>
              <a:rPr sz="1800" dirty="0">
                <a:latin typeface="Arial MT"/>
                <a:cs typeface="Arial MT"/>
              </a:rPr>
              <a:t>that</a:t>
            </a:r>
            <a:r>
              <a:rPr sz="1800" spc="-25" dirty="0">
                <a:latin typeface="Arial MT"/>
                <a:cs typeface="Arial MT"/>
              </a:rPr>
              <a:t> </a:t>
            </a:r>
            <a:r>
              <a:rPr sz="1800" dirty="0">
                <a:latin typeface="Arial MT"/>
                <a:cs typeface="Arial MT"/>
              </a:rPr>
              <a:t>are</a:t>
            </a:r>
            <a:r>
              <a:rPr sz="1800" spc="-20" dirty="0">
                <a:latin typeface="Arial MT"/>
                <a:cs typeface="Arial MT"/>
              </a:rPr>
              <a:t> </a:t>
            </a:r>
            <a:r>
              <a:rPr sz="1800" spc="-5" dirty="0">
                <a:latin typeface="Arial MT"/>
                <a:cs typeface="Arial MT"/>
              </a:rPr>
              <a:t>very</a:t>
            </a:r>
            <a:r>
              <a:rPr sz="1800" spc="5" dirty="0">
                <a:latin typeface="Arial MT"/>
                <a:cs typeface="Arial MT"/>
              </a:rPr>
              <a:t> </a:t>
            </a:r>
            <a:r>
              <a:rPr sz="1800" dirty="0">
                <a:latin typeface="Arial MT"/>
                <a:cs typeface="Arial MT"/>
              </a:rPr>
              <a:t>permeable)</a:t>
            </a:r>
            <a:endParaRPr sz="1800">
              <a:latin typeface="Arial MT"/>
              <a:cs typeface="Arial MT"/>
            </a:endParaRPr>
          </a:p>
          <a:p>
            <a:pPr marL="201295">
              <a:lnSpc>
                <a:spcPct val="100000"/>
              </a:lnSpc>
              <a:spcBef>
                <a:spcPts val="819"/>
              </a:spcBef>
            </a:pPr>
            <a:r>
              <a:rPr sz="1800" dirty="0">
                <a:latin typeface="Arial MT"/>
                <a:cs typeface="Arial MT"/>
              </a:rPr>
              <a:t>Lack</a:t>
            </a:r>
            <a:r>
              <a:rPr sz="1800" spc="-45" dirty="0">
                <a:latin typeface="Arial MT"/>
                <a:cs typeface="Arial MT"/>
              </a:rPr>
              <a:t> </a:t>
            </a:r>
            <a:r>
              <a:rPr sz="1800" dirty="0">
                <a:latin typeface="Arial MT"/>
                <a:cs typeface="Arial MT"/>
              </a:rPr>
              <a:t>of first</a:t>
            </a:r>
            <a:r>
              <a:rPr sz="1800" spc="-55" dirty="0">
                <a:latin typeface="Arial MT"/>
                <a:cs typeface="Arial MT"/>
              </a:rPr>
              <a:t> </a:t>
            </a:r>
            <a:r>
              <a:rPr sz="1800" dirty="0">
                <a:latin typeface="Arial MT"/>
                <a:cs typeface="Arial MT"/>
              </a:rPr>
              <a:t>pass</a:t>
            </a:r>
            <a:r>
              <a:rPr sz="1800" spc="-40" dirty="0">
                <a:latin typeface="Arial MT"/>
                <a:cs typeface="Arial MT"/>
              </a:rPr>
              <a:t> </a:t>
            </a:r>
            <a:r>
              <a:rPr sz="1800" dirty="0">
                <a:latin typeface="Arial MT"/>
                <a:cs typeface="Arial MT"/>
              </a:rPr>
              <a:t>effect</a:t>
            </a:r>
            <a:endParaRPr sz="1800">
              <a:latin typeface="Arial MT"/>
              <a:cs typeface="Arial MT"/>
            </a:endParaRPr>
          </a:p>
          <a:p>
            <a:pPr marL="201295">
              <a:lnSpc>
                <a:spcPts val="2140"/>
              </a:lnSpc>
              <a:spcBef>
                <a:spcPts val="790"/>
              </a:spcBef>
            </a:pPr>
            <a:r>
              <a:rPr sz="1800" dirty="0">
                <a:latin typeface="Arial MT"/>
                <a:cs typeface="Arial MT"/>
              </a:rPr>
              <a:t>Can</a:t>
            </a:r>
            <a:r>
              <a:rPr sz="1800" spc="-25" dirty="0">
                <a:latin typeface="Arial MT"/>
                <a:cs typeface="Arial MT"/>
              </a:rPr>
              <a:t> </a:t>
            </a:r>
            <a:r>
              <a:rPr sz="1800" dirty="0">
                <a:latin typeface="Arial MT"/>
                <a:cs typeface="Arial MT"/>
              </a:rPr>
              <a:t>administer</a:t>
            </a:r>
            <a:r>
              <a:rPr sz="1800" spc="-75" dirty="0">
                <a:latin typeface="Arial MT"/>
                <a:cs typeface="Arial MT"/>
              </a:rPr>
              <a:t> </a:t>
            </a:r>
            <a:r>
              <a:rPr sz="1800" spc="-5" dirty="0">
                <a:latin typeface="Arial MT"/>
                <a:cs typeface="Arial MT"/>
              </a:rPr>
              <a:t>without</a:t>
            </a:r>
            <a:r>
              <a:rPr sz="1800" spc="-25" dirty="0">
                <a:latin typeface="Arial MT"/>
                <a:cs typeface="Arial MT"/>
              </a:rPr>
              <a:t> </a:t>
            </a:r>
            <a:r>
              <a:rPr sz="1800" dirty="0">
                <a:latin typeface="Arial MT"/>
                <a:cs typeface="Arial MT"/>
              </a:rPr>
              <a:t>IV</a:t>
            </a:r>
            <a:r>
              <a:rPr sz="1800" spc="-5" dirty="0">
                <a:latin typeface="Arial MT"/>
                <a:cs typeface="Arial MT"/>
              </a:rPr>
              <a:t> </a:t>
            </a:r>
            <a:r>
              <a:rPr sz="1800" dirty="0">
                <a:latin typeface="Arial MT"/>
                <a:cs typeface="Arial MT"/>
              </a:rPr>
              <a:t>or</a:t>
            </a:r>
            <a:r>
              <a:rPr sz="1800" spc="-5" dirty="0">
                <a:latin typeface="Arial MT"/>
                <a:cs typeface="Arial MT"/>
              </a:rPr>
              <a:t> </a:t>
            </a:r>
            <a:r>
              <a:rPr sz="1800" dirty="0">
                <a:latin typeface="Arial MT"/>
                <a:cs typeface="Arial MT"/>
              </a:rPr>
              <a:t>IO</a:t>
            </a:r>
            <a:endParaRPr sz="1800">
              <a:latin typeface="Arial MT"/>
              <a:cs typeface="Arial MT"/>
            </a:endParaRPr>
          </a:p>
          <a:p>
            <a:pPr marL="201295">
              <a:lnSpc>
                <a:spcPts val="2140"/>
              </a:lnSpc>
            </a:pPr>
            <a:r>
              <a:rPr sz="1800" spc="5" dirty="0">
                <a:latin typeface="Arial MT"/>
                <a:cs typeface="Arial MT"/>
              </a:rPr>
              <a:t>access</a:t>
            </a:r>
            <a:r>
              <a:rPr sz="1800" spc="-65" dirty="0">
                <a:latin typeface="Arial MT"/>
                <a:cs typeface="Arial MT"/>
              </a:rPr>
              <a:t> </a:t>
            </a:r>
            <a:r>
              <a:rPr sz="1800" dirty="0">
                <a:latin typeface="Arial MT"/>
                <a:cs typeface="Arial MT"/>
              </a:rPr>
              <a:t>or performing</a:t>
            </a:r>
            <a:r>
              <a:rPr sz="1800" spc="-70" dirty="0">
                <a:latin typeface="Arial MT"/>
                <a:cs typeface="Arial MT"/>
              </a:rPr>
              <a:t> </a:t>
            </a:r>
            <a:r>
              <a:rPr sz="1800" dirty="0">
                <a:latin typeface="Arial MT"/>
                <a:cs typeface="Arial MT"/>
              </a:rPr>
              <a:t>IM</a:t>
            </a:r>
            <a:r>
              <a:rPr sz="1800" spc="-10" dirty="0">
                <a:latin typeface="Arial MT"/>
                <a:cs typeface="Arial MT"/>
              </a:rPr>
              <a:t> </a:t>
            </a:r>
            <a:r>
              <a:rPr sz="1800" dirty="0">
                <a:latin typeface="Arial MT"/>
                <a:cs typeface="Arial MT"/>
              </a:rPr>
              <a:t>injection</a:t>
            </a:r>
            <a:endParaRPr sz="1800">
              <a:latin typeface="Arial MT"/>
              <a:cs typeface="Arial MT"/>
            </a:endParaRPr>
          </a:p>
          <a:p>
            <a:pPr>
              <a:lnSpc>
                <a:spcPct val="100000"/>
              </a:lnSpc>
            </a:pPr>
            <a:endParaRPr sz="2000">
              <a:latin typeface="Arial MT"/>
              <a:cs typeface="Arial MT"/>
            </a:endParaRPr>
          </a:p>
          <a:p>
            <a:pPr>
              <a:lnSpc>
                <a:spcPct val="100000"/>
              </a:lnSpc>
              <a:spcBef>
                <a:spcPts val="15"/>
              </a:spcBef>
            </a:pPr>
            <a:endParaRPr sz="1750">
              <a:latin typeface="Arial MT"/>
              <a:cs typeface="Arial MT"/>
            </a:endParaRPr>
          </a:p>
          <a:p>
            <a:pPr marL="702945" marR="109855">
              <a:lnSpc>
                <a:spcPct val="100000"/>
              </a:lnSpc>
            </a:pPr>
            <a:r>
              <a:rPr sz="1600" spc="-5" dirty="0">
                <a:latin typeface="Arial MT"/>
                <a:cs typeface="Arial MT"/>
              </a:rPr>
              <a:t>Swallowing </a:t>
            </a:r>
            <a:r>
              <a:rPr sz="1600" dirty="0">
                <a:latin typeface="Arial MT"/>
                <a:cs typeface="Arial MT"/>
              </a:rPr>
              <a:t>a transmucosal </a:t>
            </a:r>
            <a:r>
              <a:rPr sz="1600" spc="5" dirty="0">
                <a:latin typeface="Arial MT"/>
                <a:cs typeface="Arial MT"/>
              </a:rPr>
              <a:t> </a:t>
            </a:r>
            <a:r>
              <a:rPr sz="1600" dirty="0">
                <a:latin typeface="Arial MT"/>
                <a:cs typeface="Arial MT"/>
              </a:rPr>
              <a:t>medication</a:t>
            </a:r>
            <a:r>
              <a:rPr sz="1600" spc="-75" dirty="0">
                <a:latin typeface="Arial MT"/>
                <a:cs typeface="Arial MT"/>
              </a:rPr>
              <a:t> </a:t>
            </a:r>
            <a:r>
              <a:rPr sz="1600" spc="-5" dirty="0">
                <a:latin typeface="Arial MT"/>
                <a:cs typeface="Arial MT"/>
              </a:rPr>
              <a:t>reduces</a:t>
            </a:r>
            <a:r>
              <a:rPr sz="1600" spc="-35" dirty="0">
                <a:latin typeface="Arial MT"/>
                <a:cs typeface="Arial MT"/>
              </a:rPr>
              <a:t> </a:t>
            </a:r>
            <a:r>
              <a:rPr sz="1600" dirty="0">
                <a:latin typeface="Arial MT"/>
                <a:cs typeface="Arial MT"/>
              </a:rPr>
              <a:t>its</a:t>
            </a:r>
            <a:r>
              <a:rPr sz="1600" spc="15" dirty="0">
                <a:latin typeface="Arial MT"/>
                <a:cs typeface="Arial MT"/>
              </a:rPr>
              <a:t> </a:t>
            </a:r>
            <a:r>
              <a:rPr sz="1600" dirty="0">
                <a:latin typeface="Arial MT"/>
                <a:cs typeface="Arial MT"/>
              </a:rPr>
              <a:t>efficacy</a:t>
            </a:r>
            <a:endParaRPr sz="1600">
              <a:latin typeface="Arial MT"/>
              <a:cs typeface="Arial MT"/>
            </a:endParaRPr>
          </a:p>
          <a:p>
            <a:pPr>
              <a:lnSpc>
                <a:spcPct val="100000"/>
              </a:lnSpc>
              <a:spcBef>
                <a:spcPts val="25"/>
              </a:spcBef>
            </a:pPr>
            <a:endParaRPr sz="1650">
              <a:latin typeface="Arial MT"/>
              <a:cs typeface="Arial MT"/>
            </a:endParaRPr>
          </a:p>
          <a:p>
            <a:pPr marL="702945">
              <a:lnSpc>
                <a:spcPct val="100000"/>
              </a:lnSpc>
            </a:pPr>
            <a:r>
              <a:rPr sz="1600" dirty="0">
                <a:latin typeface="Arial MT"/>
                <a:cs typeface="Arial MT"/>
              </a:rPr>
              <a:t>Buccal</a:t>
            </a:r>
            <a:r>
              <a:rPr sz="1600" spc="-70" dirty="0">
                <a:latin typeface="Arial MT"/>
                <a:cs typeface="Arial MT"/>
              </a:rPr>
              <a:t> </a:t>
            </a:r>
            <a:r>
              <a:rPr sz="1600" spc="5" dirty="0">
                <a:latin typeface="Arial MT"/>
                <a:cs typeface="Arial MT"/>
              </a:rPr>
              <a:t>mucosa</a:t>
            </a:r>
            <a:r>
              <a:rPr sz="1600" spc="-80" dirty="0">
                <a:latin typeface="Arial MT"/>
                <a:cs typeface="Arial MT"/>
              </a:rPr>
              <a:t> </a:t>
            </a:r>
            <a:r>
              <a:rPr sz="1600" dirty="0">
                <a:latin typeface="Arial MT"/>
                <a:cs typeface="Arial MT"/>
              </a:rPr>
              <a:t>vs.</a:t>
            </a:r>
            <a:r>
              <a:rPr sz="1600" spc="-20" dirty="0">
                <a:latin typeface="Arial MT"/>
                <a:cs typeface="Arial MT"/>
              </a:rPr>
              <a:t> </a:t>
            </a:r>
            <a:r>
              <a:rPr sz="1600" dirty="0">
                <a:latin typeface="Arial MT"/>
                <a:cs typeface="Arial MT"/>
              </a:rPr>
              <a:t>GI</a:t>
            </a:r>
            <a:r>
              <a:rPr sz="1600" spc="-20" dirty="0">
                <a:latin typeface="Arial MT"/>
                <a:cs typeface="Arial MT"/>
              </a:rPr>
              <a:t> </a:t>
            </a:r>
            <a:r>
              <a:rPr sz="1600" spc="-10" dirty="0">
                <a:latin typeface="Arial MT"/>
                <a:cs typeface="Arial MT"/>
              </a:rPr>
              <a:t>Tract</a:t>
            </a:r>
            <a:endParaRPr sz="1600">
              <a:latin typeface="Arial MT"/>
              <a:cs typeface="Arial MT"/>
            </a:endParaRPr>
          </a:p>
          <a:p>
            <a:pPr>
              <a:lnSpc>
                <a:spcPct val="100000"/>
              </a:lnSpc>
              <a:spcBef>
                <a:spcPts val="15"/>
              </a:spcBef>
            </a:pPr>
            <a:endParaRPr sz="1750">
              <a:latin typeface="Arial MT"/>
              <a:cs typeface="Arial MT"/>
            </a:endParaRPr>
          </a:p>
          <a:p>
            <a:pPr marL="702945" marR="254000">
              <a:lnSpc>
                <a:spcPts val="1870"/>
              </a:lnSpc>
            </a:pPr>
            <a:r>
              <a:rPr sz="1600" spc="-5" dirty="0">
                <a:latin typeface="Arial MT"/>
                <a:cs typeface="Arial MT"/>
              </a:rPr>
              <a:t>Do </a:t>
            </a:r>
            <a:r>
              <a:rPr sz="1600" b="1" dirty="0">
                <a:latin typeface="Arial"/>
                <a:cs typeface="Arial"/>
              </a:rPr>
              <a:t>NOT</a:t>
            </a:r>
            <a:r>
              <a:rPr sz="1600" b="1" spc="-25" dirty="0">
                <a:latin typeface="Arial"/>
                <a:cs typeface="Arial"/>
              </a:rPr>
              <a:t> </a:t>
            </a:r>
            <a:r>
              <a:rPr sz="1600" spc="-5" dirty="0">
                <a:latin typeface="Arial MT"/>
                <a:cs typeface="Arial MT"/>
              </a:rPr>
              <a:t>allow</a:t>
            </a:r>
            <a:r>
              <a:rPr sz="1600" spc="-30" dirty="0">
                <a:latin typeface="Arial MT"/>
                <a:cs typeface="Arial MT"/>
              </a:rPr>
              <a:t> </a:t>
            </a:r>
            <a:r>
              <a:rPr sz="1600" dirty="0">
                <a:latin typeface="Arial MT"/>
                <a:cs typeface="Arial MT"/>
              </a:rPr>
              <a:t>casualty</a:t>
            </a:r>
            <a:r>
              <a:rPr sz="1600" spc="-60" dirty="0">
                <a:latin typeface="Arial MT"/>
                <a:cs typeface="Arial MT"/>
              </a:rPr>
              <a:t> </a:t>
            </a:r>
            <a:r>
              <a:rPr sz="1600" spc="5" dirty="0">
                <a:latin typeface="Arial MT"/>
                <a:cs typeface="Arial MT"/>
              </a:rPr>
              <a:t>to</a:t>
            </a:r>
            <a:r>
              <a:rPr sz="1600" spc="-25" dirty="0">
                <a:latin typeface="Arial MT"/>
                <a:cs typeface="Arial MT"/>
              </a:rPr>
              <a:t> </a:t>
            </a:r>
            <a:r>
              <a:rPr sz="1600" spc="-5" dirty="0">
                <a:latin typeface="Arial MT"/>
                <a:cs typeface="Arial MT"/>
              </a:rPr>
              <a:t>eat </a:t>
            </a:r>
            <a:r>
              <a:rPr sz="1600" spc="-430" dirty="0">
                <a:latin typeface="Arial MT"/>
                <a:cs typeface="Arial MT"/>
              </a:rPr>
              <a:t> </a:t>
            </a:r>
            <a:r>
              <a:rPr sz="1600" spc="-5" dirty="0">
                <a:latin typeface="Arial MT"/>
                <a:cs typeface="Arial MT"/>
              </a:rPr>
              <a:t>or</a:t>
            </a:r>
            <a:r>
              <a:rPr sz="1600" spc="-15" dirty="0">
                <a:latin typeface="Arial MT"/>
                <a:cs typeface="Arial MT"/>
              </a:rPr>
              <a:t> </a:t>
            </a:r>
            <a:r>
              <a:rPr sz="1600" spc="-5" dirty="0">
                <a:latin typeface="Arial MT"/>
                <a:cs typeface="Arial MT"/>
              </a:rPr>
              <a:t>drink</a:t>
            </a:r>
            <a:r>
              <a:rPr sz="1600" spc="-15" dirty="0">
                <a:latin typeface="Arial MT"/>
                <a:cs typeface="Arial MT"/>
              </a:rPr>
              <a:t> </a:t>
            </a:r>
            <a:r>
              <a:rPr sz="1600" spc="-5" dirty="0">
                <a:latin typeface="Arial MT"/>
                <a:cs typeface="Arial MT"/>
              </a:rPr>
              <a:t>during</a:t>
            </a:r>
            <a:r>
              <a:rPr sz="1600" spc="-15" dirty="0">
                <a:latin typeface="Arial MT"/>
                <a:cs typeface="Arial MT"/>
              </a:rPr>
              <a:t> </a:t>
            </a:r>
            <a:r>
              <a:rPr sz="1600" dirty="0">
                <a:latin typeface="Arial MT"/>
                <a:cs typeface="Arial MT"/>
              </a:rPr>
              <a:t>administration</a:t>
            </a:r>
            <a:endParaRPr sz="1600">
              <a:latin typeface="Arial MT"/>
              <a:cs typeface="Arial MT"/>
            </a:endParaRPr>
          </a:p>
        </p:txBody>
      </p:sp>
      <p:sp>
        <p:nvSpPr>
          <p:cNvPr id="10" name="object 10"/>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11" name="object 11"/>
          <p:cNvSpPr txBox="1"/>
          <p:nvPr/>
        </p:nvSpPr>
        <p:spPr>
          <a:xfrm>
            <a:off x="5101844" y="6080556"/>
            <a:ext cx="1945639" cy="512445"/>
          </a:xfrm>
          <a:prstGeom prst="rect">
            <a:avLst/>
          </a:prstGeom>
        </p:spPr>
        <p:txBody>
          <a:bodyPr vert="horz" wrap="square" lIns="0" tIns="12065" rIns="0" bIns="0" rtlCol="0">
            <a:spAutoFit/>
          </a:bodyPr>
          <a:lstStyle/>
          <a:p>
            <a:pPr marL="12700">
              <a:lnSpc>
                <a:spcPct val="100000"/>
              </a:lnSpc>
              <a:spcBef>
                <a:spcPts val="95"/>
              </a:spcBef>
              <a:tabLst>
                <a:tab pos="646430" algn="l"/>
              </a:tabLst>
            </a:pPr>
            <a:r>
              <a:rPr sz="4800" spc="-15" baseline="1736" dirty="0">
                <a:solidFill>
                  <a:srgbClr val="FFFFFF"/>
                </a:solidFill>
                <a:latin typeface="Arial Black"/>
                <a:cs typeface="Arial Black"/>
              </a:rPr>
              <a:t>P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12" name="object 12"/>
          <p:cNvSpPr/>
          <p:nvPr/>
        </p:nvSpPr>
        <p:spPr>
          <a:xfrm>
            <a:off x="4805171" y="2610611"/>
            <a:ext cx="0" cy="473075"/>
          </a:xfrm>
          <a:custGeom>
            <a:avLst/>
            <a:gdLst/>
            <a:ahLst/>
            <a:cxnLst/>
            <a:rect l="l" t="t" r="r" b="b"/>
            <a:pathLst>
              <a:path h="473075">
                <a:moveTo>
                  <a:pt x="0" y="472948"/>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4805171" y="3339084"/>
            <a:ext cx="0" cy="1125855"/>
          </a:xfrm>
          <a:custGeom>
            <a:avLst/>
            <a:gdLst/>
            <a:ahLst/>
            <a:cxnLst/>
            <a:rect l="l" t="t" r="r" b="b"/>
            <a:pathLst>
              <a:path h="1125854">
                <a:moveTo>
                  <a:pt x="0" y="1125473"/>
                </a:moveTo>
                <a:lnTo>
                  <a:pt x="0" y="0"/>
                </a:lnTo>
              </a:path>
            </a:pathLst>
          </a:custGeom>
          <a:ln w="101600">
            <a:solidFill>
              <a:srgbClr val="CD9146"/>
            </a:solidFill>
          </a:ln>
        </p:spPr>
        <p:txBody>
          <a:bodyPr wrap="square" lIns="0" tIns="0" rIns="0" bIns="0" rtlCol="0"/>
          <a:lstStyle/>
          <a:p>
            <a:endParaRPr/>
          </a:p>
        </p:txBody>
      </p:sp>
      <p:sp>
        <p:nvSpPr>
          <p:cNvPr id="14" name="object 14"/>
          <p:cNvSpPr/>
          <p:nvPr/>
        </p:nvSpPr>
        <p:spPr>
          <a:xfrm>
            <a:off x="4805171" y="4652771"/>
            <a:ext cx="0" cy="1133475"/>
          </a:xfrm>
          <a:custGeom>
            <a:avLst/>
            <a:gdLst/>
            <a:ahLst/>
            <a:cxnLst/>
            <a:rect l="l" t="t" r="r" b="b"/>
            <a:pathLst>
              <a:path h="1133475">
                <a:moveTo>
                  <a:pt x="0" y="1132890"/>
                </a:moveTo>
                <a:lnTo>
                  <a:pt x="0" y="0"/>
                </a:lnTo>
              </a:path>
            </a:pathLst>
          </a:custGeom>
          <a:ln w="101600">
            <a:solidFill>
              <a:srgbClr val="CD9146"/>
            </a:solidFill>
          </a:ln>
        </p:spPr>
        <p:txBody>
          <a:bodyPr wrap="square" lIns="0" tIns="0" rIns="0" bIns="0" rtlCol="0"/>
          <a:lstStyle/>
          <a:p>
            <a:endParaRPr/>
          </a:p>
        </p:txBody>
      </p:sp>
      <p:pic>
        <p:nvPicPr>
          <p:cNvPr id="15" name="object 15"/>
          <p:cNvPicPr/>
          <p:nvPr/>
        </p:nvPicPr>
        <p:blipFill>
          <a:blip r:embed="rId4" cstate="print"/>
          <a:stretch>
            <a:fillRect/>
          </a:stretch>
        </p:blipFill>
        <p:spPr>
          <a:xfrm>
            <a:off x="9808416" y="4102608"/>
            <a:ext cx="2002139" cy="2127504"/>
          </a:xfrm>
          <a:prstGeom prst="rect">
            <a:avLst/>
          </a:prstGeom>
        </p:spPr>
      </p:pic>
      <p:pic>
        <p:nvPicPr>
          <p:cNvPr id="16" name="object 16"/>
          <p:cNvPicPr/>
          <p:nvPr/>
        </p:nvPicPr>
        <p:blipFill>
          <a:blip r:embed="rId5" cstate="print"/>
          <a:stretch>
            <a:fillRect/>
          </a:stretch>
        </p:blipFill>
        <p:spPr>
          <a:xfrm>
            <a:off x="9752363" y="1783079"/>
            <a:ext cx="2012393" cy="2127504"/>
          </a:xfrm>
          <a:prstGeom prst="rect">
            <a:avLst/>
          </a:prstGeom>
        </p:spPr>
      </p:pic>
      <p:sp>
        <p:nvSpPr>
          <p:cNvPr id="17" name="object 17"/>
          <p:cNvSpPr/>
          <p:nvPr/>
        </p:nvSpPr>
        <p:spPr>
          <a:xfrm>
            <a:off x="437387" y="2714244"/>
            <a:ext cx="0" cy="473075"/>
          </a:xfrm>
          <a:custGeom>
            <a:avLst/>
            <a:gdLst/>
            <a:ahLst/>
            <a:cxnLst/>
            <a:rect l="l" t="t" r="r" b="b"/>
            <a:pathLst>
              <a:path h="473075">
                <a:moveTo>
                  <a:pt x="0" y="472947"/>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443483" y="3744467"/>
            <a:ext cx="0" cy="473075"/>
          </a:xfrm>
          <a:custGeom>
            <a:avLst/>
            <a:gdLst/>
            <a:ahLst/>
            <a:cxnLst/>
            <a:rect l="l" t="t" r="r" b="b"/>
            <a:pathLst>
              <a:path h="473075">
                <a:moveTo>
                  <a:pt x="0" y="472947"/>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440436" y="3339084"/>
            <a:ext cx="0" cy="320040"/>
          </a:xfrm>
          <a:custGeom>
            <a:avLst/>
            <a:gdLst/>
            <a:ahLst/>
            <a:cxnLst/>
            <a:rect l="l" t="t" r="r" b="b"/>
            <a:pathLst>
              <a:path h="320039">
                <a:moveTo>
                  <a:pt x="0" y="319531"/>
                </a:moveTo>
                <a:lnTo>
                  <a:pt x="0" y="0"/>
                </a:lnTo>
              </a:path>
            </a:pathLst>
          </a:custGeom>
          <a:ln w="101600">
            <a:solidFill>
              <a:srgbClr val="CD9146"/>
            </a:solidFill>
          </a:ln>
        </p:spPr>
        <p:txBody>
          <a:bodyPr wrap="square" lIns="0" tIns="0" rIns="0" bIns="0" rtlCol="0"/>
          <a:lstStyle/>
          <a:p>
            <a:endParaRPr/>
          </a:p>
        </p:txBody>
      </p:sp>
      <p:grpSp>
        <p:nvGrpSpPr>
          <p:cNvPr id="20" name="object 20"/>
          <p:cNvGrpSpPr/>
          <p:nvPr/>
        </p:nvGrpSpPr>
        <p:grpSpPr>
          <a:xfrm>
            <a:off x="512063" y="4873752"/>
            <a:ext cx="396240" cy="1530350"/>
            <a:chOff x="512063" y="4873752"/>
            <a:chExt cx="396240" cy="1530350"/>
          </a:xfrm>
        </p:grpSpPr>
        <p:pic>
          <p:nvPicPr>
            <p:cNvPr id="21" name="object 21"/>
            <p:cNvPicPr/>
            <p:nvPr/>
          </p:nvPicPr>
          <p:blipFill>
            <a:blip r:embed="rId6" cstate="print"/>
            <a:stretch>
              <a:fillRect/>
            </a:stretch>
          </p:blipFill>
          <p:spPr>
            <a:xfrm>
              <a:off x="512063" y="6059424"/>
              <a:ext cx="396239" cy="344423"/>
            </a:xfrm>
            <a:prstGeom prst="rect">
              <a:avLst/>
            </a:prstGeom>
          </p:spPr>
        </p:pic>
        <p:pic>
          <p:nvPicPr>
            <p:cNvPr id="22" name="object 22"/>
            <p:cNvPicPr/>
            <p:nvPr/>
          </p:nvPicPr>
          <p:blipFill>
            <a:blip r:embed="rId6" cstate="print"/>
            <a:stretch>
              <a:fillRect/>
            </a:stretch>
          </p:blipFill>
          <p:spPr>
            <a:xfrm>
              <a:off x="512063" y="4873752"/>
              <a:ext cx="396239" cy="344424"/>
            </a:xfrm>
            <a:prstGeom prst="rect">
              <a:avLst/>
            </a:prstGeom>
          </p:spPr>
        </p:pic>
      </p:grpSp>
      <p:sp>
        <p:nvSpPr>
          <p:cNvPr id="23" name="object 23"/>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15</a:t>
            </a:fld>
            <a:endParaRPr sz="1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2804541" y="684403"/>
            <a:ext cx="8642350" cy="1730375"/>
          </a:xfrm>
          <a:prstGeom prst="rect">
            <a:avLst/>
          </a:prstGeom>
        </p:spPr>
        <p:txBody>
          <a:bodyPr vert="horz" wrap="square" lIns="0" tIns="74295" rIns="0" bIns="0" rtlCol="0">
            <a:spAutoFit/>
          </a:bodyPr>
          <a:lstStyle/>
          <a:p>
            <a:pPr marL="823594" marR="1985645" indent="-811530">
              <a:lnSpc>
                <a:spcPts val="3890"/>
              </a:lnSpc>
              <a:spcBef>
                <a:spcPts val="585"/>
              </a:spcBef>
            </a:pPr>
            <a:r>
              <a:rPr sz="3600" b="1" spc="-15" dirty="0">
                <a:solidFill>
                  <a:srgbClr val="BB8542"/>
                </a:solidFill>
                <a:latin typeface="Arial"/>
                <a:cs typeface="Arial"/>
              </a:rPr>
              <a:t>ONDANSETRON</a:t>
            </a:r>
            <a:r>
              <a:rPr sz="3600" b="1" spc="90" dirty="0">
                <a:solidFill>
                  <a:srgbClr val="BB8542"/>
                </a:solidFill>
                <a:latin typeface="Arial"/>
                <a:cs typeface="Arial"/>
              </a:rPr>
              <a:t> </a:t>
            </a:r>
            <a:r>
              <a:rPr sz="3600" b="1" spc="-35" dirty="0">
                <a:latin typeface="Arial"/>
                <a:cs typeface="Arial"/>
              </a:rPr>
              <a:t>INDICATIONS </a:t>
            </a:r>
            <a:r>
              <a:rPr sz="3600" b="1" spc="-985" dirty="0">
                <a:latin typeface="Arial"/>
                <a:cs typeface="Arial"/>
              </a:rPr>
              <a:t> </a:t>
            </a:r>
            <a:r>
              <a:rPr sz="3600" b="1" spc="-35" dirty="0">
                <a:latin typeface="Arial"/>
                <a:cs typeface="Arial"/>
              </a:rPr>
              <a:t>AND</a:t>
            </a:r>
            <a:r>
              <a:rPr sz="3600" b="1" spc="-45" dirty="0">
                <a:latin typeface="Arial"/>
                <a:cs typeface="Arial"/>
              </a:rPr>
              <a:t> </a:t>
            </a:r>
            <a:r>
              <a:rPr sz="3600" b="1" spc="-30" dirty="0">
                <a:latin typeface="Arial"/>
                <a:cs typeface="Arial"/>
              </a:rPr>
              <a:t>ADMINISTRATION</a:t>
            </a:r>
            <a:endParaRPr sz="3600">
              <a:latin typeface="Arial"/>
              <a:cs typeface="Arial"/>
            </a:endParaRPr>
          </a:p>
          <a:p>
            <a:pPr marL="5396230">
              <a:lnSpc>
                <a:spcPts val="2135"/>
              </a:lnSpc>
              <a:spcBef>
                <a:spcPts val="880"/>
              </a:spcBef>
            </a:pPr>
            <a:r>
              <a:rPr sz="1800" i="1" dirty="0">
                <a:latin typeface="Arial"/>
                <a:cs typeface="Arial"/>
              </a:rPr>
              <a:t>Ondansetron</a:t>
            </a:r>
            <a:r>
              <a:rPr sz="1800" i="1" spc="-75" dirty="0">
                <a:latin typeface="Arial"/>
                <a:cs typeface="Arial"/>
              </a:rPr>
              <a:t> </a:t>
            </a:r>
            <a:r>
              <a:rPr sz="1800" i="1" dirty="0">
                <a:latin typeface="Arial"/>
                <a:cs typeface="Arial"/>
              </a:rPr>
              <a:t>is</a:t>
            </a:r>
            <a:r>
              <a:rPr sz="1800" i="1" spc="-25" dirty="0">
                <a:latin typeface="Arial"/>
                <a:cs typeface="Arial"/>
              </a:rPr>
              <a:t> </a:t>
            </a:r>
            <a:r>
              <a:rPr sz="1800" i="1" dirty="0">
                <a:latin typeface="Arial"/>
                <a:cs typeface="Arial"/>
              </a:rPr>
              <a:t>also</a:t>
            </a:r>
            <a:r>
              <a:rPr sz="1800" i="1" spc="-30" dirty="0">
                <a:latin typeface="Arial"/>
                <a:cs typeface="Arial"/>
              </a:rPr>
              <a:t> </a:t>
            </a:r>
            <a:r>
              <a:rPr sz="1800" i="1" dirty="0">
                <a:latin typeface="Arial"/>
                <a:cs typeface="Arial"/>
              </a:rPr>
              <a:t>available</a:t>
            </a:r>
            <a:r>
              <a:rPr sz="1800" i="1" spc="-100" dirty="0">
                <a:latin typeface="Arial"/>
                <a:cs typeface="Arial"/>
              </a:rPr>
              <a:t> </a:t>
            </a:r>
            <a:r>
              <a:rPr sz="1800" i="1" dirty="0">
                <a:latin typeface="Arial"/>
                <a:cs typeface="Arial"/>
              </a:rPr>
              <a:t>in</a:t>
            </a:r>
            <a:endParaRPr sz="1800">
              <a:latin typeface="Arial"/>
              <a:cs typeface="Arial"/>
            </a:endParaRPr>
          </a:p>
          <a:p>
            <a:pPr marL="5396230">
              <a:lnSpc>
                <a:spcPts val="2135"/>
              </a:lnSpc>
            </a:pPr>
            <a:r>
              <a:rPr sz="1800" i="1" spc="-5" dirty="0">
                <a:latin typeface="Arial"/>
                <a:cs typeface="Arial"/>
              </a:rPr>
              <a:t>a </a:t>
            </a:r>
            <a:r>
              <a:rPr sz="1800" i="1" dirty="0">
                <a:latin typeface="Arial"/>
                <a:cs typeface="Arial"/>
              </a:rPr>
              <a:t>parenteral</a:t>
            </a:r>
            <a:r>
              <a:rPr sz="1800" i="1" spc="-70" dirty="0">
                <a:latin typeface="Arial"/>
                <a:cs typeface="Arial"/>
              </a:rPr>
              <a:t> </a:t>
            </a:r>
            <a:r>
              <a:rPr sz="1800" i="1" dirty="0">
                <a:latin typeface="Arial"/>
                <a:cs typeface="Arial"/>
              </a:rPr>
              <a:t>form</a:t>
            </a:r>
            <a:r>
              <a:rPr sz="1800" i="1" spc="-20" dirty="0">
                <a:latin typeface="Arial"/>
                <a:cs typeface="Arial"/>
              </a:rPr>
              <a:t> </a:t>
            </a:r>
            <a:r>
              <a:rPr sz="1800" i="1" spc="-35" dirty="0">
                <a:latin typeface="Arial"/>
                <a:cs typeface="Arial"/>
              </a:rPr>
              <a:t>(IV,</a:t>
            </a:r>
            <a:r>
              <a:rPr sz="1800" i="1" dirty="0">
                <a:latin typeface="Arial"/>
                <a:cs typeface="Arial"/>
              </a:rPr>
              <a:t> </a:t>
            </a:r>
            <a:r>
              <a:rPr sz="1800" i="1" spc="-15" dirty="0">
                <a:latin typeface="Arial"/>
                <a:cs typeface="Arial"/>
              </a:rPr>
              <a:t>IM,</a:t>
            </a:r>
            <a:r>
              <a:rPr sz="1800" i="1" spc="15" dirty="0">
                <a:latin typeface="Arial"/>
                <a:cs typeface="Arial"/>
              </a:rPr>
              <a:t> </a:t>
            </a:r>
            <a:r>
              <a:rPr sz="1800" i="1" dirty="0">
                <a:latin typeface="Arial"/>
                <a:cs typeface="Arial"/>
              </a:rPr>
              <a:t>or</a:t>
            </a:r>
            <a:r>
              <a:rPr sz="1800" i="1" spc="-25" dirty="0">
                <a:latin typeface="Arial"/>
                <a:cs typeface="Arial"/>
              </a:rPr>
              <a:t> </a:t>
            </a:r>
            <a:r>
              <a:rPr sz="1800" i="1" dirty="0">
                <a:latin typeface="Arial"/>
                <a:cs typeface="Arial"/>
              </a:rPr>
              <a:t>IO)</a:t>
            </a:r>
            <a:endParaRPr sz="1800">
              <a:latin typeface="Arial"/>
              <a:cs typeface="Arial"/>
            </a:endParaRPr>
          </a:p>
        </p:txBody>
      </p:sp>
      <p:sp>
        <p:nvSpPr>
          <p:cNvPr id="5" name="object 5"/>
          <p:cNvSpPr txBox="1"/>
          <p:nvPr/>
        </p:nvSpPr>
        <p:spPr>
          <a:xfrm>
            <a:off x="8221218" y="2592070"/>
            <a:ext cx="1656080" cy="299720"/>
          </a:xfrm>
          <a:prstGeom prst="rect">
            <a:avLst/>
          </a:prstGeom>
        </p:spPr>
        <p:txBody>
          <a:bodyPr vert="horz" wrap="square" lIns="0" tIns="12700" rIns="0" bIns="0" rtlCol="0">
            <a:spAutoFit/>
          </a:bodyPr>
          <a:lstStyle/>
          <a:p>
            <a:pPr marL="12700">
              <a:lnSpc>
                <a:spcPct val="100000"/>
              </a:lnSpc>
              <a:spcBef>
                <a:spcPts val="100"/>
              </a:spcBef>
            </a:pPr>
            <a:r>
              <a:rPr sz="1800" b="1" spc="-35" dirty="0">
                <a:latin typeface="Arial"/>
                <a:cs typeface="Arial"/>
              </a:rPr>
              <a:t>A</a:t>
            </a:r>
            <a:r>
              <a:rPr sz="1800" b="1" spc="-5" dirty="0">
                <a:latin typeface="Arial"/>
                <a:cs typeface="Arial"/>
              </a:rPr>
              <a:t>D</a:t>
            </a:r>
            <a:r>
              <a:rPr sz="1800" b="1" spc="-150" dirty="0">
                <a:latin typeface="Arial"/>
                <a:cs typeface="Arial"/>
              </a:rPr>
              <a:t>V</a:t>
            </a:r>
            <a:r>
              <a:rPr sz="1800" b="1" spc="-35" dirty="0">
                <a:latin typeface="Arial"/>
                <a:cs typeface="Arial"/>
              </a:rPr>
              <a:t>A</a:t>
            </a:r>
            <a:r>
              <a:rPr sz="1800" b="1" spc="-5" dirty="0">
                <a:latin typeface="Arial"/>
                <a:cs typeface="Arial"/>
              </a:rPr>
              <a:t>N</a:t>
            </a:r>
            <a:r>
              <a:rPr sz="1800" b="1" spc="-145" dirty="0">
                <a:latin typeface="Arial"/>
                <a:cs typeface="Arial"/>
              </a:rPr>
              <a:t>T</a:t>
            </a:r>
            <a:r>
              <a:rPr sz="1800" b="1" spc="-35" dirty="0">
                <a:latin typeface="Arial"/>
                <a:cs typeface="Arial"/>
              </a:rPr>
              <a:t>A</a:t>
            </a:r>
            <a:r>
              <a:rPr sz="1800" b="1" spc="-10" dirty="0">
                <a:latin typeface="Arial"/>
                <a:cs typeface="Arial"/>
              </a:rPr>
              <a:t>G</a:t>
            </a:r>
            <a:r>
              <a:rPr sz="1800" b="1" dirty="0">
                <a:latin typeface="Arial"/>
                <a:cs typeface="Arial"/>
              </a:rPr>
              <a:t>E</a:t>
            </a:r>
            <a:r>
              <a:rPr sz="1800" b="1" spc="20" dirty="0">
                <a:latin typeface="Arial"/>
                <a:cs typeface="Arial"/>
              </a:rPr>
              <a:t>S</a:t>
            </a:r>
            <a:r>
              <a:rPr sz="1800" b="1" dirty="0">
                <a:latin typeface="Arial"/>
                <a:cs typeface="Arial"/>
              </a:rPr>
              <a:t>:</a:t>
            </a:r>
            <a:endParaRPr sz="1800">
              <a:latin typeface="Arial"/>
              <a:cs typeface="Arial"/>
            </a:endParaRPr>
          </a:p>
        </p:txBody>
      </p:sp>
      <p:sp>
        <p:nvSpPr>
          <p:cNvPr id="6" name="object 6"/>
          <p:cNvSpPr txBox="1"/>
          <p:nvPr/>
        </p:nvSpPr>
        <p:spPr>
          <a:xfrm>
            <a:off x="8404097" y="2930093"/>
            <a:ext cx="2705100" cy="124904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Lack</a:t>
            </a:r>
            <a:r>
              <a:rPr sz="1800" spc="-55" dirty="0">
                <a:latin typeface="Arial MT"/>
                <a:cs typeface="Arial MT"/>
              </a:rPr>
              <a:t> </a:t>
            </a:r>
            <a:r>
              <a:rPr sz="1800" dirty="0">
                <a:latin typeface="Arial MT"/>
                <a:cs typeface="Arial MT"/>
              </a:rPr>
              <a:t>of</a:t>
            </a:r>
            <a:r>
              <a:rPr sz="1800" spc="-10" dirty="0">
                <a:latin typeface="Arial MT"/>
                <a:cs typeface="Arial MT"/>
              </a:rPr>
              <a:t> </a:t>
            </a:r>
            <a:r>
              <a:rPr sz="1800" dirty="0">
                <a:latin typeface="Arial MT"/>
                <a:cs typeface="Arial MT"/>
              </a:rPr>
              <a:t>sedation</a:t>
            </a:r>
            <a:r>
              <a:rPr sz="1800" spc="-80" dirty="0">
                <a:latin typeface="Arial MT"/>
                <a:cs typeface="Arial MT"/>
              </a:rPr>
              <a:t> </a:t>
            </a:r>
            <a:r>
              <a:rPr sz="1800" dirty="0">
                <a:latin typeface="Arial MT"/>
                <a:cs typeface="Arial MT"/>
              </a:rPr>
              <a:t>or</a:t>
            </a:r>
            <a:r>
              <a:rPr sz="1800" spc="-35" dirty="0">
                <a:latin typeface="Arial MT"/>
                <a:cs typeface="Arial MT"/>
              </a:rPr>
              <a:t> </a:t>
            </a:r>
            <a:r>
              <a:rPr sz="1800" dirty="0">
                <a:latin typeface="Arial MT"/>
                <a:cs typeface="Arial MT"/>
              </a:rPr>
              <a:t>mental</a:t>
            </a:r>
            <a:endParaRPr sz="1800">
              <a:latin typeface="Arial MT"/>
              <a:cs typeface="Arial MT"/>
            </a:endParaRPr>
          </a:p>
          <a:p>
            <a:pPr marL="12700">
              <a:lnSpc>
                <a:spcPct val="100000"/>
              </a:lnSpc>
              <a:spcBef>
                <a:spcPts val="5"/>
              </a:spcBef>
            </a:pPr>
            <a:r>
              <a:rPr sz="1800" dirty="0">
                <a:latin typeface="Arial MT"/>
                <a:cs typeface="Arial MT"/>
              </a:rPr>
              <a:t>status</a:t>
            </a:r>
            <a:r>
              <a:rPr sz="1800" spc="-60" dirty="0">
                <a:latin typeface="Arial MT"/>
                <a:cs typeface="Arial MT"/>
              </a:rPr>
              <a:t> </a:t>
            </a:r>
            <a:r>
              <a:rPr sz="1800" dirty="0">
                <a:latin typeface="Arial MT"/>
                <a:cs typeface="Arial MT"/>
              </a:rPr>
              <a:t>alteration</a:t>
            </a:r>
            <a:endParaRPr sz="1800">
              <a:latin typeface="Arial MT"/>
              <a:cs typeface="Arial MT"/>
            </a:endParaRPr>
          </a:p>
          <a:p>
            <a:pPr marL="12700">
              <a:lnSpc>
                <a:spcPct val="100000"/>
              </a:lnSpc>
              <a:spcBef>
                <a:spcPts val="505"/>
              </a:spcBef>
            </a:pPr>
            <a:r>
              <a:rPr sz="1800" dirty="0">
                <a:latin typeface="Arial MT"/>
                <a:cs typeface="Arial MT"/>
              </a:rPr>
              <a:t>No</a:t>
            </a:r>
            <a:r>
              <a:rPr sz="1800" spc="-15" dirty="0">
                <a:latin typeface="Arial MT"/>
                <a:cs typeface="Arial MT"/>
              </a:rPr>
              <a:t> </a:t>
            </a:r>
            <a:r>
              <a:rPr sz="1800" dirty="0">
                <a:latin typeface="Arial MT"/>
                <a:cs typeface="Arial MT"/>
              </a:rPr>
              <a:t>respiratory</a:t>
            </a:r>
            <a:r>
              <a:rPr sz="1800" spc="-75" dirty="0">
                <a:latin typeface="Arial MT"/>
                <a:cs typeface="Arial MT"/>
              </a:rPr>
              <a:t> </a:t>
            </a:r>
            <a:r>
              <a:rPr sz="1800" dirty="0">
                <a:latin typeface="Arial MT"/>
                <a:cs typeface="Arial MT"/>
              </a:rPr>
              <a:t>depression</a:t>
            </a:r>
            <a:endParaRPr sz="1800">
              <a:latin typeface="Arial MT"/>
              <a:cs typeface="Arial MT"/>
            </a:endParaRPr>
          </a:p>
          <a:p>
            <a:pPr marL="12700">
              <a:lnSpc>
                <a:spcPct val="100000"/>
              </a:lnSpc>
              <a:spcBef>
                <a:spcPts val="480"/>
              </a:spcBef>
            </a:pPr>
            <a:r>
              <a:rPr sz="1800" spc="-5" dirty="0">
                <a:latin typeface="Arial MT"/>
                <a:cs typeface="Arial MT"/>
              </a:rPr>
              <a:t>No</a:t>
            </a:r>
            <a:r>
              <a:rPr sz="1800" spc="-25" dirty="0">
                <a:latin typeface="Arial MT"/>
                <a:cs typeface="Arial MT"/>
              </a:rPr>
              <a:t> </a:t>
            </a:r>
            <a:r>
              <a:rPr sz="1800" dirty="0">
                <a:latin typeface="Arial MT"/>
                <a:cs typeface="Arial MT"/>
              </a:rPr>
              <a:t>hypotension</a:t>
            </a:r>
            <a:endParaRPr sz="1800">
              <a:latin typeface="Arial MT"/>
              <a:cs typeface="Arial MT"/>
            </a:endParaRPr>
          </a:p>
        </p:txBody>
      </p:sp>
      <p:sp>
        <p:nvSpPr>
          <p:cNvPr id="7" name="object 7"/>
          <p:cNvSpPr txBox="1"/>
          <p:nvPr/>
        </p:nvSpPr>
        <p:spPr>
          <a:xfrm>
            <a:off x="407314" y="2570734"/>
            <a:ext cx="4435475" cy="949325"/>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Arial MT"/>
                <a:cs typeface="Arial MT"/>
              </a:rPr>
              <a:t>Ondansetron</a:t>
            </a:r>
            <a:r>
              <a:rPr sz="1800" spc="-50" dirty="0">
                <a:latin typeface="Arial MT"/>
                <a:cs typeface="Arial MT"/>
              </a:rPr>
              <a:t> </a:t>
            </a:r>
            <a:r>
              <a:rPr sz="1800" b="1" spc="-5" dirty="0">
                <a:latin typeface="Arial"/>
                <a:cs typeface="Arial"/>
              </a:rPr>
              <a:t>4</a:t>
            </a:r>
            <a:r>
              <a:rPr sz="1800" b="1" spc="5" dirty="0">
                <a:latin typeface="Arial"/>
                <a:cs typeface="Arial"/>
              </a:rPr>
              <a:t> </a:t>
            </a:r>
            <a:r>
              <a:rPr sz="1800" b="1" dirty="0">
                <a:latin typeface="Arial"/>
                <a:cs typeface="Arial"/>
              </a:rPr>
              <a:t>mg</a:t>
            </a:r>
            <a:r>
              <a:rPr sz="1800" b="1" spc="-10" dirty="0">
                <a:latin typeface="Arial"/>
                <a:cs typeface="Arial"/>
              </a:rPr>
              <a:t> </a:t>
            </a:r>
            <a:r>
              <a:rPr sz="1800" dirty="0">
                <a:latin typeface="Arial MT"/>
                <a:cs typeface="Arial MT"/>
              </a:rPr>
              <a:t>oral</a:t>
            </a:r>
            <a:r>
              <a:rPr sz="1800" spc="-15" dirty="0">
                <a:latin typeface="Arial MT"/>
                <a:cs typeface="Arial MT"/>
              </a:rPr>
              <a:t> </a:t>
            </a:r>
            <a:r>
              <a:rPr sz="1800" dirty="0">
                <a:latin typeface="Arial MT"/>
                <a:cs typeface="Arial MT"/>
              </a:rPr>
              <a:t>disintegrating</a:t>
            </a:r>
            <a:r>
              <a:rPr sz="1800" spc="-65" dirty="0">
                <a:latin typeface="Arial MT"/>
                <a:cs typeface="Arial MT"/>
              </a:rPr>
              <a:t> </a:t>
            </a:r>
            <a:r>
              <a:rPr sz="1800" dirty="0">
                <a:latin typeface="Arial MT"/>
                <a:cs typeface="Arial MT"/>
              </a:rPr>
              <a:t>tablet </a:t>
            </a:r>
            <a:r>
              <a:rPr sz="1800" spc="-484" dirty="0">
                <a:latin typeface="Arial MT"/>
                <a:cs typeface="Arial MT"/>
              </a:rPr>
              <a:t> </a:t>
            </a:r>
            <a:r>
              <a:rPr sz="1800" spc="-10" dirty="0">
                <a:latin typeface="Arial MT"/>
                <a:cs typeface="Arial MT"/>
              </a:rPr>
              <a:t>(ODT)</a:t>
            </a:r>
            <a:r>
              <a:rPr sz="1800" spc="20" dirty="0">
                <a:latin typeface="Arial MT"/>
                <a:cs typeface="Arial MT"/>
              </a:rPr>
              <a:t> </a:t>
            </a:r>
            <a:r>
              <a:rPr sz="1800" dirty="0">
                <a:latin typeface="Arial MT"/>
                <a:cs typeface="Arial MT"/>
              </a:rPr>
              <a:t>administration</a:t>
            </a:r>
            <a:endParaRPr sz="1800">
              <a:latin typeface="Arial MT"/>
              <a:cs typeface="Arial MT"/>
            </a:endParaRPr>
          </a:p>
          <a:p>
            <a:pPr marL="234950">
              <a:lnSpc>
                <a:spcPct val="100000"/>
              </a:lnSpc>
              <a:spcBef>
                <a:spcPts val="795"/>
              </a:spcBef>
            </a:pPr>
            <a:r>
              <a:rPr sz="1800" spc="-5" dirty="0">
                <a:latin typeface="Arial MT"/>
                <a:cs typeface="Arial MT"/>
              </a:rPr>
              <a:t>No </a:t>
            </a:r>
            <a:r>
              <a:rPr sz="1800" dirty="0">
                <a:latin typeface="Arial MT"/>
                <a:cs typeface="Arial MT"/>
              </a:rPr>
              <a:t>need</a:t>
            </a:r>
            <a:r>
              <a:rPr sz="1800" spc="-45" dirty="0">
                <a:latin typeface="Arial MT"/>
                <a:cs typeface="Arial MT"/>
              </a:rPr>
              <a:t> </a:t>
            </a:r>
            <a:r>
              <a:rPr sz="1800" dirty="0">
                <a:latin typeface="Arial MT"/>
                <a:cs typeface="Arial MT"/>
              </a:rPr>
              <a:t>for</a:t>
            </a:r>
            <a:r>
              <a:rPr sz="1800" spc="-5" dirty="0">
                <a:latin typeface="Arial MT"/>
                <a:cs typeface="Arial MT"/>
              </a:rPr>
              <a:t> </a:t>
            </a:r>
            <a:r>
              <a:rPr sz="1800" dirty="0">
                <a:latin typeface="Arial MT"/>
                <a:cs typeface="Arial MT"/>
              </a:rPr>
              <a:t>IV</a:t>
            </a:r>
            <a:r>
              <a:rPr sz="1800" spc="-35" dirty="0">
                <a:latin typeface="Arial MT"/>
                <a:cs typeface="Arial MT"/>
              </a:rPr>
              <a:t> </a:t>
            </a:r>
            <a:r>
              <a:rPr sz="1800" dirty="0">
                <a:latin typeface="Arial MT"/>
                <a:cs typeface="Arial MT"/>
              </a:rPr>
              <a:t>or</a:t>
            </a:r>
            <a:r>
              <a:rPr sz="1800" spc="-5" dirty="0">
                <a:latin typeface="Arial MT"/>
                <a:cs typeface="Arial MT"/>
              </a:rPr>
              <a:t> </a:t>
            </a:r>
            <a:r>
              <a:rPr sz="1800" dirty="0">
                <a:latin typeface="Arial MT"/>
                <a:cs typeface="Arial MT"/>
              </a:rPr>
              <a:t>IO</a:t>
            </a:r>
            <a:r>
              <a:rPr sz="1800" spc="-15" dirty="0">
                <a:latin typeface="Arial MT"/>
                <a:cs typeface="Arial MT"/>
              </a:rPr>
              <a:t> </a:t>
            </a:r>
            <a:r>
              <a:rPr sz="1800" spc="5" dirty="0">
                <a:latin typeface="Arial MT"/>
                <a:cs typeface="Arial MT"/>
              </a:rPr>
              <a:t>access</a:t>
            </a:r>
            <a:endParaRPr sz="1800">
              <a:latin typeface="Arial MT"/>
              <a:cs typeface="Arial MT"/>
            </a:endParaRPr>
          </a:p>
        </p:txBody>
      </p:sp>
      <p:sp>
        <p:nvSpPr>
          <p:cNvPr id="8" name="object 8"/>
          <p:cNvSpPr txBox="1"/>
          <p:nvPr/>
        </p:nvSpPr>
        <p:spPr>
          <a:xfrm>
            <a:off x="629818" y="3597986"/>
            <a:ext cx="3930650" cy="122428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Applied</a:t>
            </a:r>
            <a:r>
              <a:rPr sz="1800" spc="-50" dirty="0">
                <a:latin typeface="Arial MT"/>
                <a:cs typeface="Arial MT"/>
              </a:rPr>
              <a:t> </a:t>
            </a:r>
            <a:r>
              <a:rPr sz="1800" dirty="0">
                <a:latin typeface="Arial MT"/>
                <a:cs typeface="Arial MT"/>
              </a:rPr>
              <a:t>translingually</a:t>
            </a:r>
            <a:r>
              <a:rPr sz="1800" spc="-90" dirty="0">
                <a:latin typeface="Arial MT"/>
                <a:cs typeface="Arial MT"/>
              </a:rPr>
              <a:t> </a:t>
            </a:r>
            <a:r>
              <a:rPr sz="1800" dirty="0">
                <a:latin typeface="Arial MT"/>
                <a:cs typeface="Arial MT"/>
              </a:rPr>
              <a:t>by</a:t>
            </a:r>
            <a:r>
              <a:rPr sz="1800" spc="-20" dirty="0">
                <a:latin typeface="Arial MT"/>
                <a:cs typeface="Arial MT"/>
              </a:rPr>
              <a:t> </a:t>
            </a:r>
            <a:r>
              <a:rPr sz="1800" dirty="0">
                <a:latin typeface="Arial MT"/>
                <a:cs typeface="Arial MT"/>
              </a:rPr>
              <a:t>placing</a:t>
            </a:r>
            <a:r>
              <a:rPr sz="1800" spc="-45" dirty="0">
                <a:latin typeface="Arial MT"/>
                <a:cs typeface="Arial MT"/>
              </a:rPr>
              <a:t> </a:t>
            </a:r>
            <a:r>
              <a:rPr sz="1800" dirty="0">
                <a:latin typeface="Arial MT"/>
                <a:cs typeface="Arial MT"/>
              </a:rPr>
              <a:t>pill</a:t>
            </a:r>
            <a:r>
              <a:rPr sz="1800" spc="-45" dirty="0">
                <a:latin typeface="Arial MT"/>
                <a:cs typeface="Arial MT"/>
              </a:rPr>
              <a:t> </a:t>
            </a:r>
            <a:r>
              <a:rPr sz="1800" dirty="0">
                <a:latin typeface="Arial MT"/>
                <a:cs typeface="Arial MT"/>
              </a:rPr>
              <a:t>on</a:t>
            </a:r>
            <a:endParaRPr sz="1800">
              <a:latin typeface="Arial MT"/>
              <a:cs typeface="Arial MT"/>
            </a:endParaRPr>
          </a:p>
          <a:p>
            <a:pPr marL="12700">
              <a:lnSpc>
                <a:spcPct val="100000"/>
              </a:lnSpc>
              <a:spcBef>
                <a:spcPts val="5"/>
              </a:spcBef>
            </a:pPr>
            <a:r>
              <a:rPr sz="1800" dirty="0">
                <a:latin typeface="Arial MT"/>
                <a:cs typeface="Arial MT"/>
              </a:rPr>
              <a:t>top</a:t>
            </a:r>
            <a:r>
              <a:rPr sz="1800" spc="-40" dirty="0">
                <a:latin typeface="Arial MT"/>
                <a:cs typeface="Arial MT"/>
              </a:rPr>
              <a:t> </a:t>
            </a:r>
            <a:r>
              <a:rPr sz="1800" dirty="0">
                <a:latin typeface="Arial MT"/>
                <a:cs typeface="Arial MT"/>
              </a:rPr>
              <a:t>of</a:t>
            </a:r>
            <a:r>
              <a:rPr sz="1800" spc="-40" dirty="0">
                <a:latin typeface="Arial MT"/>
                <a:cs typeface="Arial MT"/>
              </a:rPr>
              <a:t> </a:t>
            </a:r>
            <a:r>
              <a:rPr sz="1800" dirty="0">
                <a:latin typeface="Arial MT"/>
                <a:cs typeface="Arial MT"/>
              </a:rPr>
              <a:t>tongue</a:t>
            </a:r>
            <a:endParaRPr sz="1800">
              <a:latin typeface="Arial MT"/>
              <a:cs typeface="Arial MT"/>
            </a:endParaRPr>
          </a:p>
          <a:p>
            <a:pPr marL="12700">
              <a:lnSpc>
                <a:spcPct val="100000"/>
              </a:lnSpc>
              <a:spcBef>
                <a:spcPts val="790"/>
              </a:spcBef>
            </a:pPr>
            <a:r>
              <a:rPr sz="1800" dirty="0">
                <a:latin typeface="Arial MT"/>
                <a:cs typeface="Arial MT"/>
              </a:rPr>
              <a:t>Advise</a:t>
            </a:r>
            <a:r>
              <a:rPr sz="1800" spc="-20" dirty="0">
                <a:latin typeface="Arial MT"/>
                <a:cs typeface="Arial MT"/>
              </a:rPr>
              <a:t> </a:t>
            </a:r>
            <a:r>
              <a:rPr sz="1800" dirty="0">
                <a:latin typeface="Arial MT"/>
                <a:cs typeface="Arial MT"/>
              </a:rPr>
              <a:t>the</a:t>
            </a:r>
            <a:r>
              <a:rPr sz="1800" spc="-15" dirty="0">
                <a:latin typeface="Arial MT"/>
                <a:cs typeface="Arial MT"/>
              </a:rPr>
              <a:t> </a:t>
            </a:r>
            <a:r>
              <a:rPr sz="1800" dirty="0">
                <a:latin typeface="Arial MT"/>
                <a:cs typeface="Arial MT"/>
              </a:rPr>
              <a:t>casualty</a:t>
            </a:r>
            <a:r>
              <a:rPr sz="1800" spc="-60" dirty="0">
                <a:latin typeface="Arial MT"/>
                <a:cs typeface="Arial MT"/>
              </a:rPr>
              <a:t> </a:t>
            </a:r>
            <a:r>
              <a:rPr sz="1800" spc="-5" dirty="0">
                <a:latin typeface="Arial MT"/>
                <a:cs typeface="Arial MT"/>
              </a:rPr>
              <a:t>NOT</a:t>
            </a:r>
            <a:r>
              <a:rPr sz="1800" spc="-45" dirty="0">
                <a:latin typeface="Arial MT"/>
                <a:cs typeface="Arial MT"/>
              </a:rPr>
              <a:t> </a:t>
            </a:r>
            <a:r>
              <a:rPr sz="1800" dirty="0">
                <a:latin typeface="Arial MT"/>
                <a:cs typeface="Arial MT"/>
              </a:rPr>
              <a:t>to </a:t>
            </a:r>
            <a:r>
              <a:rPr sz="1800" spc="-5" dirty="0">
                <a:latin typeface="Arial MT"/>
                <a:cs typeface="Arial MT"/>
              </a:rPr>
              <a:t>swallow</a:t>
            </a:r>
            <a:endParaRPr sz="1800">
              <a:latin typeface="Arial MT"/>
              <a:cs typeface="Arial MT"/>
            </a:endParaRPr>
          </a:p>
          <a:p>
            <a:pPr marL="12700">
              <a:lnSpc>
                <a:spcPct val="100000"/>
              </a:lnSpc>
            </a:pPr>
            <a:r>
              <a:rPr sz="1800" dirty="0">
                <a:latin typeface="Arial MT"/>
                <a:cs typeface="Arial MT"/>
              </a:rPr>
              <a:t>(don’t</a:t>
            </a:r>
            <a:r>
              <a:rPr sz="1800" spc="-65" dirty="0">
                <a:latin typeface="Arial MT"/>
                <a:cs typeface="Arial MT"/>
              </a:rPr>
              <a:t> </a:t>
            </a:r>
            <a:r>
              <a:rPr sz="1800" dirty="0">
                <a:latin typeface="Arial MT"/>
                <a:cs typeface="Arial MT"/>
              </a:rPr>
              <a:t>take</a:t>
            </a:r>
            <a:r>
              <a:rPr sz="1800" spc="-40" dirty="0">
                <a:latin typeface="Arial MT"/>
                <a:cs typeface="Arial MT"/>
              </a:rPr>
              <a:t> </a:t>
            </a:r>
            <a:r>
              <a:rPr sz="1800" dirty="0">
                <a:latin typeface="Arial MT"/>
                <a:cs typeface="Arial MT"/>
              </a:rPr>
              <a:t>orally)</a:t>
            </a:r>
            <a:endParaRPr sz="1800">
              <a:latin typeface="Arial MT"/>
              <a:cs typeface="Arial MT"/>
            </a:endParaRPr>
          </a:p>
        </p:txBody>
      </p:sp>
      <p:sp>
        <p:nvSpPr>
          <p:cNvPr id="9" name="object 9"/>
          <p:cNvSpPr txBox="1"/>
          <p:nvPr/>
        </p:nvSpPr>
        <p:spPr>
          <a:xfrm>
            <a:off x="8247380" y="4643373"/>
            <a:ext cx="2564130" cy="1656714"/>
          </a:xfrm>
          <a:prstGeom prst="rect">
            <a:avLst/>
          </a:prstGeom>
        </p:spPr>
        <p:txBody>
          <a:bodyPr vert="horz" wrap="square" lIns="0" tIns="12700" rIns="0" bIns="0" rtlCol="0">
            <a:spAutoFit/>
          </a:bodyPr>
          <a:lstStyle/>
          <a:p>
            <a:pPr marL="12700">
              <a:lnSpc>
                <a:spcPts val="2155"/>
              </a:lnSpc>
              <a:spcBef>
                <a:spcPts val="100"/>
              </a:spcBef>
            </a:pPr>
            <a:r>
              <a:rPr sz="1800" b="1" spc="-10" dirty="0">
                <a:latin typeface="Arial"/>
                <a:cs typeface="Arial"/>
              </a:rPr>
              <a:t>ADVERSE </a:t>
            </a:r>
            <a:r>
              <a:rPr sz="1800" b="1" dirty="0">
                <a:latin typeface="Arial"/>
                <a:cs typeface="Arial"/>
              </a:rPr>
              <a:t>EFFECTS</a:t>
            </a:r>
            <a:endParaRPr sz="1800">
              <a:latin typeface="Arial"/>
              <a:cs typeface="Arial"/>
            </a:endParaRPr>
          </a:p>
          <a:p>
            <a:pPr marL="12700">
              <a:lnSpc>
                <a:spcPts val="2395"/>
              </a:lnSpc>
            </a:pPr>
            <a:r>
              <a:rPr sz="2000" b="1" i="1" spc="-5" dirty="0">
                <a:latin typeface="Arial"/>
                <a:cs typeface="Arial"/>
              </a:rPr>
              <a:t>of</a:t>
            </a:r>
            <a:r>
              <a:rPr sz="2000" b="1" i="1" spc="-20" dirty="0">
                <a:latin typeface="Arial"/>
                <a:cs typeface="Arial"/>
              </a:rPr>
              <a:t> </a:t>
            </a:r>
            <a:r>
              <a:rPr sz="2000" b="1" i="1" spc="-5" dirty="0">
                <a:latin typeface="Arial"/>
                <a:cs typeface="Arial"/>
              </a:rPr>
              <a:t>other</a:t>
            </a:r>
            <a:r>
              <a:rPr sz="2000" b="1" i="1" spc="-35" dirty="0">
                <a:latin typeface="Arial"/>
                <a:cs typeface="Arial"/>
              </a:rPr>
              <a:t> </a:t>
            </a:r>
            <a:r>
              <a:rPr sz="2000" b="1" i="1" spc="-5" dirty="0">
                <a:latin typeface="Arial"/>
                <a:cs typeface="Arial"/>
              </a:rPr>
              <a:t>antiemetics</a:t>
            </a:r>
            <a:r>
              <a:rPr sz="2000" b="1" spc="-5" dirty="0">
                <a:latin typeface="Arial"/>
                <a:cs typeface="Arial"/>
              </a:rPr>
              <a:t>:</a:t>
            </a:r>
            <a:endParaRPr sz="2000">
              <a:latin typeface="Arial"/>
              <a:cs typeface="Arial"/>
            </a:endParaRPr>
          </a:p>
          <a:p>
            <a:pPr marL="194945">
              <a:lnSpc>
                <a:spcPct val="100000"/>
              </a:lnSpc>
              <a:spcBef>
                <a:spcPts val="800"/>
              </a:spcBef>
            </a:pPr>
            <a:r>
              <a:rPr sz="1800" dirty="0">
                <a:latin typeface="Arial MT"/>
                <a:cs typeface="Arial MT"/>
              </a:rPr>
              <a:t>Sedation</a:t>
            </a:r>
            <a:endParaRPr sz="1800">
              <a:latin typeface="Arial MT"/>
              <a:cs typeface="Arial MT"/>
            </a:endParaRPr>
          </a:p>
          <a:p>
            <a:pPr marL="194945">
              <a:lnSpc>
                <a:spcPct val="100000"/>
              </a:lnSpc>
              <a:spcBef>
                <a:spcPts val="505"/>
              </a:spcBef>
            </a:pPr>
            <a:r>
              <a:rPr sz="1800" dirty="0">
                <a:latin typeface="Arial MT"/>
                <a:cs typeface="Arial MT"/>
              </a:rPr>
              <a:t>Respiratory</a:t>
            </a:r>
            <a:r>
              <a:rPr sz="1800" spc="-80" dirty="0">
                <a:latin typeface="Arial MT"/>
                <a:cs typeface="Arial MT"/>
              </a:rPr>
              <a:t> </a:t>
            </a:r>
            <a:r>
              <a:rPr sz="1800" dirty="0">
                <a:latin typeface="Arial MT"/>
                <a:cs typeface="Arial MT"/>
              </a:rPr>
              <a:t>depression</a:t>
            </a:r>
            <a:endParaRPr sz="1800">
              <a:latin typeface="Arial MT"/>
              <a:cs typeface="Arial MT"/>
            </a:endParaRPr>
          </a:p>
          <a:p>
            <a:pPr marL="194945">
              <a:lnSpc>
                <a:spcPct val="100000"/>
              </a:lnSpc>
              <a:spcBef>
                <a:spcPts val="505"/>
              </a:spcBef>
            </a:pPr>
            <a:r>
              <a:rPr sz="1800" dirty="0">
                <a:latin typeface="Arial MT"/>
                <a:cs typeface="Arial MT"/>
              </a:rPr>
              <a:t>Cognitive</a:t>
            </a:r>
            <a:r>
              <a:rPr sz="1800" spc="-75" dirty="0">
                <a:latin typeface="Arial MT"/>
                <a:cs typeface="Arial MT"/>
              </a:rPr>
              <a:t> </a:t>
            </a:r>
            <a:r>
              <a:rPr sz="1800" dirty="0">
                <a:latin typeface="Arial MT"/>
                <a:cs typeface="Arial MT"/>
              </a:rPr>
              <a:t>impairment</a:t>
            </a:r>
            <a:endParaRPr sz="1800">
              <a:latin typeface="Arial MT"/>
              <a:cs typeface="Arial MT"/>
            </a:endParaRPr>
          </a:p>
        </p:txBody>
      </p:sp>
      <p:pic>
        <p:nvPicPr>
          <p:cNvPr id="10" name="object 10"/>
          <p:cNvPicPr/>
          <p:nvPr/>
        </p:nvPicPr>
        <p:blipFill>
          <a:blip r:embed="rId4" cstate="print"/>
          <a:stretch>
            <a:fillRect/>
          </a:stretch>
        </p:blipFill>
        <p:spPr>
          <a:xfrm>
            <a:off x="5207689" y="2060517"/>
            <a:ext cx="2677338" cy="3087484"/>
          </a:xfrm>
          <a:prstGeom prst="rect">
            <a:avLst/>
          </a:prstGeom>
        </p:spPr>
      </p:pic>
      <p:sp>
        <p:nvSpPr>
          <p:cNvPr id="11" name="object 11"/>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12" name="object 12"/>
          <p:cNvSpPr/>
          <p:nvPr/>
        </p:nvSpPr>
        <p:spPr>
          <a:xfrm>
            <a:off x="8276843" y="2982467"/>
            <a:ext cx="0" cy="490855"/>
          </a:xfrm>
          <a:custGeom>
            <a:avLst/>
            <a:gdLst/>
            <a:ahLst/>
            <a:cxnLst/>
            <a:rect l="l" t="t" r="r" b="b"/>
            <a:pathLst>
              <a:path h="490854">
                <a:moveTo>
                  <a:pt x="0" y="490601"/>
                </a:moveTo>
                <a:lnTo>
                  <a:pt x="0" y="0"/>
                </a:lnTo>
              </a:path>
            </a:pathLst>
          </a:custGeom>
          <a:ln w="101600">
            <a:solidFill>
              <a:srgbClr val="CD9146"/>
            </a:solidFill>
          </a:ln>
        </p:spPr>
        <p:txBody>
          <a:bodyPr wrap="square" lIns="0" tIns="0" rIns="0" bIns="0" rtlCol="0"/>
          <a:lstStyle/>
          <a:p>
            <a:endParaRPr/>
          </a:p>
        </p:txBody>
      </p:sp>
      <p:sp>
        <p:nvSpPr>
          <p:cNvPr id="13" name="object 13"/>
          <p:cNvSpPr/>
          <p:nvPr/>
        </p:nvSpPr>
        <p:spPr>
          <a:xfrm>
            <a:off x="8276843" y="3592067"/>
            <a:ext cx="0" cy="245745"/>
          </a:xfrm>
          <a:custGeom>
            <a:avLst/>
            <a:gdLst/>
            <a:ahLst/>
            <a:cxnLst/>
            <a:rect l="l" t="t" r="r" b="b"/>
            <a:pathLst>
              <a:path h="245745">
                <a:moveTo>
                  <a:pt x="0" y="245364"/>
                </a:moveTo>
                <a:lnTo>
                  <a:pt x="0" y="0"/>
                </a:lnTo>
              </a:path>
            </a:pathLst>
          </a:custGeom>
          <a:ln w="101600">
            <a:solidFill>
              <a:srgbClr val="CD9146"/>
            </a:solidFill>
          </a:ln>
        </p:spPr>
        <p:txBody>
          <a:bodyPr wrap="square" lIns="0" tIns="0" rIns="0" bIns="0" rtlCol="0"/>
          <a:lstStyle/>
          <a:p>
            <a:endParaRPr/>
          </a:p>
        </p:txBody>
      </p:sp>
      <p:sp>
        <p:nvSpPr>
          <p:cNvPr id="14" name="object 14"/>
          <p:cNvSpPr/>
          <p:nvPr/>
        </p:nvSpPr>
        <p:spPr>
          <a:xfrm>
            <a:off x="8279892" y="3921252"/>
            <a:ext cx="0" cy="245745"/>
          </a:xfrm>
          <a:custGeom>
            <a:avLst/>
            <a:gdLst/>
            <a:ahLst/>
            <a:cxnLst/>
            <a:rect l="l" t="t" r="r" b="b"/>
            <a:pathLst>
              <a:path h="245745">
                <a:moveTo>
                  <a:pt x="0" y="245364"/>
                </a:moveTo>
                <a:lnTo>
                  <a:pt x="0" y="0"/>
                </a:lnTo>
              </a:path>
            </a:pathLst>
          </a:custGeom>
          <a:ln w="101600">
            <a:solidFill>
              <a:srgbClr val="CD9146"/>
            </a:solidFill>
          </a:ln>
        </p:spPr>
        <p:txBody>
          <a:bodyPr wrap="square" lIns="0" tIns="0" rIns="0" bIns="0" rtlCol="0"/>
          <a:lstStyle/>
          <a:p>
            <a:endParaRPr/>
          </a:p>
        </p:txBody>
      </p:sp>
      <p:sp>
        <p:nvSpPr>
          <p:cNvPr id="15" name="object 15"/>
          <p:cNvSpPr/>
          <p:nvPr/>
        </p:nvSpPr>
        <p:spPr>
          <a:xfrm>
            <a:off x="477012" y="3637788"/>
            <a:ext cx="0" cy="490855"/>
          </a:xfrm>
          <a:custGeom>
            <a:avLst/>
            <a:gdLst/>
            <a:ahLst/>
            <a:cxnLst/>
            <a:rect l="l" t="t" r="r" b="b"/>
            <a:pathLst>
              <a:path h="490854">
                <a:moveTo>
                  <a:pt x="0" y="490600"/>
                </a:moveTo>
                <a:lnTo>
                  <a:pt x="0" y="0"/>
                </a:lnTo>
              </a:path>
            </a:pathLst>
          </a:custGeom>
          <a:ln w="101600">
            <a:solidFill>
              <a:srgbClr val="CD9146"/>
            </a:solidFill>
          </a:ln>
        </p:spPr>
        <p:txBody>
          <a:bodyPr wrap="square" lIns="0" tIns="0" rIns="0" bIns="0" rtlCol="0"/>
          <a:lstStyle/>
          <a:p>
            <a:endParaRPr/>
          </a:p>
        </p:txBody>
      </p:sp>
      <p:sp>
        <p:nvSpPr>
          <p:cNvPr id="16" name="object 16"/>
          <p:cNvSpPr/>
          <p:nvPr/>
        </p:nvSpPr>
        <p:spPr>
          <a:xfrm>
            <a:off x="477012" y="3268979"/>
            <a:ext cx="0" cy="245745"/>
          </a:xfrm>
          <a:custGeom>
            <a:avLst/>
            <a:gdLst/>
            <a:ahLst/>
            <a:cxnLst/>
            <a:rect l="l" t="t" r="r" b="b"/>
            <a:pathLst>
              <a:path h="245745">
                <a:moveTo>
                  <a:pt x="0" y="245364"/>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477012" y="4296155"/>
            <a:ext cx="0" cy="490855"/>
          </a:xfrm>
          <a:custGeom>
            <a:avLst/>
            <a:gdLst/>
            <a:ahLst/>
            <a:cxnLst/>
            <a:rect l="l" t="t" r="r" b="b"/>
            <a:pathLst>
              <a:path h="490854">
                <a:moveTo>
                  <a:pt x="0" y="490601"/>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8301228" y="5338571"/>
            <a:ext cx="0" cy="245745"/>
          </a:xfrm>
          <a:custGeom>
            <a:avLst/>
            <a:gdLst/>
            <a:ahLst/>
            <a:cxnLst/>
            <a:rect l="l" t="t" r="r" b="b"/>
            <a:pathLst>
              <a:path h="245745">
                <a:moveTo>
                  <a:pt x="0" y="245363"/>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8301228" y="5667755"/>
            <a:ext cx="0" cy="245745"/>
          </a:xfrm>
          <a:custGeom>
            <a:avLst/>
            <a:gdLst/>
            <a:ahLst/>
            <a:cxnLst/>
            <a:rect l="l" t="t" r="r" b="b"/>
            <a:pathLst>
              <a:path h="245745">
                <a:moveTo>
                  <a:pt x="0" y="245389"/>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8301228" y="6012179"/>
            <a:ext cx="0" cy="245745"/>
          </a:xfrm>
          <a:custGeom>
            <a:avLst/>
            <a:gdLst/>
            <a:ahLst/>
            <a:cxnLst/>
            <a:rect l="l" t="t" r="r" b="b"/>
            <a:pathLst>
              <a:path h="245745">
                <a:moveTo>
                  <a:pt x="0" y="245389"/>
                </a:moveTo>
                <a:lnTo>
                  <a:pt x="0" y="0"/>
                </a:lnTo>
              </a:path>
            </a:pathLst>
          </a:custGeom>
          <a:ln w="101600">
            <a:solidFill>
              <a:srgbClr val="CD9146"/>
            </a:solidFill>
          </a:ln>
        </p:spPr>
        <p:txBody>
          <a:bodyPr wrap="square" lIns="0" tIns="0" rIns="0" bIns="0" rtlCol="0"/>
          <a:lstStyle/>
          <a:p>
            <a:endParaRPr/>
          </a:p>
        </p:txBody>
      </p:sp>
      <p:grpSp>
        <p:nvGrpSpPr>
          <p:cNvPr id="21" name="object 21"/>
          <p:cNvGrpSpPr/>
          <p:nvPr/>
        </p:nvGrpSpPr>
        <p:grpSpPr>
          <a:xfrm>
            <a:off x="307466" y="6031610"/>
            <a:ext cx="2951480" cy="641350"/>
            <a:chOff x="307466" y="6031610"/>
            <a:chExt cx="2951480" cy="641350"/>
          </a:xfrm>
        </p:grpSpPr>
        <p:sp>
          <p:nvSpPr>
            <p:cNvPr id="22" name="object 22"/>
            <p:cNvSpPr/>
            <p:nvPr/>
          </p:nvSpPr>
          <p:spPr>
            <a:xfrm>
              <a:off x="316991" y="6041135"/>
              <a:ext cx="2932430" cy="622300"/>
            </a:xfrm>
            <a:custGeom>
              <a:avLst/>
              <a:gdLst/>
              <a:ahLst/>
              <a:cxnLst/>
              <a:rect l="l" t="t" r="r" b="b"/>
              <a:pathLst>
                <a:path w="2932430" h="622300">
                  <a:moveTo>
                    <a:pt x="2860802"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2860802" y="621791"/>
                  </a:lnTo>
                  <a:lnTo>
                    <a:pt x="2888563" y="616181"/>
                  </a:lnTo>
                  <a:lnTo>
                    <a:pt x="2911252" y="600881"/>
                  </a:lnTo>
                  <a:lnTo>
                    <a:pt x="2926560" y="578190"/>
                  </a:lnTo>
                  <a:lnTo>
                    <a:pt x="2932176" y="550405"/>
                  </a:lnTo>
                  <a:lnTo>
                    <a:pt x="2932176" y="71386"/>
                  </a:lnTo>
                  <a:lnTo>
                    <a:pt x="2926560" y="43601"/>
                  </a:lnTo>
                  <a:lnTo>
                    <a:pt x="2911252" y="20910"/>
                  </a:lnTo>
                  <a:lnTo>
                    <a:pt x="2888563" y="5610"/>
                  </a:lnTo>
                  <a:lnTo>
                    <a:pt x="2860802" y="0"/>
                  </a:lnTo>
                  <a:close/>
                </a:path>
              </a:pathLst>
            </a:custGeom>
            <a:solidFill>
              <a:srgbClr val="3C6EB8">
                <a:alpha val="74900"/>
              </a:srgbClr>
            </a:solidFill>
          </p:spPr>
          <p:txBody>
            <a:bodyPr wrap="square" lIns="0" tIns="0" rIns="0" bIns="0" rtlCol="0"/>
            <a:lstStyle/>
            <a:p>
              <a:endParaRPr/>
            </a:p>
          </p:txBody>
        </p:sp>
        <p:sp>
          <p:nvSpPr>
            <p:cNvPr id="23" name="object 23"/>
            <p:cNvSpPr/>
            <p:nvPr/>
          </p:nvSpPr>
          <p:spPr>
            <a:xfrm>
              <a:off x="316991" y="6041135"/>
              <a:ext cx="2932430" cy="622300"/>
            </a:xfrm>
            <a:custGeom>
              <a:avLst/>
              <a:gdLst/>
              <a:ahLst/>
              <a:cxnLst/>
              <a:rect l="l" t="t" r="r" b="b"/>
              <a:pathLst>
                <a:path w="2932430" h="622300">
                  <a:moveTo>
                    <a:pt x="0" y="71386"/>
                  </a:moveTo>
                  <a:lnTo>
                    <a:pt x="5610" y="43601"/>
                  </a:lnTo>
                  <a:lnTo>
                    <a:pt x="20910" y="20910"/>
                  </a:lnTo>
                  <a:lnTo>
                    <a:pt x="43601" y="5610"/>
                  </a:lnTo>
                  <a:lnTo>
                    <a:pt x="71386" y="0"/>
                  </a:lnTo>
                  <a:lnTo>
                    <a:pt x="2860802" y="0"/>
                  </a:lnTo>
                  <a:lnTo>
                    <a:pt x="2888563" y="5610"/>
                  </a:lnTo>
                  <a:lnTo>
                    <a:pt x="2911252" y="20910"/>
                  </a:lnTo>
                  <a:lnTo>
                    <a:pt x="2926560" y="43601"/>
                  </a:lnTo>
                  <a:lnTo>
                    <a:pt x="2932176" y="71386"/>
                  </a:lnTo>
                  <a:lnTo>
                    <a:pt x="2932176" y="550405"/>
                  </a:lnTo>
                  <a:lnTo>
                    <a:pt x="2926560" y="578190"/>
                  </a:lnTo>
                  <a:lnTo>
                    <a:pt x="2911252" y="600881"/>
                  </a:lnTo>
                  <a:lnTo>
                    <a:pt x="2888563" y="616181"/>
                  </a:lnTo>
                  <a:lnTo>
                    <a:pt x="2860802" y="621791"/>
                  </a:lnTo>
                  <a:lnTo>
                    <a:pt x="71386" y="621791"/>
                  </a:lnTo>
                  <a:lnTo>
                    <a:pt x="43601" y="616181"/>
                  </a:lnTo>
                  <a:lnTo>
                    <a:pt x="20910" y="600881"/>
                  </a:lnTo>
                  <a:lnTo>
                    <a:pt x="5610" y="578190"/>
                  </a:lnTo>
                  <a:lnTo>
                    <a:pt x="0" y="550405"/>
                  </a:lnTo>
                  <a:lnTo>
                    <a:pt x="0" y="71386"/>
                  </a:lnTo>
                  <a:close/>
                </a:path>
              </a:pathLst>
            </a:custGeom>
            <a:ln w="19050">
              <a:solidFill>
                <a:srgbClr val="3C6EB8"/>
              </a:solidFill>
            </a:ln>
          </p:spPr>
          <p:txBody>
            <a:bodyPr wrap="square" lIns="0" tIns="0" rIns="0" bIns="0" rtlCol="0"/>
            <a:lstStyle/>
            <a:p>
              <a:endParaRPr/>
            </a:p>
          </p:txBody>
        </p:sp>
      </p:grpSp>
      <p:grpSp>
        <p:nvGrpSpPr>
          <p:cNvPr id="24" name="object 24"/>
          <p:cNvGrpSpPr/>
          <p:nvPr/>
        </p:nvGrpSpPr>
        <p:grpSpPr>
          <a:xfrm>
            <a:off x="313943" y="5995421"/>
            <a:ext cx="939165" cy="862965"/>
            <a:chOff x="313943" y="5995421"/>
            <a:chExt cx="939165" cy="862965"/>
          </a:xfrm>
        </p:grpSpPr>
        <p:pic>
          <p:nvPicPr>
            <p:cNvPr id="25" name="object 25"/>
            <p:cNvPicPr/>
            <p:nvPr/>
          </p:nvPicPr>
          <p:blipFill>
            <a:blip r:embed="rId5" cstate="print"/>
            <a:stretch>
              <a:fillRect/>
            </a:stretch>
          </p:blipFill>
          <p:spPr>
            <a:xfrm>
              <a:off x="313943" y="5995421"/>
              <a:ext cx="938809" cy="862577"/>
            </a:xfrm>
            <a:prstGeom prst="rect">
              <a:avLst/>
            </a:prstGeom>
          </p:spPr>
        </p:pic>
        <p:pic>
          <p:nvPicPr>
            <p:cNvPr id="26" name="object 26"/>
            <p:cNvPicPr/>
            <p:nvPr/>
          </p:nvPicPr>
          <p:blipFill>
            <a:blip r:embed="rId6" cstate="print"/>
            <a:stretch>
              <a:fillRect/>
            </a:stretch>
          </p:blipFill>
          <p:spPr>
            <a:xfrm>
              <a:off x="512063" y="6193536"/>
              <a:ext cx="356616" cy="390144"/>
            </a:xfrm>
            <a:prstGeom prst="rect">
              <a:avLst/>
            </a:prstGeom>
          </p:spPr>
        </p:pic>
      </p:grpSp>
      <p:sp>
        <p:nvSpPr>
          <p:cNvPr id="27" name="object 27"/>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28" name="object 28"/>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29" name="object 29"/>
          <p:cNvSpPr txBox="1"/>
          <p:nvPr/>
        </p:nvSpPr>
        <p:spPr>
          <a:xfrm>
            <a:off x="1021791" y="6230689"/>
            <a:ext cx="2003425" cy="254000"/>
          </a:xfrm>
          <a:prstGeom prst="rect">
            <a:avLst/>
          </a:prstGeom>
        </p:spPr>
        <p:txBody>
          <a:bodyPr vert="horz" wrap="square" lIns="0" tIns="0" rIns="0" bIns="0" rtlCol="0">
            <a:spAutoFit/>
          </a:bodyPr>
          <a:lstStyle/>
          <a:p>
            <a:pPr marL="12700">
              <a:lnSpc>
                <a:spcPts val="1880"/>
              </a:lnSpc>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20" dirty="0">
                <a:latin typeface="Arial"/>
                <a:cs typeface="Arial"/>
              </a:rPr>
              <a:t> </a:t>
            </a:r>
            <a:r>
              <a:rPr sz="1600" b="1" dirty="0">
                <a:latin typeface="Arial"/>
                <a:cs typeface="Arial"/>
              </a:rPr>
              <a:t>Evidence:</a:t>
            </a:r>
            <a:r>
              <a:rPr sz="1600" b="1" spc="-55" dirty="0">
                <a:latin typeface="Arial"/>
                <a:cs typeface="Arial"/>
              </a:rPr>
              <a:t> </a:t>
            </a:r>
            <a:r>
              <a:rPr sz="1600" spc="5" dirty="0">
                <a:latin typeface="Arial MT"/>
                <a:cs typeface="Arial MT"/>
              </a:rPr>
              <a:t>A</a:t>
            </a:r>
            <a:endParaRPr sz="1600">
              <a:latin typeface="Arial MT"/>
              <a:cs typeface="Arial MT"/>
            </a:endParaRPr>
          </a:p>
        </p:txBody>
      </p:sp>
      <p:sp>
        <p:nvSpPr>
          <p:cNvPr id="30" name="object 3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16</a:t>
            </a:fld>
            <a:endParaRPr sz="12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19908" y="241034"/>
            <a:ext cx="7633334" cy="1017905"/>
          </a:xfrm>
          <a:prstGeom prst="rect">
            <a:avLst/>
          </a:prstGeom>
        </p:spPr>
        <p:txBody>
          <a:bodyPr vert="horz" wrap="square" lIns="0" tIns="61594" rIns="0" bIns="0" rtlCol="0">
            <a:spAutoFit/>
          </a:bodyPr>
          <a:lstStyle/>
          <a:p>
            <a:pPr marR="74295" algn="ctr">
              <a:lnSpc>
                <a:spcPct val="100000"/>
              </a:lnSpc>
              <a:spcBef>
                <a:spcPts val="484"/>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marL="12700">
              <a:lnSpc>
                <a:spcPct val="100000"/>
              </a:lnSpc>
              <a:spcBef>
                <a:spcPts val="705"/>
              </a:spcBef>
            </a:pPr>
            <a:r>
              <a:rPr sz="3600" spc="-15" dirty="0">
                <a:solidFill>
                  <a:srgbClr val="CD9146"/>
                </a:solidFill>
              </a:rPr>
              <a:t>ONDANSETRON</a:t>
            </a:r>
            <a:r>
              <a:rPr sz="3600" spc="-30" dirty="0">
                <a:solidFill>
                  <a:srgbClr val="CD9146"/>
                </a:solidFill>
              </a:rPr>
              <a:t> </a:t>
            </a:r>
            <a:r>
              <a:rPr sz="3600" spc="-30" dirty="0">
                <a:solidFill>
                  <a:srgbClr val="000000"/>
                </a:solidFill>
              </a:rPr>
              <a:t>ADMINISTRATION</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a:spLocks noGrp="1"/>
          </p:cNvSpPr>
          <p:nvPr>
            <p:ph sz="half" idx="2"/>
          </p:nvPr>
        </p:nvSpPr>
        <p:spPr>
          <a:prstGeom prst="rect">
            <a:avLst/>
          </a:prstGeom>
        </p:spPr>
        <p:txBody>
          <a:bodyPr vert="horz" wrap="square" lIns="0" tIns="113664" rIns="0" bIns="0" rtlCol="0">
            <a:spAutoFit/>
          </a:bodyPr>
          <a:lstStyle/>
          <a:p>
            <a:pPr marL="12700">
              <a:lnSpc>
                <a:spcPct val="100000"/>
              </a:lnSpc>
              <a:spcBef>
                <a:spcPts val="894"/>
              </a:spcBef>
            </a:pPr>
            <a:r>
              <a:rPr spc="-5" dirty="0"/>
              <a:t>DOSAGE(S):</a:t>
            </a:r>
          </a:p>
          <a:p>
            <a:pPr marL="244475" marR="5080">
              <a:lnSpc>
                <a:spcPct val="100000"/>
              </a:lnSpc>
              <a:spcBef>
                <a:spcPts val="795"/>
              </a:spcBef>
            </a:pPr>
            <a:r>
              <a:rPr b="0" dirty="0">
                <a:latin typeface="Arial MT"/>
                <a:cs typeface="Arial MT"/>
              </a:rPr>
              <a:t>Ondansetron </a:t>
            </a:r>
            <a:r>
              <a:rPr b="0" spc="-10" dirty="0">
                <a:latin typeface="Arial MT"/>
                <a:cs typeface="Arial MT"/>
              </a:rPr>
              <a:t>(ODT) </a:t>
            </a:r>
            <a:r>
              <a:rPr spc="-5" dirty="0"/>
              <a:t>4 </a:t>
            </a:r>
            <a:r>
              <a:rPr dirty="0"/>
              <a:t>mg </a:t>
            </a:r>
            <a:r>
              <a:rPr b="0" spc="-5" dirty="0">
                <a:latin typeface="Arial MT"/>
                <a:cs typeface="Arial MT"/>
              </a:rPr>
              <a:t>q 8 </a:t>
            </a:r>
            <a:r>
              <a:rPr b="0" dirty="0">
                <a:latin typeface="Arial MT"/>
                <a:cs typeface="Arial MT"/>
              </a:rPr>
              <a:t>hrs, </a:t>
            </a:r>
            <a:r>
              <a:rPr b="0" spc="5" dirty="0">
                <a:latin typeface="Arial MT"/>
                <a:cs typeface="Arial MT"/>
              </a:rPr>
              <a:t> </a:t>
            </a:r>
            <a:r>
              <a:rPr b="0" dirty="0">
                <a:latin typeface="Arial MT"/>
                <a:cs typeface="Arial MT"/>
              </a:rPr>
              <a:t>repeat after 15 min for persistent </a:t>
            </a:r>
            <a:r>
              <a:rPr b="0" spc="5" dirty="0">
                <a:latin typeface="Arial MT"/>
                <a:cs typeface="Arial MT"/>
              </a:rPr>
              <a:t> </a:t>
            </a:r>
            <a:r>
              <a:rPr b="0" dirty="0">
                <a:latin typeface="Arial MT"/>
                <a:cs typeface="Arial MT"/>
              </a:rPr>
              <a:t>symptoms,</a:t>
            </a:r>
            <a:r>
              <a:rPr b="0" spc="-65" dirty="0">
                <a:latin typeface="Arial MT"/>
                <a:cs typeface="Arial MT"/>
              </a:rPr>
              <a:t> </a:t>
            </a:r>
            <a:r>
              <a:rPr b="0" dirty="0">
                <a:latin typeface="Arial MT"/>
                <a:cs typeface="Arial MT"/>
              </a:rPr>
              <a:t>no</a:t>
            </a:r>
            <a:r>
              <a:rPr b="0" spc="5" dirty="0">
                <a:latin typeface="Arial MT"/>
                <a:cs typeface="Arial MT"/>
              </a:rPr>
              <a:t> </a:t>
            </a:r>
            <a:r>
              <a:rPr b="0" dirty="0">
                <a:latin typeface="Arial MT"/>
                <a:cs typeface="Arial MT"/>
              </a:rPr>
              <a:t>more</a:t>
            </a:r>
            <a:r>
              <a:rPr b="0" spc="-20" dirty="0">
                <a:latin typeface="Arial MT"/>
                <a:cs typeface="Arial MT"/>
              </a:rPr>
              <a:t> </a:t>
            </a:r>
            <a:r>
              <a:rPr b="0" dirty="0">
                <a:latin typeface="Arial MT"/>
                <a:cs typeface="Arial MT"/>
              </a:rPr>
              <a:t>than</a:t>
            </a:r>
            <a:r>
              <a:rPr b="0" spc="-15" dirty="0">
                <a:latin typeface="Arial MT"/>
                <a:cs typeface="Arial MT"/>
              </a:rPr>
              <a:t> </a:t>
            </a:r>
            <a:r>
              <a:rPr b="0" spc="-5" dirty="0">
                <a:latin typeface="Arial MT"/>
                <a:cs typeface="Arial MT"/>
              </a:rPr>
              <a:t>8</a:t>
            </a:r>
            <a:r>
              <a:rPr b="0" spc="-10" dirty="0">
                <a:latin typeface="Arial MT"/>
                <a:cs typeface="Arial MT"/>
              </a:rPr>
              <a:t> </a:t>
            </a:r>
            <a:r>
              <a:rPr b="0" dirty="0">
                <a:latin typeface="Arial MT"/>
                <a:cs typeface="Arial MT"/>
              </a:rPr>
              <a:t>mg/8 hr</a:t>
            </a:r>
            <a:r>
              <a:rPr b="0" spc="-20" dirty="0">
                <a:latin typeface="Arial MT"/>
                <a:cs typeface="Arial MT"/>
              </a:rPr>
              <a:t> </a:t>
            </a:r>
            <a:r>
              <a:rPr b="0" dirty="0">
                <a:latin typeface="Arial MT"/>
                <a:cs typeface="Arial MT"/>
              </a:rPr>
              <a:t>time </a:t>
            </a:r>
            <a:r>
              <a:rPr b="0" spc="-484" dirty="0">
                <a:latin typeface="Arial MT"/>
                <a:cs typeface="Arial MT"/>
              </a:rPr>
              <a:t> </a:t>
            </a:r>
            <a:r>
              <a:rPr b="0" dirty="0">
                <a:latin typeface="Arial MT"/>
                <a:cs typeface="Arial MT"/>
              </a:rPr>
              <a:t>block</a:t>
            </a:r>
          </a:p>
          <a:p>
            <a:pPr>
              <a:lnSpc>
                <a:spcPct val="100000"/>
              </a:lnSpc>
              <a:spcBef>
                <a:spcPts val="50"/>
              </a:spcBef>
            </a:pPr>
            <a:endParaRPr sz="2550">
              <a:latin typeface="Arial MT"/>
              <a:cs typeface="Arial MT"/>
            </a:endParaRPr>
          </a:p>
          <a:p>
            <a:pPr marL="12700">
              <a:lnSpc>
                <a:spcPct val="100000"/>
              </a:lnSpc>
            </a:pPr>
            <a:r>
              <a:rPr spc="-15" dirty="0"/>
              <a:t>ONSET/PEAK/DURATION</a:t>
            </a:r>
            <a:r>
              <a:rPr b="0" spc="-15" dirty="0">
                <a:latin typeface="Arial MT"/>
                <a:cs typeface="Arial MT"/>
              </a:rPr>
              <a:t>:</a:t>
            </a:r>
          </a:p>
          <a:p>
            <a:pPr marL="234950">
              <a:lnSpc>
                <a:spcPct val="100000"/>
              </a:lnSpc>
              <a:spcBef>
                <a:spcPts val="795"/>
              </a:spcBef>
            </a:pPr>
            <a:r>
              <a:rPr b="0" dirty="0">
                <a:solidFill>
                  <a:srgbClr val="1D1D1B"/>
                </a:solidFill>
                <a:latin typeface="Arial MT"/>
                <a:cs typeface="Arial MT"/>
              </a:rPr>
              <a:t>20</a:t>
            </a:r>
            <a:r>
              <a:rPr b="0" spc="-10" dirty="0">
                <a:solidFill>
                  <a:srgbClr val="1D1D1B"/>
                </a:solidFill>
                <a:latin typeface="Arial MT"/>
                <a:cs typeface="Arial MT"/>
              </a:rPr>
              <a:t> </a:t>
            </a:r>
            <a:r>
              <a:rPr b="0" dirty="0">
                <a:solidFill>
                  <a:srgbClr val="1D1D1B"/>
                </a:solidFill>
                <a:latin typeface="Arial MT"/>
                <a:cs typeface="Arial MT"/>
              </a:rPr>
              <a:t>sec -</a:t>
            </a:r>
            <a:r>
              <a:rPr b="0" spc="5" dirty="0">
                <a:solidFill>
                  <a:srgbClr val="1D1D1B"/>
                </a:solidFill>
                <a:latin typeface="Arial MT"/>
                <a:cs typeface="Arial MT"/>
              </a:rPr>
              <a:t> </a:t>
            </a:r>
            <a:r>
              <a:rPr b="0" spc="-5" dirty="0">
                <a:solidFill>
                  <a:srgbClr val="1D1D1B"/>
                </a:solidFill>
                <a:latin typeface="Arial MT"/>
                <a:cs typeface="Arial MT"/>
              </a:rPr>
              <a:t>4</a:t>
            </a:r>
            <a:r>
              <a:rPr b="0" spc="-10" dirty="0">
                <a:solidFill>
                  <a:srgbClr val="1D1D1B"/>
                </a:solidFill>
                <a:latin typeface="Arial MT"/>
                <a:cs typeface="Arial MT"/>
              </a:rPr>
              <a:t> </a:t>
            </a:r>
            <a:r>
              <a:rPr b="0" dirty="0">
                <a:solidFill>
                  <a:srgbClr val="1D1D1B"/>
                </a:solidFill>
                <a:latin typeface="Arial MT"/>
                <a:cs typeface="Arial MT"/>
              </a:rPr>
              <a:t>min</a:t>
            </a:r>
            <a:r>
              <a:rPr b="0" spc="-10" dirty="0">
                <a:solidFill>
                  <a:srgbClr val="1D1D1B"/>
                </a:solidFill>
                <a:latin typeface="Arial MT"/>
                <a:cs typeface="Arial MT"/>
              </a:rPr>
              <a:t> </a:t>
            </a:r>
            <a:r>
              <a:rPr b="0" spc="-5" dirty="0">
                <a:solidFill>
                  <a:srgbClr val="1D1D1B"/>
                </a:solidFill>
                <a:latin typeface="Arial MT"/>
                <a:cs typeface="Arial MT"/>
              </a:rPr>
              <a:t>(IV&lt;IO&lt;translingual&lt;IM)</a:t>
            </a:r>
          </a:p>
          <a:p>
            <a:pPr marL="234950">
              <a:lnSpc>
                <a:spcPct val="100000"/>
              </a:lnSpc>
            </a:pPr>
            <a:r>
              <a:rPr b="0" dirty="0">
                <a:solidFill>
                  <a:srgbClr val="1D1D1B"/>
                </a:solidFill>
                <a:latin typeface="Arial MT"/>
                <a:cs typeface="Arial MT"/>
              </a:rPr>
              <a:t>/</a:t>
            </a:r>
            <a:r>
              <a:rPr b="0" spc="-10" dirty="0">
                <a:solidFill>
                  <a:srgbClr val="1D1D1B"/>
                </a:solidFill>
                <a:latin typeface="Arial MT"/>
                <a:cs typeface="Arial MT"/>
              </a:rPr>
              <a:t> </a:t>
            </a:r>
            <a:r>
              <a:rPr b="0" dirty="0">
                <a:solidFill>
                  <a:srgbClr val="1D1D1B"/>
                </a:solidFill>
                <a:latin typeface="Arial MT"/>
                <a:cs typeface="Arial MT"/>
              </a:rPr>
              <a:t>10-40</a:t>
            </a:r>
            <a:r>
              <a:rPr b="0" spc="-50" dirty="0">
                <a:solidFill>
                  <a:srgbClr val="1D1D1B"/>
                </a:solidFill>
                <a:latin typeface="Arial MT"/>
                <a:cs typeface="Arial MT"/>
              </a:rPr>
              <a:t> </a:t>
            </a:r>
            <a:r>
              <a:rPr b="0" dirty="0">
                <a:solidFill>
                  <a:srgbClr val="1D1D1B"/>
                </a:solidFill>
                <a:latin typeface="Arial MT"/>
                <a:cs typeface="Arial MT"/>
              </a:rPr>
              <a:t>min/4</a:t>
            </a:r>
            <a:r>
              <a:rPr b="0" spc="-40" dirty="0">
                <a:solidFill>
                  <a:srgbClr val="1D1D1B"/>
                </a:solidFill>
                <a:latin typeface="Arial MT"/>
                <a:cs typeface="Arial MT"/>
              </a:rPr>
              <a:t> </a:t>
            </a:r>
            <a:r>
              <a:rPr b="0" dirty="0">
                <a:solidFill>
                  <a:srgbClr val="1D1D1B"/>
                </a:solidFill>
                <a:latin typeface="Arial MT"/>
                <a:cs typeface="Arial MT"/>
              </a:rPr>
              <a:t>hr</a:t>
            </a:r>
          </a:p>
          <a:p>
            <a:pPr>
              <a:lnSpc>
                <a:spcPct val="100000"/>
              </a:lnSpc>
              <a:spcBef>
                <a:spcPts val="20"/>
              </a:spcBef>
            </a:pPr>
            <a:endParaRPr sz="2550">
              <a:latin typeface="Arial MT"/>
              <a:cs typeface="Arial MT"/>
            </a:endParaRPr>
          </a:p>
          <a:p>
            <a:pPr marL="12700">
              <a:lnSpc>
                <a:spcPct val="100000"/>
              </a:lnSpc>
            </a:pPr>
            <a:r>
              <a:rPr spc="-15" dirty="0"/>
              <a:t>INDICATIONS:</a:t>
            </a:r>
          </a:p>
          <a:p>
            <a:pPr marL="244475" marR="45085">
              <a:lnSpc>
                <a:spcPct val="100000"/>
              </a:lnSpc>
              <a:spcBef>
                <a:spcPts val="815"/>
              </a:spcBef>
            </a:pPr>
            <a:r>
              <a:rPr b="0" dirty="0">
                <a:latin typeface="Arial MT"/>
                <a:cs typeface="Arial MT"/>
              </a:rPr>
              <a:t>Prevention</a:t>
            </a:r>
            <a:r>
              <a:rPr b="0" spc="-60" dirty="0">
                <a:latin typeface="Arial MT"/>
                <a:cs typeface="Arial MT"/>
              </a:rPr>
              <a:t> </a:t>
            </a:r>
            <a:r>
              <a:rPr b="0" dirty="0">
                <a:latin typeface="Arial MT"/>
                <a:cs typeface="Arial MT"/>
              </a:rPr>
              <a:t>and</a:t>
            </a:r>
            <a:r>
              <a:rPr b="0" spc="-35" dirty="0">
                <a:latin typeface="Arial MT"/>
                <a:cs typeface="Arial MT"/>
              </a:rPr>
              <a:t> </a:t>
            </a:r>
            <a:r>
              <a:rPr b="0" dirty="0">
                <a:latin typeface="Arial MT"/>
                <a:cs typeface="Arial MT"/>
              </a:rPr>
              <a:t>management</a:t>
            </a:r>
            <a:r>
              <a:rPr b="0" spc="-100" dirty="0">
                <a:latin typeface="Arial MT"/>
                <a:cs typeface="Arial MT"/>
              </a:rPr>
              <a:t> </a:t>
            </a:r>
            <a:r>
              <a:rPr b="0" dirty="0">
                <a:latin typeface="Arial MT"/>
                <a:cs typeface="Arial MT"/>
              </a:rPr>
              <a:t>of</a:t>
            </a:r>
            <a:r>
              <a:rPr b="0" spc="-15" dirty="0">
                <a:latin typeface="Arial MT"/>
                <a:cs typeface="Arial MT"/>
              </a:rPr>
              <a:t> </a:t>
            </a:r>
            <a:r>
              <a:rPr b="0" dirty="0">
                <a:latin typeface="Arial MT"/>
                <a:cs typeface="Arial MT"/>
              </a:rPr>
              <a:t>nausea </a:t>
            </a:r>
            <a:r>
              <a:rPr b="0" spc="-484" dirty="0">
                <a:latin typeface="Arial MT"/>
                <a:cs typeface="Arial MT"/>
              </a:rPr>
              <a:t> </a:t>
            </a:r>
            <a:r>
              <a:rPr b="0" dirty="0">
                <a:latin typeface="Arial MT"/>
                <a:cs typeface="Arial MT"/>
              </a:rPr>
              <a:t>and vomiting </a:t>
            </a:r>
            <a:r>
              <a:rPr b="0" spc="5" dirty="0">
                <a:latin typeface="Arial MT"/>
                <a:cs typeface="Arial MT"/>
              </a:rPr>
              <a:t>associated </a:t>
            </a:r>
            <a:r>
              <a:rPr b="0" spc="-10" dirty="0">
                <a:latin typeface="Arial MT"/>
                <a:cs typeface="Arial MT"/>
              </a:rPr>
              <a:t>with </a:t>
            </a:r>
            <a:r>
              <a:rPr b="0" dirty="0">
                <a:latin typeface="Arial MT"/>
                <a:cs typeface="Arial MT"/>
              </a:rPr>
              <a:t>pain </a:t>
            </a:r>
            <a:r>
              <a:rPr b="0" spc="5" dirty="0">
                <a:latin typeface="Arial MT"/>
                <a:cs typeface="Arial MT"/>
              </a:rPr>
              <a:t> management</a:t>
            </a:r>
            <a:r>
              <a:rPr b="0" spc="-95" dirty="0">
                <a:latin typeface="Arial MT"/>
                <a:cs typeface="Arial MT"/>
              </a:rPr>
              <a:t> </a:t>
            </a:r>
            <a:r>
              <a:rPr b="0" spc="5" dirty="0">
                <a:latin typeface="Arial MT"/>
                <a:cs typeface="Arial MT"/>
              </a:rPr>
              <a:t>medications</a:t>
            </a:r>
          </a:p>
        </p:txBody>
      </p:sp>
      <p:grpSp>
        <p:nvGrpSpPr>
          <p:cNvPr id="5" name="object 5"/>
          <p:cNvGrpSpPr/>
          <p:nvPr/>
        </p:nvGrpSpPr>
        <p:grpSpPr>
          <a:xfrm>
            <a:off x="9057985" y="1584247"/>
            <a:ext cx="3061335" cy="3534410"/>
            <a:chOff x="9057985" y="1584247"/>
            <a:chExt cx="3061335" cy="3534410"/>
          </a:xfrm>
        </p:grpSpPr>
        <p:pic>
          <p:nvPicPr>
            <p:cNvPr id="6" name="object 6"/>
            <p:cNvPicPr/>
            <p:nvPr/>
          </p:nvPicPr>
          <p:blipFill>
            <a:blip r:embed="rId4" cstate="print"/>
            <a:stretch>
              <a:fillRect/>
            </a:stretch>
          </p:blipFill>
          <p:spPr>
            <a:xfrm>
              <a:off x="9057985" y="1584247"/>
              <a:ext cx="3061129" cy="3534056"/>
            </a:xfrm>
            <a:prstGeom prst="rect">
              <a:avLst/>
            </a:prstGeom>
          </p:spPr>
        </p:pic>
        <p:pic>
          <p:nvPicPr>
            <p:cNvPr id="7" name="object 7"/>
            <p:cNvPicPr/>
            <p:nvPr/>
          </p:nvPicPr>
          <p:blipFill>
            <a:blip r:embed="rId5" cstate="print"/>
            <a:stretch>
              <a:fillRect/>
            </a:stretch>
          </p:blipFill>
          <p:spPr>
            <a:xfrm>
              <a:off x="9073895" y="1600200"/>
              <a:ext cx="2840736" cy="3316224"/>
            </a:xfrm>
            <a:prstGeom prst="rect">
              <a:avLst/>
            </a:prstGeom>
          </p:spPr>
        </p:pic>
      </p:grpSp>
      <p:sp>
        <p:nvSpPr>
          <p:cNvPr id="8" name="object 8"/>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9" name="object 9"/>
          <p:cNvSpPr/>
          <p:nvPr/>
        </p:nvSpPr>
        <p:spPr>
          <a:xfrm>
            <a:off x="451866" y="5193791"/>
            <a:ext cx="114300" cy="793115"/>
          </a:xfrm>
          <a:custGeom>
            <a:avLst/>
            <a:gdLst/>
            <a:ahLst/>
            <a:cxnLst/>
            <a:rect l="l" t="t" r="r" b="b"/>
            <a:pathLst>
              <a:path w="114300" h="793114">
                <a:moveTo>
                  <a:pt x="0" y="792759"/>
                </a:moveTo>
                <a:lnTo>
                  <a:pt x="114300" y="792759"/>
                </a:lnTo>
                <a:lnTo>
                  <a:pt x="114300" y="0"/>
                </a:lnTo>
                <a:lnTo>
                  <a:pt x="0" y="0"/>
                </a:lnTo>
                <a:lnTo>
                  <a:pt x="0" y="792759"/>
                </a:lnTo>
                <a:close/>
              </a:path>
            </a:pathLst>
          </a:custGeom>
          <a:solidFill>
            <a:srgbClr val="BB8542"/>
          </a:solidFill>
        </p:spPr>
        <p:txBody>
          <a:bodyPr wrap="square" lIns="0" tIns="0" rIns="0" bIns="0" rtlCol="0"/>
          <a:lstStyle/>
          <a:p>
            <a:endParaRPr/>
          </a:p>
        </p:txBody>
      </p:sp>
      <p:sp>
        <p:nvSpPr>
          <p:cNvPr id="10" name="object 10"/>
          <p:cNvSpPr txBox="1"/>
          <p:nvPr/>
        </p:nvSpPr>
        <p:spPr>
          <a:xfrm>
            <a:off x="5097017" y="1702765"/>
            <a:ext cx="2525395" cy="300355"/>
          </a:xfrm>
          <a:prstGeom prst="rect">
            <a:avLst/>
          </a:prstGeom>
        </p:spPr>
        <p:txBody>
          <a:bodyPr vert="horz" wrap="square" lIns="0" tIns="12700" rIns="0" bIns="0" rtlCol="0">
            <a:spAutoFit/>
          </a:bodyPr>
          <a:lstStyle/>
          <a:p>
            <a:pPr marL="12700">
              <a:lnSpc>
                <a:spcPct val="100000"/>
              </a:lnSpc>
              <a:spcBef>
                <a:spcPts val="100"/>
              </a:spcBef>
            </a:pPr>
            <a:r>
              <a:rPr sz="1800" b="1" spc="-15" dirty="0">
                <a:latin typeface="Arial"/>
                <a:cs typeface="Arial"/>
              </a:rPr>
              <a:t>CONTRAINDICATIONS</a:t>
            </a:r>
            <a:r>
              <a:rPr sz="1800" spc="-15" dirty="0">
                <a:latin typeface="Arial MT"/>
                <a:cs typeface="Arial MT"/>
              </a:rPr>
              <a:t>:</a:t>
            </a:r>
            <a:endParaRPr sz="1800">
              <a:latin typeface="Arial MT"/>
              <a:cs typeface="Arial MT"/>
            </a:endParaRPr>
          </a:p>
        </p:txBody>
      </p:sp>
      <p:sp>
        <p:nvSpPr>
          <p:cNvPr id="11" name="object 11"/>
          <p:cNvSpPr txBox="1"/>
          <p:nvPr/>
        </p:nvSpPr>
        <p:spPr>
          <a:xfrm>
            <a:off x="5350002" y="2078228"/>
            <a:ext cx="1635125"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Hypersensitivity</a:t>
            </a:r>
            <a:endParaRPr sz="1800">
              <a:latin typeface="Arial MT"/>
              <a:cs typeface="Arial MT"/>
            </a:endParaRPr>
          </a:p>
        </p:txBody>
      </p:sp>
      <p:sp>
        <p:nvSpPr>
          <p:cNvPr id="12" name="object 12"/>
          <p:cNvSpPr/>
          <p:nvPr/>
        </p:nvSpPr>
        <p:spPr>
          <a:xfrm>
            <a:off x="5161026" y="2078735"/>
            <a:ext cx="114300" cy="270510"/>
          </a:xfrm>
          <a:custGeom>
            <a:avLst/>
            <a:gdLst/>
            <a:ahLst/>
            <a:cxnLst/>
            <a:rect l="l" t="t" r="r" b="b"/>
            <a:pathLst>
              <a:path w="114300" h="270510">
                <a:moveTo>
                  <a:pt x="0" y="270128"/>
                </a:moveTo>
                <a:lnTo>
                  <a:pt x="114300" y="270128"/>
                </a:lnTo>
                <a:lnTo>
                  <a:pt x="114300" y="0"/>
                </a:lnTo>
                <a:lnTo>
                  <a:pt x="0" y="0"/>
                </a:lnTo>
                <a:lnTo>
                  <a:pt x="0" y="270128"/>
                </a:lnTo>
                <a:close/>
              </a:path>
            </a:pathLst>
          </a:custGeom>
          <a:solidFill>
            <a:srgbClr val="BB8542"/>
          </a:solidFill>
        </p:spPr>
        <p:txBody>
          <a:bodyPr wrap="square" lIns="0" tIns="0" rIns="0" bIns="0" rtlCol="0"/>
          <a:lstStyle/>
          <a:p>
            <a:endParaRPr/>
          </a:p>
        </p:txBody>
      </p:sp>
      <p:sp>
        <p:nvSpPr>
          <p:cNvPr id="13" name="object 13"/>
          <p:cNvSpPr/>
          <p:nvPr/>
        </p:nvSpPr>
        <p:spPr>
          <a:xfrm>
            <a:off x="5215128" y="2990088"/>
            <a:ext cx="5715" cy="743585"/>
          </a:xfrm>
          <a:custGeom>
            <a:avLst/>
            <a:gdLst/>
            <a:ahLst/>
            <a:cxnLst/>
            <a:rect l="l" t="t" r="r" b="b"/>
            <a:pathLst>
              <a:path w="5714" h="743585">
                <a:moveTo>
                  <a:pt x="-57150" y="371538"/>
                </a:moveTo>
                <a:lnTo>
                  <a:pt x="62611" y="371538"/>
                </a:lnTo>
              </a:path>
            </a:pathLst>
          </a:custGeom>
          <a:ln w="857376">
            <a:solidFill>
              <a:srgbClr val="BB8542"/>
            </a:solidFill>
          </a:ln>
        </p:spPr>
        <p:txBody>
          <a:bodyPr wrap="square" lIns="0" tIns="0" rIns="0" bIns="0" rtlCol="0"/>
          <a:lstStyle/>
          <a:p>
            <a:endParaRPr/>
          </a:p>
        </p:txBody>
      </p:sp>
      <p:sp>
        <p:nvSpPr>
          <p:cNvPr id="14" name="object 14"/>
          <p:cNvSpPr txBox="1"/>
          <p:nvPr/>
        </p:nvSpPr>
        <p:spPr>
          <a:xfrm>
            <a:off x="5097017" y="2490781"/>
            <a:ext cx="3891915" cy="3130550"/>
          </a:xfrm>
          <a:prstGeom prst="rect">
            <a:avLst/>
          </a:prstGeom>
        </p:spPr>
        <p:txBody>
          <a:bodyPr vert="horz" wrap="square" lIns="0" tIns="112395" rIns="0" bIns="0" rtlCol="0">
            <a:spAutoFit/>
          </a:bodyPr>
          <a:lstStyle/>
          <a:p>
            <a:pPr marL="12700">
              <a:lnSpc>
                <a:spcPct val="100000"/>
              </a:lnSpc>
              <a:spcBef>
                <a:spcPts val="885"/>
              </a:spcBef>
            </a:pPr>
            <a:r>
              <a:rPr sz="1800" b="1" spc="-5" dirty="0">
                <a:latin typeface="Arial"/>
                <a:cs typeface="Arial"/>
              </a:rPr>
              <a:t>POTENTIAL</a:t>
            </a:r>
            <a:r>
              <a:rPr sz="1800" b="1" spc="-45" dirty="0">
                <a:latin typeface="Arial"/>
                <a:cs typeface="Arial"/>
              </a:rPr>
              <a:t> </a:t>
            </a:r>
            <a:r>
              <a:rPr sz="1800" b="1" dirty="0">
                <a:latin typeface="Arial"/>
                <a:cs typeface="Arial"/>
              </a:rPr>
              <a:t>SIDE</a:t>
            </a:r>
            <a:r>
              <a:rPr sz="1800" b="1" spc="-20" dirty="0">
                <a:latin typeface="Arial"/>
                <a:cs typeface="Arial"/>
              </a:rPr>
              <a:t> </a:t>
            </a:r>
            <a:r>
              <a:rPr sz="1800" b="1" dirty="0">
                <a:latin typeface="Arial"/>
                <a:cs typeface="Arial"/>
              </a:rPr>
              <a:t>EFFECTS</a:t>
            </a:r>
            <a:r>
              <a:rPr sz="1800" dirty="0">
                <a:latin typeface="Arial MT"/>
                <a:cs typeface="Arial MT"/>
              </a:rPr>
              <a:t>:</a:t>
            </a:r>
            <a:endParaRPr sz="1800">
              <a:latin typeface="Arial MT"/>
              <a:cs typeface="Arial MT"/>
            </a:endParaRPr>
          </a:p>
          <a:p>
            <a:pPr marL="265430">
              <a:lnSpc>
                <a:spcPct val="100000"/>
              </a:lnSpc>
              <a:spcBef>
                <a:spcPts val="795"/>
              </a:spcBef>
            </a:pPr>
            <a:r>
              <a:rPr sz="1800" dirty="0">
                <a:latin typeface="Arial MT"/>
                <a:cs typeface="Arial MT"/>
              </a:rPr>
              <a:t>Dizziness,</a:t>
            </a:r>
            <a:r>
              <a:rPr sz="1800" spc="-30" dirty="0">
                <a:latin typeface="Arial MT"/>
                <a:cs typeface="Arial MT"/>
              </a:rPr>
              <a:t> </a:t>
            </a:r>
            <a:r>
              <a:rPr sz="1800" dirty="0">
                <a:latin typeface="Arial MT"/>
                <a:cs typeface="Arial MT"/>
              </a:rPr>
              <a:t>lightheadedness,</a:t>
            </a:r>
            <a:endParaRPr sz="1800">
              <a:latin typeface="Arial MT"/>
              <a:cs typeface="Arial MT"/>
            </a:endParaRPr>
          </a:p>
          <a:p>
            <a:pPr marL="265430">
              <a:lnSpc>
                <a:spcPct val="100000"/>
              </a:lnSpc>
            </a:pPr>
            <a:r>
              <a:rPr sz="1800" dirty="0">
                <a:latin typeface="Arial MT"/>
                <a:cs typeface="Arial MT"/>
              </a:rPr>
              <a:t>headache,</a:t>
            </a:r>
            <a:r>
              <a:rPr sz="1800" spc="-75" dirty="0">
                <a:latin typeface="Arial MT"/>
                <a:cs typeface="Arial MT"/>
              </a:rPr>
              <a:t> </a:t>
            </a:r>
            <a:r>
              <a:rPr sz="1800" dirty="0">
                <a:latin typeface="Arial MT"/>
                <a:cs typeface="Arial MT"/>
              </a:rPr>
              <a:t>sedation,</a:t>
            </a:r>
            <a:endParaRPr sz="1800">
              <a:latin typeface="Arial MT"/>
              <a:cs typeface="Arial MT"/>
            </a:endParaRPr>
          </a:p>
          <a:p>
            <a:pPr marL="265430">
              <a:lnSpc>
                <a:spcPct val="100000"/>
              </a:lnSpc>
            </a:pPr>
            <a:r>
              <a:rPr sz="1800" dirty="0">
                <a:latin typeface="Arial MT"/>
                <a:cs typeface="Arial MT"/>
              </a:rPr>
              <a:t>diarrhea,</a:t>
            </a:r>
            <a:r>
              <a:rPr sz="1800" spc="-45" dirty="0">
                <a:latin typeface="Arial MT"/>
                <a:cs typeface="Arial MT"/>
              </a:rPr>
              <a:t> </a:t>
            </a:r>
            <a:r>
              <a:rPr sz="1800" dirty="0">
                <a:latin typeface="Arial MT"/>
                <a:cs typeface="Arial MT"/>
              </a:rPr>
              <a:t>constipation,</a:t>
            </a:r>
            <a:r>
              <a:rPr sz="1800" spc="-65" dirty="0">
                <a:latin typeface="Arial MT"/>
                <a:cs typeface="Arial MT"/>
              </a:rPr>
              <a:t> </a:t>
            </a:r>
            <a:r>
              <a:rPr sz="1800" dirty="0">
                <a:latin typeface="Arial MT"/>
                <a:cs typeface="Arial MT"/>
              </a:rPr>
              <a:t>dry</a:t>
            </a:r>
            <a:r>
              <a:rPr sz="1800" spc="-10" dirty="0">
                <a:latin typeface="Arial MT"/>
                <a:cs typeface="Arial MT"/>
              </a:rPr>
              <a:t> </a:t>
            </a:r>
            <a:r>
              <a:rPr sz="1800" dirty="0">
                <a:latin typeface="Arial MT"/>
                <a:cs typeface="Arial MT"/>
              </a:rPr>
              <a:t>mouth</a:t>
            </a:r>
            <a:endParaRPr sz="1800">
              <a:latin typeface="Arial MT"/>
              <a:cs typeface="Arial MT"/>
            </a:endParaRPr>
          </a:p>
          <a:p>
            <a:pPr>
              <a:lnSpc>
                <a:spcPct val="100000"/>
              </a:lnSpc>
              <a:spcBef>
                <a:spcPts val="30"/>
              </a:spcBef>
            </a:pPr>
            <a:endParaRPr sz="1550">
              <a:latin typeface="Arial MT"/>
              <a:cs typeface="Arial MT"/>
            </a:endParaRPr>
          </a:p>
          <a:p>
            <a:pPr marL="12700">
              <a:lnSpc>
                <a:spcPct val="100000"/>
              </a:lnSpc>
            </a:pPr>
            <a:r>
              <a:rPr sz="1800" b="1" spc="-25" dirty="0">
                <a:latin typeface="Arial"/>
                <a:cs typeface="Arial"/>
              </a:rPr>
              <a:t>TACTICAL</a:t>
            </a:r>
            <a:r>
              <a:rPr sz="1800" b="1" spc="-20" dirty="0">
                <a:latin typeface="Arial"/>
                <a:cs typeface="Arial"/>
              </a:rPr>
              <a:t> </a:t>
            </a:r>
            <a:r>
              <a:rPr sz="1800" b="1" spc="-15" dirty="0">
                <a:latin typeface="Arial"/>
                <a:cs typeface="Arial"/>
              </a:rPr>
              <a:t>CONSIDERATIONS:</a:t>
            </a:r>
            <a:endParaRPr sz="1800">
              <a:latin typeface="Arial"/>
              <a:cs typeface="Arial"/>
            </a:endParaRPr>
          </a:p>
          <a:p>
            <a:pPr marL="243840" marR="42545">
              <a:lnSpc>
                <a:spcPct val="100000"/>
              </a:lnSpc>
              <a:spcBef>
                <a:spcPts val="795"/>
              </a:spcBef>
            </a:pPr>
            <a:r>
              <a:rPr sz="1800" dirty="0">
                <a:latin typeface="Arial MT"/>
                <a:cs typeface="Arial MT"/>
              </a:rPr>
              <a:t>Applied</a:t>
            </a:r>
            <a:r>
              <a:rPr sz="1800" spc="-40" dirty="0">
                <a:latin typeface="Arial MT"/>
                <a:cs typeface="Arial MT"/>
              </a:rPr>
              <a:t> </a:t>
            </a:r>
            <a:r>
              <a:rPr sz="1800" dirty="0">
                <a:latin typeface="Arial MT"/>
                <a:cs typeface="Arial MT"/>
              </a:rPr>
              <a:t>translingually</a:t>
            </a:r>
            <a:r>
              <a:rPr sz="1800" spc="-65" dirty="0">
                <a:latin typeface="Arial MT"/>
                <a:cs typeface="Arial MT"/>
              </a:rPr>
              <a:t> </a:t>
            </a:r>
            <a:r>
              <a:rPr sz="1800" dirty="0">
                <a:latin typeface="Arial MT"/>
                <a:cs typeface="Arial MT"/>
              </a:rPr>
              <a:t>by</a:t>
            </a:r>
            <a:r>
              <a:rPr sz="1800" spc="-10" dirty="0">
                <a:latin typeface="Arial MT"/>
                <a:cs typeface="Arial MT"/>
              </a:rPr>
              <a:t> </a:t>
            </a:r>
            <a:r>
              <a:rPr sz="1800" dirty="0">
                <a:latin typeface="Arial MT"/>
                <a:cs typeface="Arial MT"/>
              </a:rPr>
              <a:t>placing</a:t>
            </a:r>
            <a:r>
              <a:rPr sz="1800" spc="-40" dirty="0">
                <a:latin typeface="Arial MT"/>
                <a:cs typeface="Arial MT"/>
              </a:rPr>
              <a:t> </a:t>
            </a:r>
            <a:r>
              <a:rPr sz="1800" dirty="0">
                <a:latin typeface="Arial MT"/>
                <a:cs typeface="Arial MT"/>
              </a:rPr>
              <a:t>pill </a:t>
            </a:r>
            <a:r>
              <a:rPr sz="1800" spc="-484" dirty="0">
                <a:latin typeface="Arial MT"/>
                <a:cs typeface="Arial MT"/>
              </a:rPr>
              <a:t> </a:t>
            </a:r>
            <a:r>
              <a:rPr sz="1800" dirty="0">
                <a:latin typeface="Arial MT"/>
                <a:cs typeface="Arial MT"/>
              </a:rPr>
              <a:t>on</a:t>
            </a:r>
            <a:r>
              <a:rPr sz="1800" spc="-20" dirty="0">
                <a:latin typeface="Arial MT"/>
                <a:cs typeface="Arial MT"/>
              </a:rPr>
              <a:t> </a:t>
            </a:r>
            <a:r>
              <a:rPr sz="1800" dirty="0">
                <a:latin typeface="Arial MT"/>
                <a:cs typeface="Arial MT"/>
              </a:rPr>
              <a:t>top</a:t>
            </a:r>
            <a:r>
              <a:rPr sz="1800" spc="-15" dirty="0">
                <a:latin typeface="Arial MT"/>
                <a:cs typeface="Arial MT"/>
              </a:rPr>
              <a:t> </a:t>
            </a:r>
            <a:r>
              <a:rPr sz="1800" dirty="0">
                <a:latin typeface="Arial MT"/>
                <a:cs typeface="Arial MT"/>
              </a:rPr>
              <a:t>of tongue</a:t>
            </a:r>
            <a:endParaRPr sz="1800">
              <a:latin typeface="Arial MT"/>
              <a:cs typeface="Arial MT"/>
            </a:endParaRPr>
          </a:p>
          <a:p>
            <a:pPr marL="243840" marR="5080">
              <a:lnSpc>
                <a:spcPct val="100000"/>
              </a:lnSpc>
              <a:spcBef>
                <a:spcPts val="815"/>
              </a:spcBef>
            </a:pPr>
            <a:r>
              <a:rPr sz="1800" dirty="0">
                <a:latin typeface="Arial MT"/>
                <a:cs typeface="Arial MT"/>
              </a:rPr>
              <a:t>Advise</a:t>
            </a:r>
            <a:r>
              <a:rPr sz="1800" spc="-20" dirty="0">
                <a:latin typeface="Arial MT"/>
                <a:cs typeface="Arial MT"/>
              </a:rPr>
              <a:t> </a:t>
            </a:r>
            <a:r>
              <a:rPr sz="1800" dirty="0">
                <a:latin typeface="Arial MT"/>
                <a:cs typeface="Arial MT"/>
              </a:rPr>
              <a:t>the</a:t>
            </a:r>
            <a:r>
              <a:rPr sz="1800" spc="-15" dirty="0">
                <a:latin typeface="Arial MT"/>
                <a:cs typeface="Arial MT"/>
              </a:rPr>
              <a:t> </a:t>
            </a:r>
            <a:r>
              <a:rPr sz="1800" dirty="0">
                <a:latin typeface="Arial MT"/>
                <a:cs typeface="Arial MT"/>
              </a:rPr>
              <a:t>casualty</a:t>
            </a:r>
            <a:r>
              <a:rPr sz="1800" spc="-55" dirty="0">
                <a:latin typeface="Arial MT"/>
                <a:cs typeface="Arial MT"/>
              </a:rPr>
              <a:t> </a:t>
            </a:r>
            <a:r>
              <a:rPr sz="1800" spc="-5" dirty="0">
                <a:latin typeface="Arial MT"/>
                <a:cs typeface="Arial MT"/>
              </a:rPr>
              <a:t>NOT</a:t>
            </a:r>
            <a:r>
              <a:rPr sz="1800" spc="-45" dirty="0">
                <a:latin typeface="Arial MT"/>
                <a:cs typeface="Arial MT"/>
              </a:rPr>
              <a:t> </a:t>
            </a:r>
            <a:r>
              <a:rPr sz="1800" dirty="0">
                <a:latin typeface="Arial MT"/>
                <a:cs typeface="Arial MT"/>
              </a:rPr>
              <a:t>to</a:t>
            </a:r>
            <a:r>
              <a:rPr sz="1800" spc="10" dirty="0">
                <a:latin typeface="Arial MT"/>
                <a:cs typeface="Arial MT"/>
              </a:rPr>
              <a:t> </a:t>
            </a:r>
            <a:r>
              <a:rPr sz="1800" spc="-5" dirty="0">
                <a:latin typeface="Arial MT"/>
                <a:cs typeface="Arial MT"/>
              </a:rPr>
              <a:t>swallow </a:t>
            </a:r>
            <a:r>
              <a:rPr sz="1800" spc="-484" dirty="0">
                <a:latin typeface="Arial MT"/>
                <a:cs typeface="Arial MT"/>
              </a:rPr>
              <a:t> </a:t>
            </a:r>
            <a:r>
              <a:rPr sz="1800" dirty="0">
                <a:latin typeface="Arial MT"/>
                <a:cs typeface="Arial MT"/>
              </a:rPr>
              <a:t>(don’t</a:t>
            </a:r>
            <a:r>
              <a:rPr sz="1800" spc="-45" dirty="0">
                <a:latin typeface="Arial MT"/>
                <a:cs typeface="Arial MT"/>
              </a:rPr>
              <a:t> </a:t>
            </a:r>
            <a:r>
              <a:rPr sz="1800" dirty="0">
                <a:latin typeface="Arial MT"/>
                <a:cs typeface="Arial MT"/>
              </a:rPr>
              <a:t>take</a:t>
            </a:r>
            <a:r>
              <a:rPr sz="1800" spc="-15" dirty="0">
                <a:latin typeface="Arial MT"/>
                <a:cs typeface="Arial MT"/>
              </a:rPr>
              <a:t> </a:t>
            </a:r>
            <a:r>
              <a:rPr sz="1800" dirty="0">
                <a:latin typeface="Arial MT"/>
                <a:cs typeface="Arial MT"/>
              </a:rPr>
              <a:t>orally)</a:t>
            </a:r>
            <a:endParaRPr sz="1800">
              <a:latin typeface="Arial MT"/>
              <a:cs typeface="Arial MT"/>
            </a:endParaRPr>
          </a:p>
        </p:txBody>
      </p:sp>
      <p:sp>
        <p:nvSpPr>
          <p:cNvPr id="15" name="object 15"/>
          <p:cNvSpPr/>
          <p:nvPr/>
        </p:nvSpPr>
        <p:spPr>
          <a:xfrm>
            <a:off x="467105" y="3880103"/>
            <a:ext cx="114300" cy="547370"/>
          </a:xfrm>
          <a:custGeom>
            <a:avLst/>
            <a:gdLst/>
            <a:ahLst/>
            <a:cxnLst/>
            <a:rect l="l" t="t" r="r" b="b"/>
            <a:pathLst>
              <a:path w="114300" h="547370">
                <a:moveTo>
                  <a:pt x="0" y="547370"/>
                </a:moveTo>
                <a:lnTo>
                  <a:pt x="114300" y="547370"/>
                </a:lnTo>
                <a:lnTo>
                  <a:pt x="114300" y="0"/>
                </a:lnTo>
                <a:lnTo>
                  <a:pt x="0" y="0"/>
                </a:lnTo>
                <a:lnTo>
                  <a:pt x="0" y="547370"/>
                </a:lnTo>
                <a:close/>
              </a:path>
            </a:pathLst>
          </a:custGeom>
          <a:solidFill>
            <a:srgbClr val="BB8542"/>
          </a:solidFill>
        </p:spPr>
        <p:txBody>
          <a:bodyPr wrap="square" lIns="0" tIns="0" rIns="0" bIns="0" rtlCol="0"/>
          <a:lstStyle/>
          <a:p>
            <a:endParaRPr/>
          </a:p>
        </p:txBody>
      </p:sp>
      <p:sp>
        <p:nvSpPr>
          <p:cNvPr id="16" name="object 16"/>
          <p:cNvSpPr/>
          <p:nvPr/>
        </p:nvSpPr>
        <p:spPr>
          <a:xfrm>
            <a:off x="457962" y="2060448"/>
            <a:ext cx="114300" cy="1097280"/>
          </a:xfrm>
          <a:custGeom>
            <a:avLst/>
            <a:gdLst/>
            <a:ahLst/>
            <a:cxnLst/>
            <a:rect l="l" t="t" r="r" b="b"/>
            <a:pathLst>
              <a:path w="114300" h="1097280">
                <a:moveTo>
                  <a:pt x="0" y="1097279"/>
                </a:moveTo>
                <a:lnTo>
                  <a:pt x="114300" y="1097279"/>
                </a:lnTo>
                <a:lnTo>
                  <a:pt x="114300" y="0"/>
                </a:lnTo>
                <a:lnTo>
                  <a:pt x="0" y="0"/>
                </a:lnTo>
                <a:lnTo>
                  <a:pt x="0" y="1097279"/>
                </a:lnTo>
                <a:close/>
              </a:path>
            </a:pathLst>
          </a:custGeom>
          <a:solidFill>
            <a:srgbClr val="BB8542"/>
          </a:solidFill>
        </p:spPr>
        <p:txBody>
          <a:bodyPr wrap="square" lIns="0" tIns="0" rIns="0" bIns="0" rtlCol="0"/>
          <a:lstStyle/>
          <a:p>
            <a:endParaRPr/>
          </a:p>
        </p:txBody>
      </p:sp>
      <p:sp>
        <p:nvSpPr>
          <p:cNvPr id="17" name="object 17"/>
          <p:cNvSpPr/>
          <p:nvPr/>
        </p:nvSpPr>
        <p:spPr>
          <a:xfrm>
            <a:off x="5136641" y="5099303"/>
            <a:ext cx="114300" cy="490855"/>
          </a:xfrm>
          <a:custGeom>
            <a:avLst/>
            <a:gdLst/>
            <a:ahLst/>
            <a:cxnLst/>
            <a:rect l="l" t="t" r="r" b="b"/>
            <a:pathLst>
              <a:path w="114300" h="490854">
                <a:moveTo>
                  <a:pt x="0" y="490562"/>
                </a:moveTo>
                <a:lnTo>
                  <a:pt x="114300" y="490562"/>
                </a:lnTo>
                <a:lnTo>
                  <a:pt x="114300" y="0"/>
                </a:lnTo>
                <a:lnTo>
                  <a:pt x="0" y="0"/>
                </a:lnTo>
                <a:lnTo>
                  <a:pt x="0" y="490562"/>
                </a:lnTo>
                <a:close/>
              </a:path>
            </a:pathLst>
          </a:custGeom>
          <a:solidFill>
            <a:srgbClr val="BB8542"/>
          </a:solidFill>
        </p:spPr>
        <p:txBody>
          <a:bodyPr wrap="square" lIns="0" tIns="0" rIns="0" bIns="0" rtlCol="0"/>
          <a:lstStyle/>
          <a:p>
            <a:endParaRPr/>
          </a:p>
        </p:txBody>
      </p:sp>
      <p:sp>
        <p:nvSpPr>
          <p:cNvPr id="18" name="object 18"/>
          <p:cNvSpPr/>
          <p:nvPr/>
        </p:nvSpPr>
        <p:spPr>
          <a:xfrm>
            <a:off x="5136641" y="4425696"/>
            <a:ext cx="114300" cy="490855"/>
          </a:xfrm>
          <a:custGeom>
            <a:avLst/>
            <a:gdLst/>
            <a:ahLst/>
            <a:cxnLst/>
            <a:rect l="l" t="t" r="r" b="b"/>
            <a:pathLst>
              <a:path w="114300" h="490854">
                <a:moveTo>
                  <a:pt x="0" y="490600"/>
                </a:moveTo>
                <a:lnTo>
                  <a:pt x="114300" y="490600"/>
                </a:lnTo>
                <a:lnTo>
                  <a:pt x="114300" y="0"/>
                </a:lnTo>
                <a:lnTo>
                  <a:pt x="0" y="0"/>
                </a:lnTo>
                <a:lnTo>
                  <a:pt x="0" y="490600"/>
                </a:lnTo>
                <a:close/>
              </a:path>
            </a:pathLst>
          </a:custGeom>
          <a:solidFill>
            <a:srgbClr val="BB8542"/>
          </a:solidFill>
        </p:spPr>
        <p:txBody>
          <a:bodyPr wrap="square" lIns="0" tIns="0" rIns="0" bIns="0" rtlCol="0"/>
          <a:lstStyle/>
          <a:p>
            <a:endParaRPr/>
          </a:p>
        </p:txBody>
      </p:sp>
      <p:sp>
        <p:nvSpPr>
          <p:cNvPr id="19" name="object 19"/>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20" name="object 20"/>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21" name="object 21"/>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17</a:t>
            </a:fld>
            <a:endParaRPr sz="12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a:spLocks noGrp="1"/>
          </p:cNvSpPr>
          <p:nvPr>
            <p:ph type="title"/>
          </p:nvPr>
        </p:nvSpPr>
        <p:spPr>
          <a:xfrm>
            <a:off x="3085592" y="665429"/>
            <a:ext cx="6022975" cy="1068705"/>
          </a:xfrm>
          <a:prstGeom prst="rect">
            <a:avLst/>
          </a:prstGeom>
        </p:spPr>
        <p:txBody>
          <a:bodyPr vert="horz" wrap="square" lIns="0" tIns="74930" rIns="0" bIns="0" rtlCol="0">
            <a:spAutoFit/>
          </a:bodyPr>
          <a:lstStyle/>
          <a:p>
            <a:pPr marL="12700" marR="5080" indent="274320">
              <a:lnSpc>
                <a:spcPts val="3890"/>
              </a:lnSpc>
              <a:spcBef>
                <a:spcPts val="590"/>
              </a:spcBef>
            </a:pPr>
            <a:r>
              <a:rPr sz="3600" spc="-50" dirty="0">
                <a:solidFill>
                  <a:srgbClr val="BB8542"/>
                </a:solidFill>
              </a:rPr>
              <a:t>FENTANYL</a:t>
            </a:r>
            <a:r>
              <a:rPr sz="3600" spc="20" dirty="0">
                <a:solidFill>
                  <a:srgbClr val="BB8542"/>
                </a:solidFill>
              </a:rPr>
              <a:t> </a:t>
            </a:r>
            <a:r>
              <a:rPr sz="3600" spc="-35" dirty="0">
                <a:solidFill>
                  <a:srgbClr val="000000"/>
                </a:solidFill>
              </a:rPr>
              <a:t>INDICATIONS </a:t>
            </a:r>
            <a:r>
              <a:rPr sz="3600" spc="-30" dirty="0">
                <a:solidFill>
                  <a:srgbClr val="000000"/>
                </a:solidFill>
              </a:rPr>
              <a:t> </a:t>
            </a:r>
            <a:r>
              <a:rPr sz="3600" spc="-40" dirty="0">
                <a:solidFill>
                  <a:srgbClr val="000000"/>
                </a:solidFill>
              </a:rPr>
              <a:t>AND</a:t>
            </a:r>
            <a:r>
              <a:rPr sz="3600" spc="50" dirty="0">
                <a:solidFill>
                  <a:srgbClr val="000000"/>
                </a:solidFill>
              </a:rPr>
              <a:t> </a:t>
            </a:r>
            <a:r>
              <a:rPr sz="3600" spc="-25" dirty="0">
                <a:solidFill>
                  <a:srgbClr val="000000"/>
                </a:solidFill>
              </a:rPr>
              <a:t>CONTRAINDICATIONS</a:t>
            </a:r>
            <a:endParaRPr sz="3600"/>
          </a:p>
        </p:txBody>
      </p:sp>
      <p:sp>
        <p:nvSpPr>
          <p:cNvPr id="5" name="object 5"/>
          <p:cNvSpPr txBox="1"/>
          <p:nvPr/>
        </p:nvSpPr>
        <p:spPr>
          <a:xfrm>
            <a:off x="460959" y="1902332"/>
            <a:ext cx="5974080" cy="4041775"/>
          </a:xfrm>
          <a:prstGeom prst="rect">
            <a:avLst/>
          </a:prstGeom>
        </p:spPr>
        <p:txBody>
          <a:bodyPr vert="horz" wrap="square" lIns="0" tIns="13335" rIns="0" bIns="0" rtlCol="0">
            <a:spAutoFit/>
          </a:bodyPr>
          <a:lstStyle/>
          <a:p>
            <a:pPr marL="12700" marR="5080">
              <a:lnSpc>
                <a:spcPct val="99400"/>
              </a:lnSpc>
              <a:spcBef>
                <a:spcPts val="105"/>
              </a:spcBef>
            </a:pPr>
            <a:r>
              <a:rPr sz="2000" spc="-15" dirty="0">
                <a:latin typeface="Arial MT"/>
                <a:cs typeface="Arial MT"/>
              </a:rPr>
              <a:t>Fentanyl</a:t>
            </a:r>
            <a:r>
              <a:rPr sz="2000" spc="105" dirty="0">
                <a:latin typeface="Arial MT"/>
                <a:cs typeface="Arial MT"/>
              </a:rPr>
              <a:t> </a:t>
            </a:r>
            <a:r>
              <a:rPr sz="2000" spc="-10" dirty="0">
                <a:latin typeface="Arial MT"/>
                <a:cs typeface="Arial MT"/>
              </a:rPr>
              <a:t>is</a:t>
            </a:r>
            <a:r>
              <a:rPr sz="2000" spc="5" dirty="0">
                <a:latin typeface="Arial MT"/>
                <a:cs typeface="Arial MT"/>
              </a:rPr>
              <a:t> </a:t>
            </a:r>
            <a:r>
              <a:rPr sz="2000" spc="-5" dirty="0">
                <a:latin typeface="Arial MT"/>
                <a:cs typeface="Arial MT"/>
              </a:rPr>
              <a:t>the</a:t>
            </a:r>
            <a:r>
              <a:rPr sz="2000" spc="10" dirty="0">
                <a:latin typeface="Arial MT"/>
                <a:cs typeface="Arial MT"/>
              </a:rPr>
              <a:t> </a:t>
            </a:r>
            <a:r>
              <a:rPr sz="2000" spc="-5" dirty="0">
                <a:latin typeface="Arial MT"/>
                <a:cs typeface="Arial MT"/>
              </a:rPr>
              <a:t>medication</a:t>
            </a:r>
            <a:r>
              <a:rPr sz="2000" spc="10" dirty="0">
                <a:latin typeface="Arial MT"/>
                <a:cs typeface="Arial MT"/>
              </a:rPr>
              <a:t> </a:t>
            </a:r>
            <a:r>
              <a:rPr sz="2000" spc="-5" dirty="0">
                <a:latin typeface="Arial MT"/>
                <a:cs typeface="Arial MT"/>
              </a:rPr>
              <a:t>of</a:t>
            </a:r>
            <a:r>
              <a:rPr sz="2000" spc="-15" dirty="0">
                <a:latin typeface="Arial MT"/>
                <a:cs typeface="Arial MT"/>
              </a:rPr>
              <a:t> </a:t>
            </a:r>
            <a:r>
              <a:rPr sz="2000" spc="-5" dirty="0">
                <a:latin typeface="Arial MT"/>
                <a:cs typeface="Arial MT"/>
              </a:rPr>
              <a:t>choice</a:t>
            </a:r>
            <a:r>
              <a:rPr sz="2000" spc="10" dirty="0">
                <a:latin typeface="Arial MT"/>
                <a:cs typeface="Arial MT"/>
              </a:rPr>
              <a:t> </a:t>
            </a:r>
            <a:r>
              <a:rPr sz="2000" dirty="0">
                <a:latin typeface="Arial MT"/>
                <a:cs typeface="Arial MT"/>
              </a:rPr>
              <a:t>for</a:t>
            </a:r>
            <a:r>
              <a:rPr sz="2000" spc="-25" dirty="0">
                <a:latin typeface="Arial MT"/>
                <a:cs typeface="Arial MT"/>
              </a:rPr>
              <a:t> </a:t>
            </a:r>
            <a:r>
              <a:rPr sz="2000" spc="-5" dirty="0">
                <a:latin typeface="Arial MT"/>
                <a:cs typeface="Arial MT"/>
              </a:rPr>
              <a:t>a</a:t>
            </a:r>
            <a:r>
              <a:rPr sz="2000" spc="-10" dirty="0">
                <a:latin typeface="Arial MT"/>
                <a:cs typeface="Arial MT"/>
              </a:rPr>
              <a:t> casualty</a:t>
            </a:r>
            <a:r>
              <a:rPr sz="2000" spc="25" dirty="0">
                <a:latin typeface="Arial MT"/>
                <a:cs typeface="Arial MT"/>
              </a:rPr>
              <a:t> </a:t>
            </a:r>
            <a:r>
              <a:rPr sz="2000" spc="-10" dirty="0">
                <a:latin typeface="Arial MT"/>
                <a:cs typeface="Arial MT"/>
              </a:rPr>
              <a:t>in </a:t>
            </a:r>
            <a:r>
              <a:rPr sz="2000" spc="-5" dirty="0">
                <a:latin typeface="Arial MT"/>
                <a:cs typeface="Arial MT"/>
              </a:rPr>
              <a:t> </a:t>
            </a:r>
            <a:r>
              <a:rPr sz="2000" dirty="0">
                <a:latin typeface="Arial MT"/>
                <a:cs typeface="Arial MT"/>
              </a:rPr>
              <a:t>mild</a:t>
            </a:r>
            <a:r>
              <a:rPr sz="2000" spc="-15" dirty="0">
                <a:latin typeface="Arial MT"/>
                <a:cs typeface="Arial MT"/>
              </a:rPr>
              <a:t> </a:t>
            </a:r>
            <a:r>
              <a:rPr sz="2000" spc="-5" dirty="0">
                <a:latin typeface="Arial MT"/>
                <a:cs typeface="Arial MT"/>
              </a:rPr>
              <a:t>to</a:t>
            </a:r>
            <a:r>
              <a:rPr sz="2000" spc="-10" dirty="0">
                <a:latin typeface="Arial MT"/>
                <a:cs typeface="Arial MT"/>
              </a:rPr>
              <a:t> </a:t>
            </a:r>
            <a:r>
              <a:rPr sz="2000" dirty="0">
                <a:latin typeface="Arial MT"/>
                <a:cs typeface="Arial MT"/>
              </a:rPr>
              <a:t>moderate</a:t>
            </a:r>
            <a:r>
              <a:rPr sz="2000" spc="-20" dirty="0">
                <a:latin typeface="Arial MT"/>
                <a:cs typeface="Arial MT"/>
              </a:rPr>
              <a:t> </a:t>
            </a:r>
            <a:r>
              <a:rPr sz="2000" spc="-15" dirty="0">
                <a:latin typeface="Arial MT"/>
                <a:cs typeface="Arial MT"/>
              </a:rPr>
              <a:t>pain</a:t>
            </a:r>
            <a:r>
              <a:rPr sz="2000" spc="10" dirty="0">
                <a:latin typeface="Arial MT"/>
                <a:cs typeface="Arial MT"/>
              </a:rPr>
              <a:t> </a:t>
            </a:r>
            <a:r>
              <a:rPr sz="2000" spc="-15" dirty="0">
                <a:latin typeface="Arial MT"/>
                <a:cs typeface="Arial MT"/>
              </a:rPr>
              <a:t>who</a:t>
            </a:r>
            <a:r>
              <a:rPr sz="2000" spc="45" dirty="0">
                <a:latin typeface="Arial MT"/>
                <a:cs typeface="Arial MT"/>
              </a:rPr>
              <a:t> </a:t>
            </a:r>
            <a:r>
              <a:rPr sz="2000" b="1" spc="-5" dirty="0">
                <a:latin typeface="Arial"/>
                <a:cs typeface="Arial"/>
              </a:rPr>
              <a:t>IS</a:t>
            </a:r>
            <a:r>
              <a:rPr sz="2000" b="1" dirty="0">
                <a:latin typeface="Arial"/>
                <a:cs typeface="Arial"/>
              </a:rPr>
              <a:t> </a:t>
            </a:r>
            <a:r>
              <a:rPr sz="2000" b="1" spc="-5" dirty="0">
                <a:latin typeface="Arial"/>
                <a:cs typeface="Arial"/>
              </a:rPr>
              <a:t>NOT</a:t>
            </a:r>
            <a:r>
              <a:rPr sz="2000" b="1" spc="5" dirty="0">
                <a:latin typeface="Arial"/>
                <a:cs typeface="Arial"/>
              </a:rPr>
              <a:t> </a:t>
            </a:r>
            <a:r>
              <a:rPr sz="2000" spc="-10" dirty="0">
                <a:latin typeface="Arial MT"/>
                <a:cs typeface="Arial MT"/>
              </a:rPr>
              <a:t>in</a:t>
            </a:r>
            <a:r>
              <a:rPr sz="2000" spc="15" dirty="0">
                <a:latin typeface="Arial MT"/>
                <a:cs typeface="Arial MT"/>
              </a:rPr>
              <a:t> </a:t>
            </a:r>
            <a:r>
              <a:rPr sz="2000" dirty="0">
                <a:latin typeface="Arial MT"/>
                <a:cs typeface="Arial MT"/>
              </a:rPr>
              <a:t>shock </a:t>
            </a:r>
            <a:r>
              <a:rPr sz="2000" spc="-5" dirty="0">
                <a:latin typeface="Arial MT"/>
                <a:cs typeface="Arial MT"/>
              </a:rPr>
              <a:t>or </a:t>
            </a:r>
            <a:r>
              <a:rPr sz="2000" dirty="0">
                <a:latin typeface="Arial MT"/>
                <a:cs typeface="Arial MT"/>
              </a:rPr>
              <a:t> </a:t>
            </a:r>
            <a:r>
              <a:rPr sz="2000" spc="-5" dirty="0">
                <a:latin typeface="Arial MT"/>
                <a:cs typeface="Arial MT"/>
              </a:rPr>
              <a:t>respiratory</a:t>
            </a:r>
            <a:r>
              <a:rPr sz="2000" spc="10" dirty="0">
                <a:latin typeface="Arial MT"/>
                <a:cs typeface="Arial MT"/>
              </a:rPr>
              <a:t> </a:t>
            </a:r>
            <a:r>
              <a:rPr sz="2000" spc="-5" dirty="0">
                <a:latin typeface="Arial MT"/>
                <a:cs typeface="Arial MT"/>
              </a:rPr>
              <a:t>distress</a:t>
            </a:r>
            <a:r>
              <a:rPr sz="2000" spc="10" dirty="0">
                <a:latin typeface="Arial MT"/>
                <a:cs typeface="Arial MT"/>
              </a:rPr>
              <a:t> </a:t>
            </a:r>
            <a:r>
              <a:rPr sz="2000" spc="-5" dirty="0">
                <a:latin typeface="Arial MT"/>
                <a:cs typeface="Arial MT"/>
              </a:rPr>
              <a:t>or</a:t>
            </a:r>
            <a:r>
              <a:rPr sz="2000" dirty="0">
                <a:latin typeface="Arial MT"/>
                <a:cs typeface="Arial MT"/>
              </a:rPr>
              <a:t> </a:t>
            </a:r>
            <a:r>
              <a:rPr sz="2000" spc="-5" dirty="0">
                <a:latin typeface="Arial MT"/>
                <a:cs typeface="Arial MT"/>
              </a:rPr>
              <a:t>at</a:t>
            </a:r>
            <a:r>
              <a:rPr sz="2000" dirty="0">
                <a:latin typeface="Arial MT"/>
                <a:cs typeface="Arial MT"/>
              </a:rPr>
              <a:t> </a:t>
            </a:r>
            <a:r>
              <a:rPr sz="2000" spc="-10" dirty="0">
                <a:latin typeface="Arial MT"/>
                <a:cs typeface="Arial MT"/>
              </a:rPr>
              <a:t>significant</a:t>
            </a:r>
            <a:r>
              <a:rPr sz="2000" spc="40" dirty="0">
                <a:latin typeface="Arial MT"/>
                <a:cs typeface="Arial MT"/>
              </a:rPr>
              <a:t> </a:t>
            </a:r>
            <a:r>
              <a:rPr sz="2000" spc="-5" dirty="0">
                <a:latin typeface="Arial MT"/>
                <a:cs typeface="Arial MT"/>
              </a:rPr>
              <a:t>risk</a:t>
            </a:r>
            <a:r>
              <a:rPr sz="2000" spc="-15" dirty="0">
                <a:latin typeface="Arial MT"/>
                <a:cs typeface="Arial MT"/>
              </a:rPr>
              <a:t> </a:t>
            </a:r>
            <a:r>
              <a:rPr sz="2000" spc="-5" dirty="0">
                <a:latin typeface="Arial MT"/>
                <a:cs typeface="Arial MT"/>
              </a:rPr>
              <a:t>of</a:t>
            </a:r>
            <a:r>
              <a:rPr sz="2000" spc="20" dirty="0">
                <a:latin typeface="Arial MT"/>
                <a:cs typeface="Arial MT"/>
              </a:rPr>
              <a:t> </a:t>
            </a:r>
            <a:r>
              <a:rPr sz="2000" spc="-15" dirty="0">
                <a:latin typeface="Arial MT"/>
                <a:cs typeface="Arial MT"/>
              </a:rPr>
              <a:t>developing </a:t>
            </a:r>
            <a:r>
              <a:rPr sz="2000" spc="-545" dirty="0">
                <a:latin typeface="Arial MT"/>
                <a:cs typeface="Arial MT"/>
              </a:rPr>
              <a:t> </a:t>
            </a:r>
            <a:r>
              <a:rPr sz="2000" spc="-10" dirty="0">
                <a:latin typeface="Arial MT"/>
                <a:cs typeface="Arial MT"/>
              </a:rPr>
              <a:t>either</a:t>
            </a:r>
            <a:r>
              <a:rPr sz="2000" spc="15" dirty="0">
                <a:latin typeface="Arial MT"/>
                <a:cs typeface="Arial MT"/>
              </a:rPr>
              <a:t> </a:t>
            </a:r>
            <a:r>
              <a:rPr sz="2000" spc="-10" dirty="0">
                <a:latin typeface="Arial MT"/>
                <a:cs typeface="Arial MT"/>
              </a:rPr>
              <a:t>condition</a:t>
            </a:r>
            <a:endParaRPr sz="2000">
              <a:latin typeface="Arial MT"/>
              <a:cs typeface="Arial MT"/>
            </a:endParaRPr>
          </a:p>
          <a:p>
            <a:pPr marL="17780">
              <a:lnSpc>
                <a:spcPct val="100000"/>
              </a:lnSpc>
              <a:spcBef>
                <a:spcPts val="850"/>
              </a:spcBef>
            </a:pPr>
            <a:r>
              <a:rPr sz="1800" b="1" spc="-15" dirty="0">
                <a:latin typeface="Arial"/>
                <a:cs typeface="Arial"/>
              </a:rPr>
              <a:t>CONTRAINDICATIONS</a:t>
            </a:r>
            <a:endParaRPr sz="1800">
              <a:latin typeface="Arial"/>
              <a:cs typeface="Arial"/>
            </a:endParaRPr>
          </a:p>
          <a:p>
            <a:pPr marL="17780">
              <a:lnSpc>
                <a:spcPct val="100000"/>
              </a:lnSpc>
            </a:pPr>
            <a:r>
              <a:rPr sz="1800" dirty="0">
                <a:latin typeface="Arial MT"/>
                <a:cs typeface="Arial MT"/>
              </a:rPr>
              <a:t>(applicable</a:t>
            </a:r>
            <a:r>
              <a:rPr sz="1800" spc="-90" dirty="0">
                <a:latin typeface="Arial MT"/>
                <a:cs typeface="Arial MT"/>
              </a:rPr>
              <a:t> </a:t>
            </a:r>
            <a:r>
              <a:rPr sz="1800" dirty="0">
                <a:latin typeface="Arial MT"/>
                <a:cs typeface="Arial MT"/>
              </a:rPr>
              <a:t>for all</a:t>
            </a:r>
            <a:r>
              <a:rPr sz="1800" spc="-15" dirty="0">
                <a:latin typeface="Arial MT"/>
                <a:cs typeface="Arial MT"/>
              </a:rPr>
              <a:t> </a:t>
            </a:r>
            <a:r>
              <a:rPr sz="1800" dirty="0">
                <a:latin typeface="Arial MT"/>
                <a:cs typeface="Arial MT"/>
              </a:rPr>
              <a:t>opioids):</a:t>
            </a:r>
            <a:endParaRPr sz="1800">
              <a:latin typeface="Arial MT"/>
              <a:cs typeface="Arial MT"/>
            </a:endParaRPr>
          </a:p>
          <a:p>
            <a:pPr marL="252729" marR="3689350">
              <a:lnSpc>
                <a:spcPct val="123000"/>
              </a:lnSpc>
              <a:spcBef>
                <a:spcPts val="5"/>
              </a:spcBef>
            </a:pPr>
            <a:r>
              <a:rPr sz="1800" spc="-5" dirty="0">
                <a:latin typeface="Arial MT"/>
                <a:cs typeface="Arial MT"/>
              </a:rPr>
              <a:t>Hypovolemic </a:t>
            </a:r>
            <a:r>
              <a:rPr sz="1800" dirty="0">
                <a:latin typeface="Arial MT"/>
                <a:cs typeface="Arial MT"/>
              </a:rPr>
              <a:t>shock </a:t>
            </a:r>
            <a:r>
              <a:rPr sz="1800" spc="-490" dirty="0">
                <a:latin typeface="Arial MT"/>
                <a:cs typeface="Arial MT"/>
              </a:rPr>
              <a:t> </a:t>
            </a:r>
            <a:r>
              <a:rPr sz="1800" dirty="0">
                <a:latin typeface="Arial MT"/>
                <a:cs typeface="Arial MT"/>
              </a:rPr>
              <a:t>Respiratory</a:t>
            </a:r>
            <a:r>
              <a:rPr sz="1800" spc="-95" dirty="0">
                <a:latin typeface="Arial MT"/>
                <a:cs typeface="Arial MT"/>
              </a:rPr>
              <a:t> </a:t>
            </a:r>
            <a:r>
              <a:rPr sz="1800" dirty="0">
                <a:latin typeface="Arial MT"/>
                <a:cs typeface="Arial MT"/>
              </a:rPr>
              <a:t>distress </a:t>
            </a:r>
            <a:r>
              <a:rPr sz="1800" spc="-484" dirty="0">
                <a:latin typeface="Arial MT"/>
                <a:cs typeface="Arial MT"/>
              </a:rPr>
              <a:t> </a:t>
            </a:r>
            <a:r>
              <a:rPr sz="1800" dirty="0">
                <a:latin typeface="Arial MT"/>
                <a:cs typeface="Arial MT"/>
              </a:rPr>
              <a:t>Unconsciousness </a:t>
            </a:r>
            <a:r>
              <a:rPr sz="1800" spc="5" dirty="0">
                <a:latin typeface="Arial MT"/>
                <a:cs typeface="Arial MT"/>
              </a:rPr>
              <a:t> </a:t>
            </a:r>
            <a:r>
              <a:rPr sz="1800" spc="-5" dirty="0">
                <a:latin typeface="Arial MT"/>
                <a:cs typeface="Arial MT"/>
              </a:rPr>
              <a:t>Severe</a:t>
            </a:r>
            <a:r>
              <a:rPr sz="1800" spc="-30" dirty="0">
                <a:latin typeface="Arial MT"/>
                <a:cs typeface="Arial MT"/>
              </a:rPr>
              <a:t> </a:t>
            </a:r>
            <a:r>
              <a:rPr sz="1800" dirty="0">
                <a:latin typeface="Arial MT"/>
                <a:cs typeface="Arial MT"/>
              </a:rPr>
              <a:t>head</a:t>
            </a:r>
            <a:r>
              <a:rPr sz="1800" spc="-25" dirty="0">
                <a:latin typeface="Arial MT"/>
                <a:cs typeface="Arial MT"/>
              </a:rPr>
              <a:t> </a:t>
            </a:r>
            <a:r>
              <a:rPr sz="1800" dirty="0">
                <a:latin typeface="Arial MT"/>
                <a:cs typeface="Arial MT"/>
              </a:rPr>
              <a:t>injury</a:t>
            </a:r>
            <a:endParaRPr sz="1800">
              <a:latin typeface="Arial MT"/>
              <a:cs typeface="Arial MT"/>
            </a:endParaRPr>
          </a:p>
          <a:p>
            <a:pPr marL="47625">
              <a:lnSpc>
                <a:spcPct val="100000"/>
              </a:lnSpc>
              <a:spcBef>
                <a:spcPts val="1780"/>
              </a:spcBef>
            </a:pPr>
            <a:r>
              <a:rPr sz="1800" b="1" dirty="0">
                <a:solidFill>
                  <a:srgbClr val="BB8542"/>
                </a:solidFill>
                <a:latin typeface="Arial"/>
                <a:cs typeface="Arial"/>
              </a:rPr>
              <a:t>Ketamine</a:t>
            </a:r>
            <a:r>
              <a:rPr sz="1800" b="1" spc="-40" dirty="0">
                <a:solidFill>
                  <a:srgbClr val="BB8542"/>
                </a:solidFill>
                <a:latin typeface="Arial"/>
                <a:cs typeface="Arial"/>
              </a:rPr>
              <a:t> </a:t>
            </a:r>
            <a:r>
              <a:rPr sz="1800" dirty="0">
                <a:latin typeface="Arial MT"/>
                <a:cs typeface="Arial MT"/>
              </a:rPr>
              <a:t>should</a:t>
            </a:r>
            <a:r>
              <a:rPr sz="1800" spc="-50" dirty="0">
                <a:latin typeface="Arial MT"/>
                <a:cs typeface="Arial MT"/>
              </a:rPr>
              <a:t> </a:t>
            </a:r>
            <a:r>
              <a:rPr sz="1800" dirty="0">
                <a:latin typeface="Arial MT"/>
                <a:cs typeface="Arial MT"/>
              </a:rPr>
              <a:t>be</a:t>
            </a:r>
            <a:r>
              <a:rPr sz="1800" spc="-30" dirty="0">
                <a:latin typeface="Arial MT"/>
                <a:cs typeface="Arial MT"/>
              </a:rPr>
              <a:t> </a:t>
            </a:r>
            <a:r>
              <a:rPr sz="1800" dirty="0">
                <a:latin typeface="Arial MT"/>
                <a:cs typeface="Arial MT"/>
              </a:rPr>
              <a:t>used</a:t>
            </a:r>
            <a:r>
              <a:rPr sz="1800" spc="-25" dirty="0">
                <a:latin typeface="Arial MT"/>
                <a:cs typeface="Arial MT"/>
              </a:rPr>
              <a:t> </a:t>
            </a:r>
            <a:r>
              <a:rPr sz="1800" dirty="0">
                <a:latin typeface="Arial MT"/>
                <a:cs typeface="Arial MT"/>
              </a:rPr>
              <a:t>if</a:t>
            </a:r>
            <a:r>
              <a:rPr sz="1800" spc="-30" dirty="0">
                <a:latin typeface="Arial MT"/>
                <a:cs typeface="Arial MT"/>
              </a:rPr>
              <a:t> </a:t>
            </a:r>
            <a:r>
              <a:rPr sz="1800" dirty="0">
                <a:latin typeface="Arial MT"/>
                <a:cs typeface="Arial MT"/>
              </a:rPr>
              <a:t>one</a:t>
            </a:r>
            <a:r>
              <a:rPr sz="1800" spc="-25" dirty="0">
                <a:latin typeface="Arial MT"/>
                <a:cs typeface="Arial MT"/>
              </a:rPr>
              <a:t> </a:t>
            </a:r>
            <a:r>
              <a:rPr sz="1800" dirty="0">
                <a:latin typeface="Arial MT"/>
                <a:cs typeface="Arial MT"/>
              </a:rPr>
              <a:t>of</a:t>
            </a:r>
            <a:endParaRPr sz="1800">
              <a:latin typeface="Arial MT"/>
              <a:cs typeface="Arial MT"/>
            </a:endParaRPr>
          </a:p>
          <a:p>
            <a:pPr marL="47625">
              <a:lnSpc>
                <a:spcPct val="100000"/>
              </a:lnSpc>
              <a:spcBef>
                <a:spcPts val="170"/>
              </a:spcBef>
            </a:pPr>
            <a:r>
              <a:rPr sz="1800" dirty="0">
                <a:latin typeface="Arial MT"/>
                <a:cs typeface="Arial MT"/>
              </a:rPr>
              <a:t>these</a:t>
            </a:r>
            <a:r>
              <a:rPr sz="1800" spc="-55" dirty="0">
                <a:latin typeface="Arial MT"/>
                <a:cs typeface="Arial MT"/>
              </a:rPr>
              <a:t> </a:t>
            </a:r>
            <a:r>
              <a:rPr sz="1800" dirty="0">
                <a:latin typeface="Arial MT"/>
                <a:cs typeface="Arial MT"/>
              </a:rPr>
              <a:t>contraindications</a:t>
            </a:r>
            <a:r>
              <a:rPr sz="1800" spc="-75" dirty="0">
                <a:latin typeface="Arial MT"/>
                <a:cs typeface="Arial MT"/>
              </a:rPr>
              <a:t> </a:t>
            </a:r>
            <a:r>
              <a:rPr sz="1800" spc="-5" dirty="0">
                <a:latin typeface="Arial MT"/>
                <a:cs typeface="Arial MT"/>
              </a:rPr>
              <a:t>exist</a:t>
            </a:r>
            <a:endParaRPr sz="1800">
              <a:latin typeface="Arial MT"/>
              <a:cs typeface="Arial MT"/>
            </a:endParaRPr>
          </a:p>
        </p:txBody>
      </p:sp>
      <p:sp>
        <p:nvSpPr>
          <p:cNvPr id="6" name="object 6"/>
          <p:cNvSpPr txBox="1"/>
          <p:nvPr/>
        </p:nvSpPr>
        <p:spPr>
          <a:xfrm>
            <a:off x="7339710" y="1764283"/>
            <a:ext cx="3939540" cy="4060825"/>
          </a:xfrm>
          <a:prstGeom prst="rect">
            <a:avLst/>
          </a:prstGeom>
        </p:spPr>
        <p:txBody>
          <a:bodyPr vert="horz" wrap="square" lIns="0" tIns="76835" rIns="0" bIns="0" rtlCol="0">
            <a:spAutoFit/>
          </a:bodyPr>
          <a:lstStyle/>
          <a:p>
            <a:pPr marL="12700">
              <a:lnSpc>
                <a:spcPct val="100000"/>
              </a:lnSpc>
              <a:spcBef>
                <a:spcPts val="605"/>
              </a:spcBef>
            </a:pPr>
            <a:r>
              <a:rPr sz="1800" b="1" spc="-20" dirty="0">
                <a:latin typeface="Arial"/>
                <a:cs typeface="Arial"/>
              </a:rPr>
              <a:t>TREATMENT</a:t>
            </a:r>
            <a:r>
              <a:rPr sz="1800" b="1" spc="10" dirty="0">
                <a:latin typeface="Arial"/>
                <a:cs typeface="Arial"/>
              </a:rPr>
              <a:t> </a:t>
            </a:r>
            <a:r>
              <a:rPr sz="1800" b="1" spc="-5" dirty="0">
                <a:latin typeface="Arial"/>
                <a:cs typeface="Arial"/>
              </a:rPr>
              <a:t>END</a:t>
            </a:r>
            <a:r>
              <a:rPr sz="1800" b="1" spc="-25" dirty="0">
                <a:latin typeface="Arial"/>
                <a:cs typeface="Arial"/>
              </a:rPr>
              <a:t> </a:t>
            </a:r>
            <a:r>
              <a:rPr sz="1800" b="1" spc="-5" dirty="0">
                <a:latin typeface="Arial"/>
                <a:cs typeface="Arial"/>
              </a:rPr>
              <a:t>POINTS:</a:t>
            </a:r>
            <a:endParaRPr sz="1800">
              <a:latin typeface="Arial"/>
              <a:cs typeface="Arial"/>
            </a:endParaRPr>
          </a:p>
          <a:p>
            <a:pPr marL="289560" algn="just">
              <a:lnSpc>
                <a:spcPct val="100000"/>
              </a:lnSpc>
              <a:spcBef>
                <a:spcPts val="500"/>
              </a:spcBef>
            </a:pPr>
            <a:r>
              <a:rPr sz="1800" dirty="0">
                <a:latin typeface="Arial MT"/>
                <a:cs typeface="Arial MT"/>
              </a:rPr>
              <a:t>Pain</a:t>
            </a:r>
            <a:r>
              <a:rPr sz="1800" spc="-20" dirty="0">
                <a:latin typeface="Arial MT"/>
                <a:cs typeface="Arial MT"/>
              </a:rPr>
              <a:t> </a:t>
            </a:r>
            <a:r>
              <a:rPr sz="1800" dirty="0">
                <a:latin typeface="Arial MT"/>
                <a:cs typeface="Arial MT"/>
              </a:rPr>
              <a:t>reduction</a:t>
            </a:r>
            <a:r>
              <a:rPr sz="1800" spc="-70" dirty="0">
                <a:latin typeface="Arial MT"/>
                <a:cs typeface="Arial MT"/>
              </a:rPr>
              <a:t> </a:t>
            </a:r>
            <a:r>
              <a:rPr sz="1800" dirty="0">
                <a:latin typeface="Arial MT"/>
                <a:cs typeface="Arial MT"/>
              </a:rPr>
              <a:t>(to</a:t>
            </a:r>
            <a:r>
              <a:rPr sz="1800" spc="-20" dirty="0">
                <a:latin typeface="Arial MT"/>
                <a:cs typeface="Arial MT"/>
              </a:rPr>
              <a:t> </a:t>
            </a:r>
            <a:r>
              <a:rPr sz="1800" dirty="0">
                <a:latin typeface="Arial MT"/>
                <a:cs typeface="Arial MT"/>
              </a:rPr>
              <a:t>tolerable</a:t>
            </a:r>
            <a:r>
              <a:rPr sz="1800" spc="-45" dirty="0">
                <a:latin typeface="Arial MT"/>
                <a:cs typeface="Arial MT"/>
              </a:rPr>
              <a:t> </a:t>
            </a:r>
            <a:r>
              <a:rPr sz="1800" dirty="0">
                <a:latin typeface="Arial MT"/>
                <a:cs typeface="Arial MT"/>
              </a:rPr>
              <a:t>level)</a:t>
            </a:r>
            <a:endParaRPr sz="1800">
              <a:latin typeface="Arial MT"/>
              <a:cs typeface="Arial MT"/>
            </a:endParaRPr>
          </a:p>
          <a:p>
            <a:pPr marL="289560" marR="236220" algn="just">
              <a:lnSpc>
                <a:spcPct val="100000"/>
              </a:lnSpc>
              <a:spcBef>
                <a:spcPts val="509"/>
              </a:spcBef>
            </a:pPr>
            <a:r>
              <a:rPr sz="1800" spc="-5" dirty="0">
                <a:latin typeface="Arial MT"/>
                <a:cs typeface="Arial MT"/>
              </a:rPr>
              <a:t>No</a:t>
            </a:r>
            <a:r>
              <a:rPr sz="1800" spc="5" dirty="0">
                <a:latin typeface="Arial MT"/>
                <a:cs typeface="Arial MT"/>
              </a:rPr>
              <a:t> </a:t>
            </a:r>
            <a:r>
              <a:rPr sz="1800" dirty="0">
                <a:latin typeface="Arial MT"/>
                <a:cs typeface="Arial MT"/>
              </a:rPr>
              <a:t>respiratory</a:t>
            </a:r>
            <a:r>
              <a:rPr sz="1800" spc="-60" dirty="0">
                <a:latin typeface="Arial MT"/>
                <a:cs typeface="Arial MT"/>
              </a:rPr>
              <a:t> </a:t>
            </a:r>
            <a:r>
              <a:rPr sz="1800" dirty="0">
                <a:latin typeface="Arial MT"/>
                <a:cs typeface="Arial MT"/>
              </a:rPr>
              <a:t>compromise,</a:t>
            </a:r>
            <a:r>
              <a:rPr sz="1800" spc="-60" dirty="0">
                <a:latin typeface="Arial MT"/>
                <a:cs typeface="Arial MT"/>
              </a:rPr>
              <a:t> </a:t>
            </a:r>
            <a:r>
              <a:rPr sz="1800" dirty="0">
                <a:latin typeface="Arial MT"/>
                <a:cs typeface="Arial MT"/>
              </a:rPr>
              <a:t>signs </a:t>
            </a:r>
            <a:r>
              <a:rPr sz="1800" spc="-490" dirty="0">
                <a:latin typeface="Arial MT"/>
                <a:cs typeface="Arial MT"/>
              </a:rPr>
              <a:t> </a:t>
            </a:r>
            <a:r>
              <a:rPr sz="1800" dirty="0">
                <a:latin typeface="Arial MT"/>
                <a:cs typeface="Arial MT"/>
              </a:rPr>
              <a:t>of</a:t>
            </a:r>
            <a:r>
              <a:rPr sz="1800" spc="-25" dirty="0">
                <a:latin typeface="Arial MT"/>
                <a:cs typeface="Arial MT"/>
              </a:rPr>
              <a:t> </a:t>
            </a:r>
            <a:r>
              <a:rPr sz="1800" spc="5" dirty="0">
                <a:latin typeface="Arial MT"/>
                <a:cs typeface="Arial MT"/>
              </a:rPr>
              <a:t>shock</a:t>
            </a:r>
            <a:r>
              <a:rPr sz="1800" spc="-35" dirty="0">
                <a:latin typeface="Arial MT"/>
                <a:cs typeface="Arial MT"/>
              </a:rPr>
              <a:t> </a:t>
            </a:r>
            <a:r>
              <a:rPr sz="1800" dirty="0">
                <a:latin typeface="Arial MT"/>
                <a:cs typeface="Arial MT"/>
              </a:rPr>
              <a:t>or</a:t>
            </a:r>
            <a:r>
              <a:rPr sz="1800" spc="-5" dirty="0">
                <a:latin typeface="Arial MT"/>
                <a:cs typeface="Arial MT"/>
              </a:rPr>
              <a:t> </a:t>
            </a:r>
            <a:r>
              <a:rPr sz="1800" dirty="0">
                <a:latin typeface="Arial MT"/>
                <a:cs typeface="Arial MT"/>
              </a:rPr>
              <a:t>altered</a:t>
            </a:r>
            <a:r>
              <a:rPr sz="1800" spc="-20" dirty="0">
                <a:latin typeface="Arial MT"/>
                <a:cs typeface="Arial MT"/>
              </a:rPr>
              <a:t> </a:t>
            </a:r>
            <a:r>
              <a:rPr sz="1800" dirty="0">
                <a:latin typeface="Arial MT"/>
                <a:cs typeface="Arial MT"/>
              </a:rPr>
              <a:t>mentation</a:t>
            </a:r>
            <a:endParaRPr sz="1800">
              <a:latin typeface="Arial MT"/>
              <a:cs typeface="Arial MT"/>
            </a:endParaRPr>
          </a:p>
          <a:p>
            <a:pPr>
              <a:lnSpc>
                <a:spcPct val="100000"/>
              </a:lnSpc>
              <a:spcBef>
                <a:spcPts val="25"/>
              </a:spcBef>
            </a:pPr>
            <a:endParaRPr sz="2450">
              <a:latin typeface="Arial MT"/>
              <a:cs typeface="Arial MT"/>
            </a:endParaRPr>
          </a:p>
          <a:p>
            <a:pPr marL="76200">
              <a:lnSpc>
                <a:spcPct val="100000"/>
              </a:lnSpc>
            </a:pPr>
            <a:r>
              <a:rPr sz="1800" b="1" spc="-10" dirty="0">
                <a:latin typeface="Arial"/>
                <a:cs typeface="Arial"/>
              </a:rPr>
              <a:t>MANAGEMENT</a:t>
            </a:r>
            <a:r>
              <a:rPr sz="1800" b="1" spc="5" dirty="0">
                <a:latin typeface="Arial"/>
                <a:cs typeface="Arial"/>
              </a:rPr>
              <a:t> </a:t>
            </a:r>
            <a:r>
              <a:rPr sz="1800" b="1" spc="-15" dirty="0">
                <a:latin typeface="Arial"/>
                <a:cs typeface="Arial"/>
              </a:rPr>
              <a:t>CONSIDERATIONS:</a:t>
            </a:r>
            <a:endParaRPr sz="1800">
              <a:latin typeface="Arial"/>
              <a:cs typeface="Arial"/>
            </a:endParaRPr>
          </a:p>
          <a:p>
            <a:pPr marL="310515" algn="just">
              <a:lnSpc>
                <a:spcPct val="100000"/>
              </a:lnSpc>
              <a:spcBef>
                <a:spcPts val="505"/>
              </a:spcBef>
            </a:pPr>
            <a:r>
              <a:rPr sz="1800" spc="-5" dirty="0">
                <a:latin typeface="Arial MT"/>
                <a:cs typeface="Arial MT"/>
              </a:rPr>
              <a:t>Have naloxone</a:t>
            </a:r>
            <a:r>
              <a:rPr sz="1800" spc="-20" dirty="0">
                <a:latin typeface="Arial MT"/>
                <a:cs typeface="Arial MT"/>
              </a:rPr>
              <a:t> </a:t>
            </a:r>
            <a:r>
              <a:rPr sz="1800" dirty="0">
                <a:latin typeface="Arial MT"/>
                <a:cs typeface="Arial MT"/>
              </a:rPr>
              <a:t>ready</a:t>
            </a:r>
            <a:r>
              <a:rPr sz="1800" spc="-40" dirty="0">
                <a:latin typeface="Arial MT"/>
                <a:cs typeface="Arial MT"/>
              </a:rPr>
              <a:t> </a:t>
            </a:r>
            <a:r>
              <a:rPr sz="1800" dirty="0">
                <a:latin typeface="Arial MT"/>
                <a:cs typeface="Arial MT"/>
              </a:rPr>
              <a:t>to</a:t>
            </a:r>
            <a:r>
              <a:rPr sz="1800" spc="-5" dirty="0">
                <a:latin typeface="Arial MT"/>
                <a:cs typeface="Arial MT"/>
              </a:rPr>
              <a:t> </a:t>
            </a:r>
            <a:r>
              <a:rPr sz="1800" dirty="0">
                <a:latin typeface="Arial MT"/>
                <a:cs typeface="Arial MT"/>
              </a:rPr>
              <a:t>treat</a:t>
            </a:r>
            <a:endParaRPr sz="1800">
              <a:latin typeface="Arial MT"/>
              <a:cs typeface="Arial MT"/>
            </a:endParaRPr>
          </a:p>
          <a:p>
            <a:pPr marL="310515" algn="just">
              <a:lnSpc>
                <a:spcPct val="100000"/>
              </a:lnSpc>
            </a:pPr>
            <a:r>
              <a:rPr sz="1800" dirty="0">
                <a:latin typeface="Arial MT"/>
                <a:cs typeface="Arial MT"/>
              </a:rPr>
              <a:t>any</a:t>
            </a:r>
            <a:r>
              <a:rPr sz="1800" spc="-60" dirty="0">
                <a:latin typeface="Arial MT"/>
                <a:cs typeface="Arial MT"/>
              </a:rPr>
              <a:t> </a:t>
            </a:r>
            <a:r>
              <a:rPr sz="1800" dirty="0">
                <a:latin typeface="Arial MT"/>
                <a:cs typeface="Arial MT"/>
              </a:rPr>
              <a:t>overdose</a:t>
            </a:r>
            <a:endParaRPr sz="1800">
              <a:latin typeface="Arial MT"/>
              <a:cs typeface="Arial MT"/>
            </a:endParaRPr>
          </a:p>
          <a:p>
            <a:pPr marL="310515" marR="939800" algn="just">
              <a:lnSpc>
                <a:spcPct val="100000"/>
              </a:lnSpc>
              <a:spcBef>
                <a:spcPts val="505"/>
              </a:spcBef>
            </a:pPr>
            <a:r>
              <a:rPr sz="1800" dirty="0">
                <a:latin typeface="Arial MT"/>
                <a:cs typeface="Arial MT"/>
              </a:rPr>
              <a:t>Disarm</a:t>
            </a:r>
            <a:r>
              <a:rPr sz="1800" spc="-60" dirty="0">
                <a:latin typeface="Arial MT"/>
                <a:cs typeface="Arial MT"/>
              </a:rPr>
              <a:t> </a:t>
            </a:r>
            <a:r>
              <a:rPr sz="1800" dirty="0">
                <a:latin typeface="Arial MT"/>
                <a:cs typeface="Arial MT"/>
              </a:rPr>
              <a:t>and</a:t>
            </a:r>
            <a:r>
              <a:rPr sz="1800" spc="-35" dirty="0">
                <a:latin typeface="Arial MT"/>
                <a:cs typeface="Arial MT"/>
              </a:rPr>
              <a:t> </a:t>
            </a:r>
            <a:r>
              <a:rPr sz="1800" dirty="0">
                <a:latin typeface="Arial MT"/>
                <a:cs typeface="Arial MT"/>
              </a:rPr>
              <a:t>remove</a:t>
            </a:r>
            <a:r>
              <a:rPr sz="1800" spc="-40" dirty="0">
                <a:latin typeface="Arial MT"/>
                <a:cs typeface="Arial MT"/>
              </a:rPr>
              <a:t> </a:t>
            </a:r>
            <a:r>
              <a:rPr sz="1800" spc="5" dirty="0">
                <a:latin typeface="Arial MT"/>
                <a:cs typeface="Arial MT"/>
              </a:rPr>
              <a:t>comm </a:t>
            </a:r>
            <a:r>
              <a:rPr sz="1800" spc="-484" dirty="0">
                <a:latin typeface="Arial MT"/>
                <a:cs typeface="Arial MT"/>
              </a:rPr>
              <a:t> </a:t>
            </a:r>
            <a:r>
              <a:rPr sz="1800" dirty="0">
                <a:latin typeface="Arial MT"/>
                <a:cs typeface="Arial MT"/>
              </a:rPr>
              <a:t>equipment</a:t>
            </a:r>
            <a:r>
              <a:rPr sz="1800" spc="-90" dirty="0">
                <a:latin typeface="Arial MT"/>
                <a:cs typeface="Arial MT"/>
              </a:rPr>
              <a:t> </a:t>
            </a:r>
            <a:r>
              <a:rPr sz="1800" dirty="0">
                <a:latin typeface="Arial MT"/>
                <a:cs typeface="Arial MT"/>
              </a:rPr>
              <a:t>from</a:t>
            </a:r>
            <a:r>
              <a:rPr sz="1800" spc="-30" dirty="0">
                <a:latin typeface="Arial MT"/>
                <a:cs typeface="Arial MT"/>
              </a:rPr>
              <a:t> </a:t>
            </a:r>
            <a:r>
              <a:rPr sz="1800" spc="5" dirty="0">
                <a:latin typeface="Arial MT"/>
                <a:cs typeface="Arial MT"/>
              </a:rPr>
              <a:t>casualties </a:t>
            </a:r>
            <a:r>
              <a:rPr sz="1800" spc="-490" dirty="0">
                <a:latin typeface="Arial MT"/>
                <a:cs typeface="Arial MT"/>
              </a:rPr>
              <a:t> </a:t>
            </a:r>
            <a:r>
              <a:rPr sz="1800" dirty="0">
                <a:latin typeface="Arial MT"/>
                <a:cs typeface="Arial MT"/>
              </a:rPr>
              <a:t>receiving</a:t>
            </a:r>
            <a:r>
              <a:rPr sz="1800" spc="-55" dirty="0">
                <a:latin typeface="Arial MT"/>
                <a:cs typeface="Arial MT"/>
              </a:rPr>
              <a:t> </a:t>
            </a:r>
            <a:r>
              <a:rPr sz="1800" dirty="0">
                <a:latin typeface="Arial MT"/>
                <a:cs typeface="Arial MT"/>
              </a:rPr>
              <a:t>fentanyl</a:t>
            </a:r>
            <a:endParaRPr sz="1800">
              <a:latin typeface="Arial MT"/>
              <a:cs typeface="Arial MT"/>
            </a:endParaRPr>
          </a:p>
          <a:p>
            <a:pPr marL="310515" algn="just">
              <a:lnSpc>
                <a:spcPct val="100000"/>
              </a:lnSpc>
              <a:spcBef>
                <a:spcPts val="484"/>
              </a:spcBef>
            </a:pPr>
            <a:r>
              <a:rPr sz="1800" spc="5" dirty="0">
                <a:latin typeface="Arial MT"/>
                <a:cs typeface="Arial MT"/>
              </a:rPr>
              <a:t>Assess</a:t>
            </a:r>
            <a:r>
              <a:rPr sz="1800" spc="-45" dirty="0">
                <a:latin typeface="Arial MT"/>
                <a:cs typeface="Arial MT"/>
              </a:rPr>
              <a:t> </a:t>
            </a:r>
            <a:r>
              <a:rPr sz="1800" dirty="0">
                <a:latin typeface="Arial MT"/>
                <a:cs typeface="Arial MT"/>
              </a:rPr>
              <a:t>mental</a:t>
            </a:r>
            <a:r>
              <a:rPr sz="1800" spc="-75" dirty="0">
                <a:latin typeface="Arial MT"/>
                <a:cs typeface="Arial MT"/>
              </a:rPr>
              <a:t> </a:t>
            </a:r>
            <a:r>
              <a:rPr sz="1800" dirty="0">
                <a:latin typeface="Arial MT"/>
                <a:cs typeface="Arial MT"/>
              </a:rPr>
              <a:t>status</a:t>
            </a:r>
            <a:r>
              <a:rPr sz="1800" spc="-40" dirty="0">
                <a:latin typeface="Arial MT"/>
                <a:cs typeface="Arial MT"/>
              </a:rPr>
              <a:t> </a:t>
            </a:r>
            <a:r>
              <a:rPr sz="1800" dirty="0">
                <a:latin typeface="Arial MT"/>
                <a:cs typeface="Arial MT"/>
              </a:rPr>
              <a:t>prior</a:t>
            </a:r>
            <a:r>
              <a:rPr sz="1800" spc="-30" dirty="0">
                <a:latin typeface="Arial MT"/>
                <a:cs typeface="Arial MT"/>
              </a:rPr>
              <a:t> </a:t>
            </a:r>
            <a:r>
              <a:rPr sz="1800" dirty="0">
                <a:latin typeface="Arial MT"/>
                <a:cs typeface="Arial MT"/>
              </a:rPr>
              <a:t>to</a:t>
            </a:r>
            <a:endParaRPr sz="1800">
              <a:latin typeface="Arial MT"/>
              <a:cs typeface="Arial MT"/>
            </a:endParaRPr>
          </a:p>
          <a:p>
            <a:pPr marL="310515" algn="just">
              <a:lnSpc>
                <a:spcPct val="100000"/>
              </a:lnSpc>
            </a:pPr>
            <a:r>
              <a:rPr sz="1800" dirty="0">
                <a:latin typeface="Arial MT"/>
                <a:cs typeface="Arial MT"/>
              </a:rPr>
              <a:t>fentanyl</a:t>
            </a:r>
            <a:r>
              <a:rPr sz="1800" spc="-55" dirty="0">
                <a:latin typeface="Arial MT"/>
                <a:cs typeface="Arial MT"/>
              </a:rPr>
              <a:t> </a:t>
            </a:r>
            <a:r>
              <a:rPr sz="1800" dirty="0">
                <a:latin typeface="Arial MT"/>
                <a:cs typeface="Arial MT"/>
              </a:rPr>
              <a:t>administration</a:t>
            </a:r>
            <a:r>
              <a:rPr sz="1800" spc="-80" dirty="0">
                <a:latin typeface="Arial MT"/>
                <a:cs typeface="Arial MT"/>
              </a:rPr>
              <a:t> </a:t>
            </a:r>
            <a:r>
              <a:rPr sz="1800" spc="-30" dirty="0">
                <a:latin typeface="Arial MT"/>
                <a:cs typeface="Arial MT"/>
              </a:rPr>
              <a:t>(AVPU)</a:t>
            </a:r>
            <a:endParaRPr sz="1800">
              <a:latin typeface="Arial MT"/>
              <a:cs typeface="Arial MT"/>
            </a:endParaRPr>
          </a:p>
        </p:txBody>
      </p:sp>
      <p:sp>
        <p:nvSpPr>
          <p:cNvPr id="7" name="object 7"/>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pic>
        <p:nvPicPr>
          <p:cNvPr id="8" name="object 8"/>
          <p:cNvPicPr/>
          <p:nvPr/>
        </p:nvPicPr>
        <p:blipFill>
          <a:blip r:embed="rId4" cstate="print"/>
          <a:stretch>
            <a:fillRect/>
          </a:stretch>
        </p:blipFill>
        <p:spPr>
          <a:xfrm>
            <a:off x="11061272" y="3928871"/>
            <a:ext cx="838118" cy="913476"/>
          </a:xfrm>
          <a:prstGeom prst="rect">
            <a:avLst/>
          </a:prstGeom>
        </p:spPr>
      </p:pic>
      <p:pic>
        <p:nvPicPr>
          <p:cNvPr id="9" name="object 9"/>
          <p:cNvPicPr/>
          <p:nvPr/>
        </p:nvPicPr>
        <p:blipFill>
          <a:blip r:embed="rId5" cstate="print"/>
          <a:stretch>
            <a:fillRect/>
          </a:stretch>
        </p:blipFill>
        <p:spPr>
          <a:xfrm>
            <a:off x="10942319" y="5102928"/>
            <a:ext cx="1219169" cy="837047"/>
          </a:xfrm>
          <a:prstGeom prst="rect">
            <a:avLst/>
          </a:prstGeom>
        </p:spPr>
      </p:pic>
      <p:pic>
        <p:nvPicPr>
          <p:cNvPr id="10" name="object 10"/>
          <p:cNvPicPr/>
          <p:nvPr/>
        </p:nvPicPr>
        <p:blipFill>
          <a:blip r:embed="rId6" cstate="print"/>
          <a:stretch>
            <a:fillRect/>
          </a:stretch>
        </p:blipFill>
        <p:spPr>
          <a:xfrm>
            <a:off x="5677273" y="4407463"/>
            <a:ext cx="598098" cy="902054"/>
          </a:xfrm>
          <a:prstGeom prst="rect">
            <a:avLst/>
          </a:prstGeom>
        </p:spPr>
      </p:pic>
      <p:pic>
        <p:nvPicPr>
          <p:cNvPr id="11" name="object 11"/>
          <p:cNvPicPr/>
          <p:nvPr/>
        </p:nvPicPr>
        <p:blipFill>
          <a:blip r:embed="rId7" cstate="print"/>
          <a:stretch>
            <a:fillRect/>
          </a:stretch>
        </p:blipFill>
        <p:spPr>
          <a:xfrm>
            <a:off x="4291710" y="3292130"/>
            <a:ext cx="956869" cy="761361"/>
          </a:xfrm>
          <a:prstGeom prst="rect">
            <a:avLst/>
          </a:prstGeom>
        </p:spPr>
      </p:pic>
      <p:pic>
        <p:nvPicPr>
          <p:cNvPr id="12" name="object 12"/>
          <p:cNvPicPr/>
          <p:nvPr/>
        </p:nvPicPr>
        <p:blipFill>
          <a:blip r:embed="rId8" cstate="print"/>
          <a:stretch>
            <a:fillRect/>
          </a:stretch>
        </p:blipFill>
        <p:spPr>
          <a:xfrm>
            <a:off x="5529137" y="3258411"/>
            <a:ext cx="737404" cy="915817"/>
          </a:xfrm>
          <a:prstGeom prst="rect">
            <a:avLst/>
          </a:prstGeom>
        </p:spPr>
      </p:pic>
      <p:pic>
        <p:nvPicPr>
          <p:cNvPr id="13" name="object 13"/>
          <p:cNvPicPr/>
          <p:nvPr/>
        </p:nvPicPr>
        <p:blipFill>
          <a:blip r:embed="rId9" cstate="print"/>
          <a:stretch>
            <a:fillRect/>
          </a:stretch>
        </p:blipFill>
        <p:spPr>
          <a:xfrm>
            <a:off x="4219441" y="4270628"/>
            <a:ext cx="1208551" cy="1123695"/>
          </a:xfrm>
          <a:prstGeom prst="rect">
            <a:avLst/>
          </a:prstGeom>
        </p:spPr>
      </p:pic>
      <p:sp>
        <p:nvSpPr>
          <p:cNvPr id="14" name="object 14"/>
          <p:cNvSpPr/>
          <p:nvPr/>
        </p:nvSpPr>
        <p:spPr>
          <a:xfrm>
            <a:off x="7039356" y="1885188"/>
            <a:ext cx="0" cy="3969385"/>
          </a:xfrm>
          <a:custGeom>
            <a:avLst/>
            <a:gdLst/>
            <a:ahLst/>
            <a:cxnLst/>
            <a:rect l="l" t="t" r="r" b="b"/>
            <a:pathLst>
              <a:path h="3969385">
                <a:moveTo>
                  <a:pt x="0" y="0"/>
                </a:moveTo>
                <a:lnTo>
                  <a:pt x="0" y="3968762"/>
                </a:lnTo>
              </a:path>
            </a:pathLst>
          </a:custGeom>
          <a:ln w="44450">
            <a:solidFill>
              <a:srgbClr val="D0CECE"/>
            </a:solidFill>
            <a:prstDash val="dot"/>
          </a:ln>
        </p:spPr>
        <p:txBody>
          <a:bodyPr wrap="square" lIns="0" tIns="0" rIns="0" bIns="0" rtlCol="0"/>
          <a:lstStyle/>
          <a:p>
            <a:endParaRPr/>
          </a:p>
        </p:txBody>
      </p:sp>
      <p:sp>
        <p:nvSpPr>
          <p:cNvPr id="15" name="object 15"/>
          <p:cNvSpPr/>
          <p:nvPr/>
        </p:nvSpPr>
        <p:spPr>
          <a:xfrm>
            <a:off x="7487411" y="3790188"/>
            <a:ext cx="0" cy="528320"/>
          </a:xfrm>
          <a:custGeom>
            <a:avLst/>
            <a:gdLst/>
            <a:ahLst/>
            <a:cxnLst/>
            <a:rect l="l" t="t" r="r" b="b"/>
            <a:pathLst>
              <a:path h="528320">
                <a:moveTo>
                  <a:pt x="0" y="528066"/>
                </a:moveTo>
                <a:lnTo>
                  <a:pt x="0" y="0"/>
                </a:lnTo>
              </a:path>
            </a:pathLst>
          </a:custGeom>
          <a:ln w="101600">
            <a:solidFill>
              <a:srgbClr val="CD9146"/>
            </a:solidFill>
          </a:ln>
        </p:spPr>
        <p:txBody>
          <a:bodyPr wrap="square" lIns="0" tIns="0" rIns="0" bIns="0" rtlCol="0"/>
          <a:lstStyle/>
          <a:p>
            <a:endParaRPr/>
          </a:p>
        </p:txBody>
      </p:sp>
      <p:sp>
        <p:nvSpPr>
          <p:cNvPr id="16" name="object 16"/>
          <p:cNvSpPr/>
          <p:nvPr/>
        </p:nvSpPr>
        <p:spPr>
          <a:xfrm>
            <a:off x="7493507" y="4424171"/>
            <a:ext cx="0" cy="774065"/>
          </a:xfrm>
          <a:custGeom>
            <a:avLst/>
            <a:gdLst/>
            <a:ahLst/>
            <a:cxnLst/>
            <a:rect l="l" t="t" r="r" b="b"/>
            <a:pathLst>
              <a:path h="774064">
                <a:moveTo>
                  <a:pt x="0" y="773938"/>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7499604" y="5329428"/>
            <a:ext cx="0" cy="478790"/>
          </a:xfrm>
          <a:custGeom>
            <a:avLst/>
            <a:gdLst/>
            <a:ahLst/>
            <a:cxnLst/>
            <a:rect l="l" t="t" r="r" b="b"/>
            <a:pathLst>
              <a:path h="478789">
                <a:moveTo>
                  <a:pt x="0" y="478370"/>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7453883" y="2537460"/>
            <a:ext cx="0" cy="528320"/>
          </a:xfrm>
          <a:custGeom>
            <a:avLst/>
            <a:gdLst/>
            <a:ahLst/>
            <a:cxnLst/>
            <a:rect l="l" t="t" r="r" b="b"/>
            <a:pathLst>
              <a:path h="528319">
                <a:moveTo>
                  <a:pt x="0" y="528065"/>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7453883" y="2162555"/>
            <a:ext cx="0" cy="274320"/>
          </a:xfrm>
          <a:custGeom>
            <a:avLst/>
            <a:gdLst/>
            <a:ahLst/>
            <a:cxnLst/>
            <a:rect l="l" t="t" r="r" b="b"/>
            <a:pathLst>
              <a:path h="274319">
                <a:moveTo>
                  <a:pt x="0" y="274066"/>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571500" y="3866388"/>
            <a:ext cx="0" cy="274320"/>
          </a:xfrm>
          <a:custGeom>
            <a:avLst/>
            <a:gdLst/>
            <a:ahLst/>
            <a:cxnLst/>
            <a:rect l="l" t="t" r="r" b="b"/>
            <a:pathLst>
              <a:path h="274320">
                <a:moveTo>
                  <a:pt x="0" y="274066"/>
                </a:moveTo>
                <a:lnTo>
                  <a:pt x="0" y="0"/>
                </a:lnTo>
              </a:path>
            </a:pathLst>
          </a:custGeom>
          <a:ln w="101600">
            <a:solidFill>
              <a:srgbClr val="CD9146"/>
            </a:solidFill>
          </a:ln>
        </p:spPr>
        <p:txBody>
          <a:bodyPr wrap="square" lIns="0" tIns="0" rIns="0" bIns="0" rtlCol="0"/>
          <a:lstStyle/>
          <a:p>
            <a:endParaRPr/>
          </a:p>
        </p:txBody>
      </p:sp>
      <p:sp>
        <p:nvSpPr>
          <p:cNvPr id="21" name="object 21"/>
          <p:cNvSpPr/>
          <p:nvPr/>
        </p:nvSpPr>
        <p:spPr>
          <a:xfrm>
            <a:off x="571500" y="4204715"/>
            <a:ext cx="0" cy="274320"/>
          </a:xfrm>
          <a:custGeom>
            <a:avLst/>
            <a:gdLst/>
            <a:ahLst/>
            <a:cxnLst/>
            <a:rect l="l" t="t" r="r" b="b"/>
            <a:pathLst>
              <a:path h="274320">
                <a:moveTo>
                  <a:pt x="0" y="274065"/>
                </a:moveTo>
                <a:lnTo>
                  <a:pt x="0" y="0"/>
                </a:lnTo>
              </a:path>
            </a:pathLst>
          </a:custGeom>
          <a:ln w="101600">
            <a:solidFill>
              <a:srgbClr val="CD9146"/>
            </a:solidFill>
          </a:ln>
        </p:spPr>
        <p:txBody>
          <a:bodyPr wrap="square" lIns="0" tIns="0" rIns="0" bIns="0" rtlCol="0"/>
          <a:lstStyle/>
          <a:p>
            <a:endParaRPr/>
          </a:p>
        </p:txBody>
      </p:sp>
      <p:sp>
        <p:nvSpPr>
          <p:cNvPr id="22" name="object 22"/>
          <p:cNvSpPr/>
          <p:nvPr/>
        </p:nvSpPr>
        <p:spPr>
          <a:xfrm>
            <a:off x="571500" y="4539996"/>
            <a:ext cx="0" cy="274320"/>
          </a:xfrm>
          <a:custGeom>
            <a:avLst/>
            <a:gdLst/>
            <a:ahLst/>
            <a:cxnLst/>
            <a:rect l="l" t="t" r="r" b="b"/>
            <a:pathLst>
              <a:path h="274320">
                <a:moveTo>
                  <a:pt x="0" y="274065"/>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571500" y="4866132"/>
            <a:ext cx="0" cy="274320"/>
          </a:xfrm>
          <a:custGeom>
            <a:avLst/>
            <a:gdLst/>
            <a:ahLst/>
            <a:cxnLst/>
            <a:rect l="l" t="t" r="r" b="b"/>
            <a:pathLst>
              <a:path h="274320">
                <a:moveTo>
                  <a:pt x="0" y="274066"/>
                </a:moveTo>
                <a:lnTo>
                  <a:pt x="0" y="0"/>
                </a:lnTo>
              </a:path>
            </a:pathLst>
          </a:custGeom>
          <a:ln w="101600">
            <a:solidFill>
              <a:srgbClr val="CD9146"/>
            </a:solidFill>
          </a:ln>
        </p:spPr>
        <p:txBody>
          <a:bodyPr wrap="square" lIns="0" tIns="0" rIns="0" bIns="0" rtlCol="0"/>
          <a:lstStyle/>
          <a:p>
            <a:endParaRPr/>
          </a:p>
        </p:txBody>
      </p:sp>
      <p:grpSp>
        <p:nvGrpSpPr>
          <p:cNvPr id="24" name="object 24"/>
          <p:cNvGrpSpPr/>
          <p:nvPr/>
        </p:nvGrpSpPr>
        <p:grpSpPr>
          <a:xfrm>
            <a:off x="310641" y="6034785"/>
            <a:ext cx="3119120" cy="635000"/>
            <a:chOff x="310641" y="6034785"/>
            <a:chExt cx="3119120" cy="635000"/>
          </a:xfrm>
        </p:grpSpPr>
        <p:sp>
          <p:nvSpPr>
            <p:cNvPr id="25" name="object 25"/>
            <p:cNvSpPr/>
            <p:nvPr/>
          </p:nvSpPr>
          <p:spPr>
            <a:xfrm>
              <a:off x="316991" y="6041135"/>
              <a:ext cx="3106420" cy="622300"/>
            </a:xfrm>
            <a:custGeom>
              <a:avLst/>
              <a:gdLst/>
              <a:ahLst/>
              <a:cxnLst/>
              <a:rect l="l" t="t" r="r" b="b"/>
              <a:pathLst>
                <a:path w="3106420" h="622300">
                  <a:moveTo>
                    <a:pt x="3034537"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3034537" y="621791"/>
                  </a:lnTo>
                  <a:lnTo>
                    <a:pt x="3062299" y="616181"/>
                  </a:lnTo>
                  <a:lnTo>
                    <a:pt x="3084988" y="600881"/>
                  </a:lnTo>
                  <a:lnTo>
                    <a:pt x="3100296" y="578190"/>
                  </a:lnTo>
                  <a:lnTo>
                    <a:pt x="3105911" y="550405"/>
                  </a:lnTo>
                  <a:lnTo>
                    <a:pt x="3105911" y="71386"/>
                  </a:lnTo>
                  <a:lnTo>
                    <a:pt x="3100296" y="43601"/>
                  </a:lnTo>
                  <a:lnTo>
                    <a:pt x="3084988" y="20910"/>
                  </a:lnTo>
                  <a:lnTo>
                    <a:pt x="3062299" y="5610"/>
                  </a:lnTo>
                  <a:lnTo>
                    <a:pt x="3034537" y="0"/>
                  </a:lnTo>
                  <a:close/>
                </a:path>
              </a:pathLst>
            </a:custGeom>
            <a:solidFill>
              <a:srgbClr val="3C6EB8">
                <a:alpha val="74900"/>
              </a:srgbClr>
            </a:solidFill>
          </p:spPr>
          <p:txBody>
            <a:bodyPr wrap="square" lIns="0" tIns="0" rIns="0" bIns="0" rtlCol="0"/>
            <a:lstStyle/>
            <a:p>
              <a:endParaRPr/>
            </a:p>
          </p:txBody>
        </p:sp>
        <p:sp>
          <p:nvSpPr>
            <p:cNvPr id="26" name="object 26"/>
            <p:cNvSpPr/>
            <p:nvPr/>
          </p:nvSpPr>
          <p:spPr>
            <a:xfrm>
              <a:off x="316991" y="6041135"/>
              <a:ext cx="3106420" cy="622300"/>
            </a:xfrm>
            <a:custGeom>
              <a:avLst/>
              <a:gdLst/>
              <a:ahLst/>
              <a:cxnLst/>
              <a:rect l="l" t="t" r="r" b="b"/>
              <a:pathLst>
                <a:path w="3106420" h="622300">
                  <a:moveTo>
                    <a:pt x="0" y="71386"/>
                  </a:moveTo>
                  <a:lnTo>
                    <a:pt x="5610" y="43601"/>
                  </a:lnTo>
                  <a:lnTo>
                    <a:pt x="20910" y="20910"/>
                  </a:lnTo>
                  <a:lnTo>
                    <a:pt x="43601" y="5610"/>
                  </a:lnTo>
                  <a:lnTo>
                    <a:pt x="71386" y="0"/>
                  </a:lnTo>
                  <a:lnTo>
                    <a:pt x="3034537" y="0"/>
                  </a:lnTo>
                  <a:lnTo>
                    <a:pt x="3062299" y="5610"/>
                  </a:lnTo>
                  <a:lnTo>
                    <a:pt x="3084988" y="20910"/>
                  </a:lnTo>
                  <a:lnTo>
                    <a:pt x="3100296" y="43601"/>
                  </a:lnTo>
                  <a:lnTo>
                    <a:pt x="3105911" y="71386"/>
                  </a:lnTo>
                  <a:lnTo>
                    <a:pt x="3105911" y="550405"/>
                  </a:lnTo>
                  <a:lnTo>
                    <a:pt x="3100296" y="578190"/>
                  </a:lnTo>
                  <a:lnTo>
                    <a:pt x="3084988" y="600881"/>
                  </a:lnTo>
                  <a:lnTo>
                    <a:pt x="3062299" y="616181"/>
                  </a:lnTo>
                  <a:lnTo>
                    <a:pt x="3034537" y="621791"/>
                  </a:lnTo>
                  <a:lnTo>
                    <a:pt x="71386" y="621791"/>
                  </a:lnTo>
                  <a:lnTo>
                    <a:pt x="43601" y="616181"/>
                  </a:lnTo>
                  <a:lnTo>
                    <a:pt x="20910" y="600881"/>
                  </a:lnTo>
                  <a:lnTo>
                    <a:pt x="5610" y="578190"/>
                  </a:lnTo>
                  <a:lnTo>
                    <a:pt x="0" y="550405"/>
                  </a:lnTo>
                  <a:lnTo>
                    <a:pt x="0" y="71386"/>
                  </a:lnTo>
                  <a:close/>
                </a:path>
              </a:pathLst>
            </a:custGeom>
            <a:ln w="12700">
              <a:solidFill>
                <a:srgbClr val="3C6EB8"/>
              </a:solidFill>
            </a:ln>
          </p:spPr>
          <p:txBody>
            <a:bodyPr wrap="square" lIns="0" tIns="0" rIns="0" bIns="0" rtlCol="0"/>
            <a:lstStyle/>
            <a:p>
              <a:endParaRPr/>
            </a:p>
          </p:txBody>
        </p:sp>
        <p:pic>
          <p:nvPicPr>
            <p:cNvPr id="27" name="object 27"/>
            <p:cNvPicPr/>
            <p:nvPr/>
          </p:nvPicPr>
          <p:blipFill>
            <a:blip r:embed="rId10" cstate="print"/>
            <a:stretch>
              <a:fillRect/>
            </a:stretch>
          </p:blipFill>
          <p:spPr>
            <a:xfrm>
              <a:off x="512063" y="6193535"/>
              <a:ext cx="356616" cy="390144"/>
            </a:xfrm>
            <a:prstGeom prst="rect">
              <a:avLst/>
            </a:prstGeom>
          </p:spPr>
        </p:pic>
      </p:grpSp>
      <p:sp>
        <p:nvSpPr>
          <p:cNvPr id="28" name="object 28"/>
          <p:cNvSpPr txBox="1"/>
          <p:nvPr/>
        </p:nvSpPr>
        <p:spPr>
          <a:xfrm>
            <a:off x="460959" y="1605534"/>
            <a:ext cx="1489075" cy="299720"/>
          </a:xfrm>
          <a:prstGeom prst="rect">
            <a:avLst/>
          </a:prstGeom>
        </p:spPr>
        <p:txBody>
          <a:bodyPr vert="horz" wrap="square" lIns="0" tIns="12700" rIns="0" bIns="0" rtlCol="0">
            <a:spAutoFit/>
          </a:bodyPr>
          <a:lstStyle/>
          <a:p>
            <a:pPr marL="12700">
              <a:lnSpc>
                <a:spcPct val="100000"/>
              </a:lnSpc>
              <a:spcBef>
                <a:spcPts val="100"/>
              </a:spcBef>
            </a:pPr>
            <a:r>
              <a:rPr sz="1800" b="1" spc="-20" dirty="0">
                <a:latin typeface="Arial"/>
                <a:cs typeface="Arial"/>
              </a:rPr>
              <a:t>INDICATIONS</a:t>
            </a:r>
            <a:endParaRPr sz="1800">
              <a:latin typeface="Arial"/>
              <a:cs typeface="Arial"/>
            </a:endParaRPr>
          </a:p>
        </p:txBody>
      </p:sp>
      <p:sp>
        <p:nvSpPr>
          <p:cNvPr id="29" name="object 29"/>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30" name="object 30"/>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31" name="object 31"/>
          <p:cNvSpPr txBox="1"/>
          <p:nvPr/>
        </p:nvSpPr>
        <p:spPr>
          <a:xfrm>
            <a:off x="1021791" y="6230689"/>
            <a:ext cx="2003425" cy="254000"/>
          </a:xfrm>
          <a:prstGeom prst="rect">
            <a:avLst/>
          </a:prstGeom>
        </p:spPr>
        <p:txBody>
          <a:bodyPr vert="horz" wrap="square" lIns="0" tIns="0" rIns="0" bIns="0" rtlCol="0">
            <a:spAutoFit/>
          </a:bodyPr>
          <a:lstStyle/>
          <a:p>
            <a:pPr marL="12700">
              <a:lnSpc>
                <a:spcPts val="1880"/>
              </a:lnSpc>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20" dirty="0">
                <a:latin typeface="Arial"/>
                <a:cs typeface="Arial"/>
              </a:rPr>
              <a:t> </a:t>
            </a:r>
            <a:r>
              <a:rPr sz="1600" b="1" dirty="0">
                <a:latin typeface="Arial"/>
                <a:cs typeface="Arial"/>
              </a:rPr>
              <a:t>Evidence:</a:t>
            </a:r>
            <a:r>
              <a:rPr sz="1600" b="1" spc="-55" dirty="0">
                <a:latin typeface="Arial"/>
                <a:cs typeface="Arial"/>
              </a:rPr>
              <a:t> </a:t>
            </a:r>
            <a:r>
              <a:rPr sz="1600" spc="5" dirty="0">
                <a:latin typeface="Arial MT"/>
                <a:cs typeface="Arial MT"/>
              </a:rPr>
              <a:t>A</a:t>
            </a:r>
            <a:endParaRPr sz="1600">
              <a:latin typeface="Arial MT"/>
              <a:cs typeface="Arial MT"/>
            </a:endParaRPr>
          </a:p>
        </p:txBody>
      </p:sp>
      <p:sp>
        <p:nvSpPr>
          <p:cNvPr id="32" name="object 32"/>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18</a:t>
            </a:fld>
            <a:endParaRPr sz="1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766673" y="1944370"/>
            <a:ext cx="1390650" cy="299720"/>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Arial"/>
                <a:cs typeface="Arial"/>
              </a:rPr>
              <a:t>DOSAGE(S):</a:t>
            </a:r>
            <a:endParaRPr sz="1800">
              <a:latin typeface="Arial"/>
              <a:cs typeface="Arial"/>
            </a:endParaRPr>
          </a:p>
        </p:txBody>
      </p:sp>
      <p:sp>
        <p:nvSpPr>
          <p:cNvPr id="5" name="object 5"/>
          <p:cNvSpPr txBox="1"/>
          <p:nvPr/>
        </p:nvSpPr>
        <p:spPr>
          <a:xfrm>
            <a:off x="998321" y="2219096"/>
            <a:ext cx="4327525" cy="995044"/>
          </a:xfrm>
          <a:prstGeom prst="rect">
            <a:avLst/>
          </a:prstGeom>
        </p:spPr>
        <p:txBody>
          <a:bodyPr vert="horz" wrap="square" lIns="0" tIns="88265" rIns="0" bIns="0" rtlCol="0">
            <a:spAutoFit/>
          </a:bodyPr>
          <a:lstStyle/>
          <a:p>
            <a:pPr marL="12700">
              <a:lnSpc>
                <a:spcPct val="100000"/>
              </a:lnSpc>
              <a:spcBef>
                <a:spcPts val="695"/>
              </a:spcBef>
            </a:pPr>
            <a:r>
              <a:rPr sz="1800" b="1" dirty="0">
                <a:latin typeface="Arial"/>
                <a:cs typeface="Arial"/>
              </a:rPr>
              <a:t>First</a:t>
            </a:r>
            <a:r>
              <a:rPr sz="1800" b="1" spc="-25" dirty="0">
                <a:latin typeface="Arial"/>
                <a:cs typeface="Arial"/>
              </a:rPr>
              <a:t> </a:t>
            </a:r>
            <a:r>
              <a:rPr sz="1800" b="1" dirty="0">
                <a:latin typeface="Arial"/>
                <a:cs typeface="Arial"/>
              </a:rPr>
              <a:t>Dose 800</a:t>
            </a:r>
            <a:r>
              <a:rPr sz="1800" b="1" spc="-45" dirty="0">
                <a:latin typeface="Arial"/>
                <a:cs typeface="Arial"/>
              </a:rPr>
              <a:t> </a:t>
            </a:r>
            <a:r>
              <a:rPr sz="1800" b="1" dirty="0">
                <a:latin typeface="Arial"/>
                <a:cs typeface="Arial"/>
              </a:rPr>
              <a:t>mcg </a:t>
            </a:r>
            <a:r>
              <a:rPr sz="1800" dirty="0">
                <a:latin typeface="Arial MT"/>
                <a:cs typeface="Arial MT"/>
              </a:rPr>
              <a:t>of </a:t>
            </a:r>
            <a:r>
              <a:rPr sz="1800" b="1" spc="-25" dirty="0">
                <a:solidFill>
                  <a:srgbClr val="BB8542"/>
                </a:solidFill>
                <a:latin typeface="Arial"/>
                <a:cs typeface="Arial"/>
              </a:rPr>
              <a:t>FENTANYL</a:t>
            </a:r>
            <a:r>
              <a:rPr sz="1800" b="1" spc="25" dirty="0">
                <a:solidFill>
                  <a:srgbClr val="BB8542"/>
                </a:solidFill>
                <a:latin typeface="Arial"/>
                <a:cs typeface="Arial"/>
              </a:rPr>
              <a:t> </a:t>
            </a:r>
            <a:r>
              <a:rPr sz="1800" b="1" spc="-5" dirty="0">
                <a:latin typeface="Arial"/>
                <a:cs typeface="Arial"/>
              </a:rPr>
              <a:t>OTFC</a:t>
            </a:r>
            <a:endParaRPr sz="1800">
              <a:latin typeface="Arial"/>
              <a:cs typeface="Arial"/>
            </a:endParaRPr>
          </a:p>
          <a:p>
            <a:pPr marL="12700">
              <a:lnSpc>
                <a:spcPts val="2140"/>
              </a:lnSpc>
              <a:spcBef>
                <a:spcPts val="600"/>
              </a:spcBef>
            </a:pPr>
            <a:r>
              <a:rPr sz="1800" b="1" dirty="0">
                <a:latin typeface="Arial"/>
                <a:cs typeface="Arial"/>
              </a:rPr>
              <a:t>Second</a:t>
            </a:r>
            <a:r>
              <a:rPr sz="1800" b="1" spc="-30" dirty="0">
                <a:latin typeface="Arial"/>
                <a:cs typeface="Arial"/>
              </a:rPr>
              <a:t> </a:t>
            </a:r>
            <a:r>
              <a:rPr sz="1800" b="1" dirty="0">
                <a:latin typeface="Arial"/>
                <a:cs typeface="Arial"/>
              </a:rPr>
              <a:t>Dose</a:t>
            </a:r>
            <a:r>
              <a:rPr sz="1800" b="1" spc="-10" dirty="0">
                <a:latin typeface="Arial"/>
                <a:cs typeface="Arial"/>
              </a:rPr>
              <a:t> </a:t>
            </a:r>
            <a:r>
              <a:rPr sz="1800" dirty="0">
                <a:latin typeface="Arial MT"/>
                <a:cs typeface="Arial MT"/>
              </a:rPr>
              <a:t>may</a:t>
            </a:r>
            <a:r>
              <a:rPr sz="1800" spc="-40" dirty="0">
                <a:latin typeface="Arial MT"/>
                <a:cs typeface="Arial MT"/>
              </a:rPr>
              <a:t> </a:t>
            </a:r>
            <a:r>
              <a:rPr sz="1800" dirty="0">
                <a:latin typeface="Arial MT"/>
                <a:cs typeface="Arial MT"/>
              </a:rPr>
              <a:t>be</a:t>
            </a:r>
            <a:r>
              <a:rPr sz="1800" spc="-5" dirty="0">
                <a:latin typeface="Arial MT"/>
                <a:cs typeface="Arial MT"/>
              </a:rPr>
              <a:t> </a:t>
            </a:r>
            <a:r>
              <a:rPr sz="1800" dirty="0">
                <a:latin typeface="Arial MT"/>
                <a:cs typeface="Arial MT"/>
              </a:rPr>
              <a:t>repeated</a:t>
            </a:r>
            <a:r>
              <a:rPr sz="1800" spc="-70" dirty="0">
                <a:latin typeface="Arial MT"/>
                <a:cs typeface="Arial MT"/>
              </a:rPr>
              <a:t> </a:t>
            </a:r>
            <a:r>
              <a:rPr sz="1800" dirty="0">
                <a:latin typeface="Arial MT"/>
                <a:cs typeface="Arial MT"/>
              </a:rPr>
              <a:t>after </a:t>
            </a:r>
            <a:r>
              <a:rPr sz="1800" b="1" spc="5" dirty="0">
                <a:latin typeface="Arial"/>
                <a:cs typeface="Arial"/>
              </a:rPr>
              <a:t>15</a:t>
            </a:r>
            <a:endParaRPr sz="1800">
              <a:latin typeface="Arial"/>
              <a:cs typeface="Arial"/>
            </a:endParaRPr>
          </a:p>
          <a:p>
            <a:pPr marL="12700">
              <a:lnSpc>
                <a:spcPts val="2140"/>
              </a:lnSpc>
            </a:pPr>
            <a:r>
              <a:rPr sz="1800" b="1" dirty="0">
                <a:latin typeface="Arial"/>
                <a:cs typeface="Arial"/>
              </a:rPr>
              <a:t>mins</a:t>
            </a:r>
            <a:r>
              <a:rPr sz="1800" dirty="0">
                <a:latin typeface="Arial MT"/>
                <a:cs typeface="Arial MT"/>
              </a:rPr>
              <a:t>,</a:t>
            </a:r>
            <a:r>
              <a:rPr sz="1800" spc="-15" dirty="0">
                <a:latin typeface="Arial MT"/>
                <a:cs typeface="Arial MT"/>
              </a:rPr>
              <a:t> </a:t>
            </a:r>
            <a:r>
              <a:rPr sz="1800" dirty="0">
                <a:latin typeface="Arial MT"/>
                <a:cs typeface="Arial MT"/>
              </a:rPr>
              <a:t>if</a:t>
            </a:r>
            <a:r>
              <a:rPr sz="1800" spc="-20" dirty="0">
                <a:latin typeface="Arial MT"/>
                <a:cs typeface="Arial MT"/>
              </a:rPr>
              <a:t> </a:t>
            </a:r>
            <a:r>
              <a:rPr sz="1800" dirty="0">
                <a:latin typeface="Arial MT"/>
                <a:cs typeface="Arial MT"/>
              </a:rPr>
              <a:t>pain</a:t>
            </a:r>
            <a:r>
              <a:rPr sz="1800" spc="-15" dirty="0">
                <a:latin typeface="Arial MT"/>
                <a:cs typeface="Arial MT"/>
              </a:rPr>
              <a:t> </a:t>
            </a:r>
            <a:r>
              <a:rPr sz="1800" dirty="0">
                <a:latin typeface="Arial MT"/>
                <a:cs typeface="Arial MT"/>
              </a:rPr>
              <a:t>uncontrolled</a:t>
            </a:r>
            <a:r>
              <a:rPr sz="1800" spc="-65" dirty="0">
                <a:latin typeface="Arial MT"/>
                <a:cs typeface="Arial MT"/>
              </a:rPr>
              <a:t> </a:t>
            </a:r>
            <a:r>
              <a:rPr sz="1800" dirty="0">
                <a:latin typeface="Arial MT"/>
                <a:cs typeface="Arial MT"/>
              </a:rPr>
              <a:t>by</a:t>
            </a:r>
            <a:r>
              <a:rPr sz="1800" spc="-15" dirty="0">
                <a:latin typeface="Arial MT"/>
                <a:cs typeface="Arial MT"/>
              </a:rPr>
              <a:t> </a:t>
            </a:r>
            <a:r>
              <a:rPr sz="1800" dirty="0">
                <a:latin typeface="Arial MT"/>
                <a:cs typeface="Arial MT"/>
              </a:rPr>
              <a:t>first</a:t>
            </a:r>
            <a:r>
              <a:rPr sz="1800" spc="-40" dirty="0">
                <a:latin typeface="Arial MT"/>
                <a:cs typeface="Arial MT"/>
              </a:rPr>
              <a:t> </a:t>
            </a:r>
            <a:r>
              <a:rPr sz="1800" dirty="0">
                <a:latin typeface="Arial MT"/>
                <a:cs typeface="Arial MT"/>
              </a:rPr>
              <a:t>dose</a:t>
            </a:r>
            <a:endParaRPr sz="1800">
              <a:latin typeface="Arial MT"/>
              <a:cs typeface="Arial MT"/>
            </a:endParaRPr>
          </a:p>
        </p:txBody>
      </p:sp>
      <p:sp>
        <p:nvSpPr>
          <p:cNvPr id="6" name="object 6"/>
          <p:cNvSpPr txBox="1"/>
          <p:nvPr/>
        </p:nvSpPr>
        <p:spPr>
          <a:xfrm>
            <a:off x="769721" y="3407486"/>
            <a:ext cx="1205230" cy="300355"/>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R</a:t>
            </a:r>
            <a:r>
              <a:rPr sz="1800" b="1" spc="-20" dirty="0">
                <a:latin typeface="Arial"/>
                <a:cs typeface="Arial"/>
              </a:rPr>
              <a:t>O</a:t>
            </a:r>
            <a:r>
              <a:rPr sz="1800" b="1" dirty="0">
                <a:latin typeface="Arial"/>
                <a:cs typeface="Arial"/>
              </a:rPr>
              <a:t>UTE(</a:t>
            </a:r>
            <a:r>
              <a:rPr sz="1800" b="1" spc="-10" dirty="0">
                <a:latin typeface="Arial"/>
                <a:cs typeface="Arial"/>
              </a:rPr>
              <a:t>S</a:t>
            </a:r>
            <a:r>
              <a:rPr sz="1800" b="1" dirty="0">
                <a:latin typeface="Arial"/>
                <a:cs typeface="Arial"/>
              </a:rPr>
              <a:t>):</a:t>
            </a:r>
            <a:endParaRPr sz="1800">
              <a:latin typeface="Arial"/>
              <a:cs typeface="Arial"/>
            </a:endParaRPr>
          </a:p>
        </p:txBody>
      </p:sp>
      <p:sp>
        <p:nvSpPr>
          <p:cNvPr id="7" name="object 7"/>
          <p:cNvSpPr txBox="1"/>
          <p:nvPr/>
        </p:nvSpPr>
        <p:spPr>
          <a:xfrm>
            <a:off x="1001369" y="3758565"/>
            <a:ext cx="4027804" cy="842644"/>
          </a:xfrm>
          <a:prstGeom prst="rect">
            <a:avLst/>
          </a:prstGeom>
        </p:spPr>
        <p:txBody>
          <a:bodyPr vert="horz" wrap="square" lIns="0" tIns="15240" rIns="0" bIns="0" rtlCol="0">
            <a:spAutoFit/>
          </a:bodyPr>
          <a:lstStyle/>
          <a:p>
            <a:pPr marL="12700" marR="5080">
              <a:lnSpc>
                <a:spcPct val="99000"/>
              </a:lnSpc>
              <a:spcBef>
                <a:spcPts val="120"/>
              </a:spcBef>
            </a:pPr>
            <a:r>
              <a:rPr sz="1800" i="1" spc="-5" dirty="0">
                <a:latin typeface="Arial"/>
                <a:cs typeface="Arial"/>
              </a:rPr>
              <a:t>OTFC </a:t>
            </a:r>
            <a:r>
              <a:rPr sz="1800" i="1" dirty="0">
                <a:latin typeface="Arial"/>
                <a:cs typeface="Arial"/>
              </a:rPr>
              <a:t>is</a:t>
            </a:r>
            <a:r>
              <a:rPr sz="1800" i="1" spc="-10" dirty="0">
                <a:latin typeface="Arial"/>
                <a:cs typeface="Arial"/>
              </a:rPr>
              <a:t> </a:t>
            </a:r>
            <a:r>
              <a:rPr sz="1800" i="1" dirty="0">
                <a:latin typeface="Arial"/>
                <a:cs typeface="Arial"/>
              </a:rPr>
              <a:t>administered</a:t>
            </a:r>
            <a:r>
              <a:rPr sz="1800" i="1" spc="-40" dirty="0">
                <a:latin typeface="Arial"/>
                <a:cs typeface="Arial"/>
              </a:rPr>
              <a:t> </a:t>
            </a:r>
            <a:r>
              <a:rPr sz="1800" i="1" dirty="0">
                <a:latin typeface="Arial"/>
                <a:cs typeface="Arial"/>
              </a:rPr>
              <a:t>transmucosally</a:t>
            </a:r>
            <a:r>
              <a:rPr sz="1800" i="1" spc="-65" dirty="0">
                <a:latin typeface="Arial"/>
                <a:cs typeface="Arial"/>
              </a:rPr>
              <a:t> </a:t>
            </a:r>
            <a:r>
              <a:rPr sz="1800" i="1" dirty="0">
                <a:latin typeface="Arial"/>
                <a:cs typeface="Arial"/>
              </a:rPr>
              <a:t>– </a:t>
            </a:r>
            <a:r>
              <a:rPr sz="1800" i="1" spc="-484" dirty="0">
                <a:latin typeface="Arial"/>
                <a:cs typeface="Arial"/>
              </a:rPr>
              <a:t> </a:t>
            </a:r>
            <a:r>
              <a:rPr sz="1800" i="1" dirty="0">
                <a:latin typeface="Arial"/>
                <a:cs typeface="Arial"/>
              </a:rPr>
              <a:t>place between the cheek and gum </a:t>
            </a:r>
            <a:r>
              <a:rPr sz="1800" i="1" spc="5" dirty="0">
                <a:latin typeface="Arial"/>
                <a:cs typeface="Arial"/>
              </a:rPr>
              <a:t> </a:t>
            </a:r>
            <a:r>
              <a:rPr sz="1800" i="1" spc="-10" dirty="0">
                <a:latin typeface="Arial"/>
                <a:cs typeface="Arial"/>
              </a:rPr>
              <a:t>(Transbuccal)</a:t>
            </a:r>
            <a:endParaRPr sz="1800">
              <a:latin typeface="Arial"/>
              <a:cs typeface="Arial"/>
            </a:endParaRPr>
          </a:p>
        </p:txBody>
      </p:sp>
      <p:sp>
        <p:nvSpPr>
          <p:cNvPr id="8" name="object 8"/>
          <p:cNvSpPr txBox="1"/>
          <p:nvPr/>
        </p:nvSpPr>
        <p:spPr>
          <a:xfrm>
            <a:off x="3009138" y="673989"/>
            <a:ext cx="6174740" cy="1513205"/>
          </a:xfrm>
          <a:prstGeom prst="rect">
            <a:avLst/>
          </a:prstGeom>
        </p:spPr>
        <p:txBody>
          <a:bodyPr vert="horz" wrap="square" lIns="0" tIns="74295" rIns="0" bIns="0" rtlCol="0">
            <a:spAutoFit/>
          </a:bodyPr>
          <a:lstStyle/>
          <a:p>
            <a:pPr marL="12700" marR="5080" indent="435609">
              <a:lnSpc>
                <a:spcPts val="3890"/>
              </a:lnSpc>
              <a:spcBef>
                <a:spcPts val="585"/>
              </a:spcBef>
            </a:pPr>
            <a:r>
              <a:rPr sz="3600" b="1" spc="-30" dirty="0">
                <a:latin typeface="Arial"/>
                <a:cs typeface="Arial"/>
              </a:rPr>
              <a:t>ORAL</a:t>
            </a:r>
            <a:r>
              <a:rPr sz="3600" b="1" spc="20" dirty="0">
                <a:latin typeface="Arial"/>
                <a:cs typeface="Arial"/>
              </a:rPr>
              <a:t> </a:t>
            </a:r>
            <a:r>
              <a:rPr sz="3600" b="1" spc="-15" dirty="0">
                <a:latin typeface="Arial"/>
                <a:cs typeface="Arial"/>
              </a:rPr>
              <a:t>TRANSMUCOSAL </a:t>
            </a:r>
            <a:r>
              <a:rPr sz="3600" b="1" spc="-10" dirty="0">
                <a:latin typeface="Arial"/>
                <a:cs typeface="Arial"/>
              </a:rPr>
              <a:t> </a:t>
            </a:r>
            <a:r>
              <a:rPr sz="3600" b="1" spc="-45" dirty="0">
                <a:latin typeface="Arial"/>
                <a:cs typeface="Arial"/>
              </a:rPr>
              <a:t>FENTANYL</a:t>
            </a:r>
            <a:r>
              <a:rPr sz="3600" b="1" spc="5" dirty="0">
                <a:latin typeface="Arial"/>
                <a:cs typeface="Arial"/>
              </a:rPr>
              <a:t> </a:t>
            </a:r>
            <a:r>
              <a:rPr sz="3600" b="1" spc="-55" dirty="0">
                <a:latin typeface="Arial"/>
                <a:cs typeface="Arial"/>
              </a:rPr>
              <a:t>CITRATE</a:t>
            </a:r>
            <a:r>
              <a:rPr sz="3600" b="1" spc="45" dirty="0">
                <a:latin typeface="Arial"/>
                <a:cs typeface="Arial"/>
              </a:rPr>
              <a:t> </a:t>
            </a:r>
            <a:r>
              <a:rPr sz="3600" b="1" dirty="0">
                <a:solidFill>
                  <a:srgbClr val="BB8542"/>
                </a:solidFill>
                <a:latin typeface="Arial"/>
                <a:cs typeface="Arial"/>
              </a:rPr>
              <a:t>(OTFC)</a:t>
            </a:r>
            <a:endParaRPr sz="3600">
              <a:latin typeface="Arial"/>
              <a:cs typeface="Arial"/>
            </a:endParaRPr>
          </a:p>
          <a:p>
            <a:pPr marL="2807970">
              <a:lnSpc>
                <a:spcPct val="100000"/>
              </a:lnSpc>
              <a:spcBef>
                <a:spcPts val="1050"/>
              </a:spcBef>
            </a:pPr>
            <a:r>
              <a:rPr sz="2000" b="1" dirty="0">
                <a:solidFill>
                  <a:srgbClr val="BB8542"/>
                </a:solidFill>
                <a:latin typeface="Arial"/>
                <a:cs typeface="Arial"/>
              </a:rPr>
              <a:t>OTFC</a:t>
            </a:r>
            <a:r>
              <a:rPr sz="2000" b="1" spc="-45" dirty="0">
                <a:solidFill>
                  <a:srgbClr val="BB8542"/>
                </a:solidFill>
                <a:latin typeface="Arial"/>
                <a:cs typeface="Arial"/>
              </a:rPr>
              <a:t> </a:t>
            </a:r>
            <a:r>
              <a:rPr sz="2000" b="1" spc="-20" dirty="0">
                <a:latin typeface="Arial"/>
                <a:cs typeface="Arial"/>
              </a:rPr>
              <a:t>ADMINISTRATION:</a:t>
            </a:r>
            <a:endParaRPr sz="2000">
              <a:latin typeface="Arial"/>
              <a:cs typeface="Arial"/>
            </a:endParaRPr>
          </a:p>
        </p:txBody>
      </p:sp>
      <p:sp>
        <p:nvSpPr>
          <p:cNvPr id="9" name="object 9"/>
          <p:cNvSpPr txBox="1"/>
          <p:nvPr/>
        </p:nvSpPr>
        <p:spPr>
          <a:xfrm>
            <a:off x="6072885" y="2199513"/>
            <a:ext cx="4065270" cy="342582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Place</a:t>
            </a:r>
            <a:r>
              <a:rPr sz="1800" spc="-40" dirty="0">
                <a:latin typeface="Arial MT"/>
                <a:cs typeface="Arial MT"/>
              </a:rPr>
              <a:t> </a:t>
            </a:r>
            <a:r>
              <a:rPr sz="1800" spc="-5" dirty="0">
                <a:latin typeface="Arial MT"/>
                <a:cs typeface="Arial MT"/>
              </a:rPr>
              <a:t>between</a:t>
            </a:r>
            <a:r>
              <a:rPr sz="1800" spc="25" dirty="0">
                <a:latin typeface="Arial MT"/>
                <a:cs typeface="Arial MT"/>
              </a:rPr>
              <a:t> </a:t>
            </a:r>
            <a:r>
              <a:rPr sz="1800" dirty="0">
                <a:latin typeface="Arial MT"/>
                <a:cs typeface="Arial MT"/>
              </a:rPr>
              <a:t>transbucally</a:t>
            </a:r>
            <a:r>
              <a:rPr sz="1800" spc="-60" dirty="0">
                <a:latin typeface="Arial MT"/>
                <a:cs typeface="Arial MT"/>
              </a:rPr>
              <a:t> </a:t>
            </a:r>
            <a:r>
              <a:rPr sz="1800" dirty="0">
                <a:latin typeface="Arial MT"/>
                <a:cs typeface="Arial MT"/>
              </a:rPr>
              <a:t>- cheek</a:t>
            </a:r>
            <a:r>
              <a:rPr sz="1800" spc="-35" dirty="0">
                <a:latin typeface="Arial MT"/>
                <a:cs typeface="Arial MT"/>
              </a:rPr>
              <a:t> </a:t>
            </a:r>
            <a:r>
              <a:rPr sz="1800" dirty="0">
                <a:latin typeface="Arial MT"/>
                <a:cs typeface="Arial MT"/>
              </a:rPr>
              <a:t>and</a:t>
            </a:r>
            <a:endParaRPr sz="1800">
              <a:latin typeface="Arial MT"/>
              <a:cs typeface="Arial MT"/>
            </a:endParaRPr>
          </a:p>
          <a:p>
            <a:pPr marL="12700">
              <a:lnSpc>
                <a:spcPct val="100000"/>
              </a:lnSpc>
            </a:pPr>
            <a:r>
              <a:rPr sz="1800" spc="5" dirty="0">
                <a:latin typeface="Arial MT"/>
                <a:cs typeface="Arial MT"/>
              </a:rPr>
              <a:t>gum</a:t>
            </a:r>
            <a:endParaRPr sz="1800">
              <a:latin typeface="Arial MT"/>
              <a:cs typeface="Arial MT"/>
            </a:endParaRPr>
          </a:p>
          <a:p>
            <a:pPr marL="12700">
              <a:lnSpc>
                <a:spcPct val="100000"/>
              </a:lnSpc>
              <a:spcBef>
                <a:spcPts val="600"/>
              </a:spcBef>
            </a:pPr>
            <a:r>
              <a:rPr sz="1800" b="1" dirty="0">
                <a:latin typeface="Arial"/>
                <a:cs typeface="Arial"/>
              </a:rPr>
              <a:t>DO</a:t>
            </a:r>
            <a:r>
              <a:rPr sz="1800" b="1" spc="-25" dirty="0">
                <a:latin typeface="Arial"/>
                <a:cs typeface="Arial"/>
              </a:rPr>
              <a:t> </a:t>
            </a:r>
            <a:r>
              <a:rPr sz="1800" b="1" spc="-5" dirty="0">
                <a:latin typeface="Arial"/>
                <a:cs typeface="Arial"/>
              </a:rPr>
              <a:t>NOT</a:t>
            </a:r>
            <a:r>
              <a:rPr sz="1800" b="1" spc="25" dirty="0">
                <a:latin typeface="Arial"/>
                <a:cs typeface="Arial"/>
              </a:rPr>
              <a:t> </a:t>
            </a:r>
            <a:r>
              <a:rPr sz="1800" dirty="0">
                <a:latin typeface="Arial MT"/>
                <a:cs typeface="Arial MT"/>
              </a:rPr>
              <a:t>chew</a:t>
            </a:r>
            <a:r>
              <a:rPr sz="1800" spc="-55" dirty="0">
                <a:latin typeface="Arial MT"/>
                <a:cs typeface="Arial MT"/>
              </a:rPr>
              <a:t> </a:t>
            </a:r>
            <a:r>
              <a:rPr sz="1800" dirty="0">
                <a:latin typeface="Arial MT"/>
                <a:cs typeface="Arial MT"/>
              </a:rPr>
              <a:t>or </a:t>
            </a:r>
            <a:r>
              <a:rPr sz="1800" spc="-5" dirty="0">
                <a:latin typeface="Arial MT"/>
                <a:cs typeface="Arial MT"/>
              </a:rPr>
              <a:t>swallow</a:t>
            </a:r>
            <a:endParaRPr sz="1800">
              <a:latin typeface="Arial MT"/>
              <a:cs typeface="Arial MT"/>
            </a:endParaRPr>
          </a:p>
          <a:p>
            <a:pPr marL="12700" marR="45085">
              <a:lnSpc>
                <a:spcPct val="100000"/>
              </a:lnSpc>
              <a:spcBef>
                <a:spcPts val="600"/>
              </a:spcBef>
            </a:pPr>
            <a:r>
              <a:rPr sz="1800" spc="-55" dirty="0">
                <a:latin typeface="Arial MT"/>
                <a:cs typeface="Arial MT"/>
              </a:rPr>
              <a:t>Tape </a:t>
            </a:r>
            <a:r>
              <a:rPr sz="1800" dirty="0">
                <a:latin typeface="Arial MT"/>
                <a:cs typeface="Arial MT"/>
              </a:rPr>
              <a:t>lozenge-on-a-stick to </a:t>
            </a:r>
            <a:r>
              <a:rPr sz="1800" spc="-5" dirty="0">
                <a:latin typeface="Arial MT"/>
                <a:cs typeface="Arial MT"/>
              </a:rPr>
              <a:t>casualty’s </a:t>
            </a:r>
            <a:r>
              <a:rPr sz="1800" dirty="0">
                <a:latin typeface="Arial MT"/>
                <a:cs typeface="Arial MT"/>
              </a:rPr>
              <a:t> finger </a:t>
            </a:r>
            <a:r>
              <a:rPr sz="1800" spc="-5" dirty="0">
                <a:latin typeface="Arial MT"/>
                <a:cs typeface="Arial MT"/>
              </a:rPr>
              <a:t>OR </a:t>
            </a:r>
            <a:r>
              <a:rPr sz="1800" dirty="0">
                <a:latin typeface="Arial MT"/>
                <a:cs typeface="Arial MT"/>
              </a:rPr>
              <a:t>attach to the casualty’s </a:t>
            </a:r>
            <a:r>
              <a:rPr sz="1800" spc="5" dirty="0">
                <a:latin typeface="Arial MT"/>
                <a:cs typeface="Arial MT"/>
              </a:rPr>
              <a:t> </a:t>
            </a:r>
            <a:r>
              <a:rPr sz="1800" dirty="0">
                <a:latin typeface="Arial MT"/>
                <a:cs typeface="Arial MT"/>
              </a:rPr>
              <a:t>uniform</a:t>
            </a:r>
            <a:r>
              <a:rPr sz="1800" spc="-35" dirty="0">
                <a:latin typeface="Arial MT"/>
                <a:cs typeface="Arial MT"/>
              </a:rPr>
              <a:t> </a:t>
            </a:r>
            <a:r>
              <a:rPr sz="1800" dirty="0">
                <a:latin typeface="Arial MT"/>
                <a:cs typeface="Arial MT"/>
              </a:rPr>
              <a:t>or</a:t>
            </a:r>
            <a:r>
              <a:rPr sz="1800" spc="-20" dirty="0">
                <a:latin typeface="Arial MT"/>
                <a:cs typeface="Arial MT"/>
              </a:rPr>
              <a:t> </a:t>
            </a:r>
            <a:r>
              <a:rPr sz="1800" dirty="0">
                <a:latin typeface="Arial MT"/>
                <a:cs typeface="Arial MT"/>
              </a:rPr>
              <a:t>plate</a:t>
            </a:r>
            <a:r>
              <a:rPr sz="1800" spc="-15" dirty="0">
                <a:latin typeface="Arial MT"/>
                <a:cs typeface="Arial MT"/>
              </a:rPr>
              <a:t> </a:t>
            </a:r>
            <a:r>
              <a:rPr sz="1800" dirty="0">
                <a:latin typeface="Arial MT"/>
                <a:cs typeface="Arial MT"/>
              </a:rPr>
              <a:t>carrier</a:t>
            </a:r>
            <a:r>
              <a:rPr sz="1800" spc="-40" dirty="0">
                <a:latin typeface="Arial MT"/>
                <a:cs typeface="Arial MT"/>
              </a:rPr>
              <a:t> </a:t>
            </a:r>
            <a:r>
              <a:rPr sz="1800" spc="-10" dirty="0">
                <a:latin typeface="Arial MT"/>
                <a:cs typeface="Arial MT"/>
              </a:rPr>
              <a:t>with</a:t>
            </a:r>
            <a:r>
              <a:rPr sz="1800" spc="5" dirty="0">
                <a:latin typeface="Arial MT"/>
                <a:cs typeface="Arial MT"/>
              </a:rPr>
              <a:t> </a:t>
            </a:r>
            <a:r>
              <a:rPr sz="1800" spc="-5" dirty="0">
                <a:latin typeface="Arial MT"/>
                <a:cs typeface="Arial MT"/>
              </a:rPr>
              <a:t>a</a:t>
            </a:r>
            <a:r>
              <a:rPr sz="1800" spc="5" dirty="0">
                <a:latin typeface="Arial MT"/>
                <a:cs typeface="Arial MT"/>
              </a:rPr>
              <a:t> </a:t>
            </a:r>
            <a:r>
              <a:rPr sz="1800" dirty="0">
                <a:latin typeface="Arial MT"/>
                <a:cs typeface="Arial MT"/>
              </a:rPr>
              <a:t>safety</a:t>
            </a:r>
            <a:r>
              <a:rPr sz="1800" spc="-25" dirty="0">
                <a:latin typeface="Arial MT"/>
                <a:cs typeface="Arial MT"/>
              </a:rPr>
              <a:t> </a:t>
            </a:r>
            <a:r>
              <a:rPr sz="1800" dirty="0">
                <a:latin typeface="Arial MT"/>
                <a:cs typeface="Arial MT"/>
              </a:rPr>
              <a:t>pin </a:t>
            </a:r>
            <a:r>
              <a:rPr sz="1800" spc="-484" dirty="0">
                <a:latin typeface="Arial MT"/>
                <a:cs typeface="Arial MT"/>
              </a:rPr>
              <a:t> </a:t>
            </a:r>
            <a:r>
              <a:rPr sz="1800" dirty="0">
                <a:latin typeface="Arial MT"/>
                <a:cs typeface="Arial MT"/>
              </a:rPr>
              <a:t>and</a:t>
            </a:r>
            <a:r>
              <a:rPr sz="1800" spc="-25" dirty="0">
                <a:latin typeface="Arial MT"/>
                <a:cs typeface="Arial MT"/>
              </a:rPr>
              <a:t> </a:t>
            </a:r>
            <a:r>
              <a:rPr sz="1800" dirty="0">
                <a:latin typeface="Arial MT"/>
                <a:cs typeface="Arial MT"/>
              </a:rPr>
              <a:t>rubber</a:t>
            </a:r>
            <a:r>
              <a:rPr sz="1800" spc="-45" dirty="0">
                <a:latin typeface="Arial MT"/>
                <a:cs typeface="Arial MT"/>
              </a:rPr>
              <a:t> </a:t>
            </a:r>
            <a:r>
              <a:rPr sz="1800" dirty="0">
                <a:latin typeface="Arial MT"/>
                <a:cs typeface="Arial MT"/>
              </a:rPr>
              <a:t>band</a:t>
            </a:r>
            <a:endParaRPr sz="1800">
              <a:latin typeface="Arial MT"/>
              <a:cs typeface="Arial MT"/>
            </a:endParaRPr>
          </a:p>
          <a:p>
            <a:pPr marL="12700">
              <a:lnSpc>
                <a:spcPct val="100000"/>
              </a:lnSpc>
              <a:spcBef>
                <a:spcPts val="605"/>
              </a:spcBef>
            </a:pPr>
            <a:r>
              <a:rPr sz="1800" dirty="0">
                <a:latin typeface="Arial MT"/>
                <a:cs typeface="Arial MT"/>
              </a:rPr>
              <a:t>Reassess</a:t>
            </a:r>
            <a:r>
              <a:rPr sz="1800" spc="-65" dirty="0">
                <a:latin typeface="Arial MT"/>
                <a:cs typeface="Arial MT"/>
              </a:rPr>
              <a:t> </a:t>
            </a:r>
            <a:r>
              <a:rPr sz="1800" dirty="0">
                <a:latin typeface="Arial MT"/>
                <a:cs typeface="Arial MT"/>
              </a:rPr>
              <a:t>in</a:t>
            </a:r>
            <a:r>
              <a:rPr sz="1800" spc="-25" dirty="0">
                <a:latin typeface="Arial MT"/>
                <a:cs typeface="Arial MT"/>
              </a:rPr>
              <a:t> </a:t>
            </a:r>
            <a:r>
              <a:rPr sz="1800" dirty="0">
                <a:latin typeface="Arial MT"/>
                <a:cs typeface="Arial MT"/>
              </a:rPr>
              <a:t>15</a:t>
            </a:r>
            <a:r>
              <a:rPr sz="1800" spc="-20" dirty="0">
                <a:latin typeface="Arial MT"/>
                <a:cs typeface="Arial MT"/>
              </a:rPr>
              <a:t> </a:t>
            </a:r>
            <a:r>
              <a:rPr sz="1800" dirty="0">
                <a:latin typeface="Arial MT"/>
                <a:cs typeface="Arial MT"/>
              </a:rPr>
              <a:t>minutes</a:t>
            </a:r>
            <a:endParaRPr sz="1800">
              <a:latin typeface="Arial MT"/>
              <a:cs typeface="Arial MT"/>
            </a:endParaRPr>
          </a:p>
          <a:p>
            <a:pPr marL="12700">
              <a:lnSpc>
                <a:spcPct val="100000"/>
              </a:lnSpc>
              <a:spcBef>
                <a:spcPts val="600"/>
              </a:spcBef>
            </a:pPr>
            <a:r>
              <a:rPr sz="1800" dirty="0">
                <a:latin typeface="Arial MT"/>
                <a:cs typeface="Arial MT"/>
              </a:rPr>
              <a:t>Use</a:t>
            </a:r>
            <a:r>
              <a:rPr sz="1800" spc="-25" dirty="0">
                <a:latin typeface="Arial MT"/>
                <a:cs typeface="Arial MT"/>
              </a:rPr>
              <a:t> </a:t>
            </a:r>
            <a:r>
              <a:rPr sz="1800" dirty="0">
                <a:latin typeface="Arial MT"/>
                <a:cs typeface="Arial MT"/>
              </a:rPr>
              <a:t>second</a:t>
            </a:r>
            <a:r>
              <a:rPr sz="1800" spc="-45" dirty="0">
                <a:latin typeface="Arial MT"/>
                <a:cs typeface="Arial MT"/>
              </a:rPr>
              <a:t> </a:t>
            </a:r>
            <a:r>
              <a:rPr sz="1800" spc="-5" dirty="0">
                <a:latin typeface="Arial MT"/>
                <a:cs typeface="Arial MT"/>
              </a:rPr>
              <a:t>lozenge,</a:t>
            </a:r>
            <a:r>
              <a:rPr sz="1800" spc="-45" dirty="0">
                <a:latin typeface="Arial MT"/>
                <a:cs typeface="Arial MT"/>
              </a:rPr>
              <a:t> </a:t>
            </a:r>
            <a:r>
              <a:rPr sz="1800" dirty="0">
                <a:latin typeface="Arial MT"/>
                <a:cs typeface="Arial MT"/>
              </a:rPr>
              <a:t>in</a:t>
            </a:r>
            <a:r>
              <a:rPr sz="1800" spc="-20" dirty="0">
                <a:latin typeface="Arial MT"/>
                <a:cs typeface="Arial MT"/>
              </a:rPr>
              <a:t> </a:t>
            </a:r>
            <a:r>
              <a:rPr sz="1800" dirty="0">
                <a:latin typeface="Arial MT"/>
                <a:cs typeface="Arial MT"/>
              </a:rPr>
              <a:t>other</a:t>
            </a:r>
            <a:r>
              <a:rPr sz="1800" spc="-25" dirty="0">
                <a:latin typeface="Arial MT"/>
                <a:cs typeface="Arial MT"/>
              </a:rPr>
              <a:t> </a:t>
            </a:r>
            <a:r>
              <a:rPr sz="1800" dirty="0">
                <a:latin typeface="Arial MT"/>
                <a:cs typeface="Arial MT"/>
              </a:rPr>
              <a:t>cheek,</a:t>
            </a:r>
            <a:r>
              <a:rPr sz="1800" spc="-70" dirty="0">
                <a:latin typeface="Arial MT"/>
                <a:cs typeface="Arial MT"/>
              </a:rPr>
              <a:t> </a:t>
            </a:r>
            <a:r>
              <a:rPr sz="1800" dirty="0">
                <a:latin typeface="Arial MT"/>
                <a:cs typeface="Arial MT"/>
              </a:rPr>
              <a:t>if</a:t>
            </a:r>
            <a:endParaRPr sz="1800">
              <a:latin typeface="Arial MT"/>
              <a:cs typeface="Arial MT"/>
            </a:endParaRPr>
          </a:p>
          <a:p>
            <a:pPr marL="12700">
              <a:lnSpc>
                <a:spcPct val="100000"/>
              </a:lnSpc>
              <a:spcBef>
                <a:spcPts val="5"/>
              </a:spcBef>
            </a:pPr>
            <a:r>
              <a:rPr sz="1800" dirty="0">
                <a:latin typeface="Arial MT"/>
                <a:cs typeface="Arial MT"/>
              </a:rPr>
              <a:t>pain</a:t>
            </a:r>
            <a:r>
              <a:rPr sz="1800" spc="-35" dirty="0">
                <a:latin typeface="Arial MT"/>
                <a:cs typeface="Arial MT"/>
              </a:rPr>
              <a:t> </a:t>
            </a:r>
            <a:r>
              <a:rPr sz="1800" dirty="0">
                <a:latin typeface="Arial MT"/>
                <a:cs typeface="Arial MT"/>
              </a:rPr>
              <a:t>is</a:t>
            </a:r>
            <a:r>
              <a:rPr sz="1800" spc="-30" dirty="0">
                <a:latin typeface="Arial MT"/>
                <a:cs typeface="Arial MT"/>
              </a:rPr>
              <a:t> </a:t>
            </a:r>
            <a:r>
              <a:rPr sz="1800" dirty="0">
                <a:latin typeface="Arial MT"/>
                <a:cs typeface="Arial MT"/>
              </a:rPr>
              <a:t>uncontrolled</a:t>
            </a:r>
            <a:endParaRPr sz="1800">
              <a:latin typeface="Arial MT"/>
              <a:cs typeface="Arial MT"/>
            </a:endParaRPr>
          </a:p>
          <a:p>
            <a:pPr marL="12700">
              <a:lnSpc>
                <a:spcPct val="100000"/>
              </a:lnSpc>
              <a:spcBef>
                <a:spcPts val="600"/>
              </a:spcBef>
            </a:pPr>
            <a:r>
              <a:rPr sz="1800" spc="-5" dirty="0">
                <a:latin typeface="Arial MT"/>
                <a:cs typeface="Arial MT"/>
              </a:rPr>
              <a:t>Monitor</a:t>
            </a:r>
            <a:r>
              <a:rPr sz="1800" spc="-10" dirty="0">
                <a:latin typeface="Arial MT"/>
                <a:cs typeface="Arial MT"/>
              </a:rPr>
              <a:t> </a:t>
            </a:r>
            <a:r>
              <a:rPr sz="1800" dirty="0">
                <a:latin typeface="Arial MT"/>
                <a:cs typeface="Arial MT"/>
              </a:rPr>
              <a:t>for</a:t>
            </a:r>
            <a:r>
              <a:rPr sz="1800" spc="-35" dirty="0">
                <a:latin typeface="Arial MT"/>
                <a:cs typeface="Arial MT"/>
              </a:rPr>
              <a:t> </a:t>
            </a:r>
            <a:r>
              <a:rPr sz="1800" dirty="0">
                <a:latin typeface="Arial MT"/>
                <a:cs typeface="Arial MT"/>
              </a:rPr>
              <a:t>respiratory</a:t>
            </a:r>
            <a:r>
              <a:rPr sz="1800" spc="-65" dirty="0">
                <a:latin typeface="Arial MT"/>
                <a:cs typeface="Arial MT"/>
              </a:rPr>
              <a:t> </a:t>
            </a:r>
            <a:r>
              <a:rPr sz="1800" dirty="0">
                <a:latin typeface="Arial MT"/>
                <a:cs typeface="Arial MT"/>
              </a:rPr>
              <a:t>depression</a:t>
            </a:r>
            <a:endParaRPr sz="1800">
              <a:latin typeface="Arial MT"/>
              <a:cs typeface="Arial MT"/>
            </a:endParaRPr>
          </a:p>
        </p:txBody>
      </p:sp>
      <p:sp>
        <p:nvSpPr>
          <p:cNvPr id="10" name="object 10"/>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grpSp>
        <p:nvGrpSpPr>
          <p:cNvPr id="11" name="object 11"/>
          <p:cNvGrpSpPr/>
          <p:nvPr/>
        </p:nvGrpSpPr>
        <p:grpSpPr>
          <a:xfrm>
            <a:off x="645922" y="4836921"/>
            <a:ext cx="4782820" cy="875665"/>
            <a:chOff x="645922" y="4836921"/>
            <a:chExt cx="4782820" cy="875665"/>
          </a:xfrm>
        </p:grpSpPr>
        <p:sp>
          <p:nvSpPr>
            <p:cNvPr id="12" name="object 12"/>
            <p:cNvSpPr/>
            <p:nvPr/>
          </p:nvSpPr>
          <p:spPr>
            <a:xfrm>
              <a:off x="652272" y="4843271"/>
              <a:ext cx="4770120" cy="862965"/>
            </a:xfrm>
            <a:custGeom>
              <a:avLst/>
              <a:gdLst/>
              <a:ahLst/>
              <a:cxnLst/>
              <a:rect l="l" t="t" r="r" b="b"/>
              <a:pathLst>
                <a:path w="4770120" h="862964">
                  <a:moveTo>
                    <a:pt x="4671060" y="0"/>
                  </a:moveTo>
                  <a:lnTo>
                    <a:pt x="99034" y="0"/>
                  </a:lnTo>
                  <a:lnTo>
                    <a:pt x="60484" y="7780"/>
                  </a:lnTo>
                  <a:lnTo>
                    <a:pt x="29005" y="29003"/>
                  </a:lnTo>
                  <a:lnTo>
                    <a:pt x="7782" y="60489"/>
                  </a:lnTo>
                  <a:lnTo>
                    <a:pt x="0" y="99059"/>
                  </a:lnTo>
                  <a:lnTo>
                    <a:pt x="0" y="763549"/>
                  </a:lnTo>
                  <a:lnTo>
                    <a:pt x="7782" y="802099"/>
                  </a:lnTo>
                  <a:lnTo>
                    <a:pt x="29005" y="833578"/>
                  </a:lnTo>
                  <a:lnTo>
                    <a:pt x="60484" y="854801"/>
                  </a:lnTo>
                  <a:lnTo>
                    <a:pt x="99034" y="862583"/>
                  </a:lnTo>
                  <a:lnTo>
                    <a:pt x="4671060" y="862583"/>
                  </a:lnTo>
                  <a:lnTo>
                    <a:pt x="4709630" y="854801"/>
                  </a:lnTo>
                  <a:lnTo>
                    <a:pt x="4741116" y="833578"/>
                  </a:lnTo>
                  <a:lnTo>
                    <a:pt x="4762339" y="802099"/>
                  </a:lnTo>
                  <a:lnTo>
                    <a:pt x="4770120" y="763549"/>
                  </a:lnTo>
                  <a:lnTo>
                    <a:pt x="4770120" y="99059"/>
                  </a:lnTo>
                  <a:lnTo>
                    <a:pt x="4762339" y="60489"/>
                  </a:lnTo>
                  <a:lnTo>
                    <a:pt x="4741116" y="29003"/>
                  </a:lnTo>
                  <a:lnTo>
                    <a:pt x="4709630" y="7780"/>
                  </a:lnTo>
                  <a:lnTo>
                    <a:pt x="4671060" y="0"/>
                  </a:lnTo>
                  <a:close/>
                </a:path>
              </a:pathLst>
            </a:custGeom>
            <a:solidFill>
              <a:srgbClr val="FFF4D2"/>
            </a:solidFill>
          </p:spPr>
          <p:txBody>
            <a:bodyPr wrap="square" lIns="0" tIns="0" rIns="0" bIns="0" rtlCol="0"/>
            <a:lstStyle/>
            <a:p>
              <a:endParaRPr/>
            </a:p>
          </p:txBody>
        </p:sp>
        <p:sp>
          <p:nvSpPr>
            <p:cNvPr id="13" name="object 13"/>
            <p:cNvSpPr/>
            <p:nvPr/>
          </p:nvSpPr>
          <p:spPr>
            <a:xfrm>
              <a:off x="652272" y="4843271"/>
              <a:ext cx="4770120" cy="862965"/>
            </a:xfrm>
            <a:custGeom>
              <a:avLst/>
              <a:gdLst/>
              <a:ahLst/>
              <a:cxnLst/>
              <a:rect l="l" t="t" r="r" b="b"/>
              <a:pathLst>
                <a:path w="4770120" h="862964">
                  <a:moveTo>
                    <a:pt x="0" y="99059"/>
                  </a:moveTo>
                  <a:lnTo>
                    <a:pt x="7782" y="60489"/>
                  </a:lnTo>
                  <a:lnTo>
                    <a:pt x="29005" y="29003"/>
                  </a:lnTo>
                  <a:lnTo>
                    <a:pt x="60484" y="7780"/>
                  </a:lnTo>
                  <a:lnTo>
                    <a:pt x="99034" y="0"/>
                  </a:lnTo>
                  <a:lnTo>
                    <a:pt x="4671060" y="0"/>
                  </a:lnTo>
                  <a:lnTo>
                    <a:pt x="4709630" y="7780"/>
                  </a:lnTo>
                  <a:lnTo>
                    <a:pt x="4741116" y="29003"/>
                  </a:lnTo>
                  <a:lnTo>
                    <a:pt x="4762339" y="60489"/>
                  </a:lnTo>
                  <a:lnTo>
                    <a:pt x="4770120" y="99059"/>
                  </a:lnTo>
                  <a:lnTo>
                    <a:pt x="4770120" y="763549"/>
                  </a:lnTo>
                  <a:lnTo>
                    <a:pt x="4762339" y="802099"/>
                  </a:lnTo>
                  <a:lnTo>
                    <a:pt x="4741116" y="833578"/>
                  </a:lnTo>
                  <a:lnTo>
                    <a:pt x="4709630" y="854801"/>
                  </a:lnTo>
                  <a:lnTo>
                    <a:pt x="4671060" y="862583"/>
                  </a:lnTo>
                  <a:lnTo>
                    <a:pt x="99034" y="862583"/>
                  </a:lnTo>
                  <a:lnTo>
                    <a:pt x="60484" y="854801"/>
                  </a:lnTo>
                  <a:lnTo>
                    <a:pt x="29005" y="833578"/>
                  </a:lnTo>
                  <a:lnTo>
                    <a:pt x="7782" y="802099"/>
                  </a:lnTo>
                  <a:lnTo>
                    <a:pt x="0" y="763549"/>
                  </a:lnTo>
                  <a:lnTo>
                    <a:pt x="0" y="99059"/>
                  </a:lnTo>
                  <a:close/>
                </a:path>
              </a:pathLst>
            </a:custGeom>
            <a:ln w="12699">
              <a:solidFill>
                <a:srgbClr val="BB8542"/>
              </a:solidFill>
            </a:ln>
          </p:spPr>
          <p:txBody>
            <a:bodyPr wrap="square" lIns="0" tIns="0" rIns="0" bIns="0" rtlCol="0"/>
            <a:lstStyle/>
            <a:p>
              <a:endParaRPr/>
            </a:p>
          </p:txBody>
        </p:sp>
      </p:grpSp>
      <p:sp>
        <p:nvSpPr>
          <p:cNvPr id="14" name="object 14"/>
          <p:cNvSpPr txBox="1"/>
          <p:nvPr/>
        </p:nvSpPr>
        <p:spPr>
          <a:xfrm>
            <a:off x="1423542" y="4973192"/>
            <a:ext cx="3875404" cy="664845"/>
          </a:xfrm>
          <a:prstGeom prst="rect">
            <a:avLst/>
          </a:prstGeom>
        </p:spPr>
        <p:txBody>
          <a:bodyPr vert="horz" wrap="square" lIns="0" tIns="11430" rIns="0" bIns="0" rtlCol="0">
            <a:spAutoFit/>
          </a:bodyPr>
          <a:lstStyle/>
          <a:p>
            <a:pPr marL="12700" marR="5080">
              <a:lnSpc>
                <a:spcPct val="100000"/>
              </a:lnSpc>
              <a:spcBef>
                <a:spcPts val="90"/>
              </a:spcBef>
            </a:pPr>
            <a:r>
              <a:rPr sz="1400" spc="-5" dirty="0">
                <a:latin typeface="Arial MT"/>
                <a:cs typeface="Arial MT"/>
              </a:rPr>
              <a:t>Administering</a:t>
            </a:r>
            <a:r>
              <a:rPr sz="1400" spc="30" dirty="0">
                <a:latin typeface="Arial MT"/>
                <a:cs typeface="Arial MT"/>
              </a:rPr>
              <a:t> </a:t>
            </a:r>
            <a:r>
              <a:rPr sz="1400" spc="-10" dirty="0">
                <a:latin typeface="Arial MT"/>
                <a:cs typeface="Arial MT"/>
              </a:rPr>
              <a:t>OTFC</a:t>
            </a:r>
            <a:r>
              <a:rPr sz="1400" spc="-5" dirty="0">
                <a:latin typeface="Arial MT"/>
                <a:cs typeface="Arial MT"/>
              </a:rPr>
              <a:t> in</a:t>
            </a:r>
            <a:r>
              <a:rPr sz="1400" spc="10" dirty="0">
                <a:latin typeface="Arial MT"/>
                <a:cs typeface="Arial MT"/>
              </a:rPr>
              <a:t> </a:t>
            </a:r>
            <a:r>
              <a:rPr sz="1400" spc="-5" dirty="0">
                <a:latin typeface="Arial MT"/>
                <a:cs typeface="Arial MT"/>
              </a:rPr>
              <a:t>a</a:t>
            </a:r>
            <a:r>
              <a:rPr sz="1400" spc="-10" dirty="0">
                <a:latin typeface="Arial MT"/>
                <a:cs typeface="Arial MT"/>
              </a:rPr>
              <a:t> </a:t>
            </a:r>
            <a:r>
              <a:rPr sz="1400" spc="-15" dirty="0">
                <a:latin typeface="Arial MT"/>
                <a:cs typeface="Arial MT"/>
              </a:rPr>
              <a:t>prehospital</a:t>
            </a:r>
            <a:r>
              <a:rPr sz="1400" spc="65" dirty="0">
                <a:latin typeface="Arial MT"/>
                <a:cs typeface="Arial MT"/>
              </a:rPr>
              <a:t> </a:t>
            </a:r>
            <a:r>
              <a:rPr sz="1400" spc="-10" dirty="0">
                <a:latin typeface="Arial MT"/>
                <a:cs typeface="Arial MT"/>
              </a:rPr>
              <a:t>setting</a:t>
            </a:r>
            <a:r>
              <a:rPr sz="1400" spc="5" dirty="0">
                <a:latin typeface="Arial MT"/>
                <a:cs typeface="Arial MT"/>
              </a:rPr>
              <a:t> </a:t>
            </a:r>
            <a:r>
              <a:rPr sz="1400" spc="-5" dirty="0">
                <a:latin typeface="Arial MT"/>
                <a:cs typeface="Arial MT"/>
              </a:rPr>
              <a:t>is </a:t>
            </a:r>
            <a:r>
              <a:rPr sz="1400" spc="-10" dirty="0">
                <a:latin typeface="Arial MT"/>
                <a:cs typeface="Arial MT"/>
              </a:rPr>
              <a:t>an </a:t>
            </a:r>
            <a:r>
              <a:rPr sz="1400" spc="-375" dirty="0">
                <a:latin typeface="Arial MT"/>
                <a:cs typeface="Arial MT"/>
              </a:rPr>
              <a:t> </a:t>
            </a:r>
            <a:r>
              <a:rPr sz="1400" spc="-15" dirty="0">
                <a:latin typeface="Arial MT"/>
                <a:cs typeface="Arial MT"/>
              </a:rPr>
              <a:t>off-label</a:t>
            </a:r>
            <a:r>
              <a:rPr sz="1400" spc="40" dirty="0">
                <a:latin typeface="Arial MT"/>
                <a:cs typeface="Arial MT"/>
              </a:rPr>
              <a:t> </a:t>
            </a:r>
            <a:r>
              <a:rPr sz="1400" spc="-10" dirty="0">
                <a:latin typeface="Arial MT"/>
                <a:cs typeface="Arial MT"/>
              </a:rPr>
              <a:t>use</a:t>
            </a:r>
            <a:r>
              <a:rPr sz="1400" spc="15" dirty="0">
                <a:latin typeface="Arial MT"/>
                <a:cs typeface="Arial MT"/>
              </a:rPr>
              <a:t> </a:t>
            </a:r>
            <a:r>
              <a:rPr sz="1400" spc="-15" dirty="0">
                <a:latin typeface="Arial MT"/>
                <a:cs typeface="Arial MT"/>
              </a:rPr>
              <a:t>(not</a:t>
            </a:r>
            <a:r>
              <a:rPr sz="1400" spc="15" dirty="0">
                <a:latin typeface="Arial MT"/>
                <a:cs typeface="Arial MT"/>
              </a:rPr>
              <a:t> </a:t>
            </a:r>
            <a:r>
              <a:rPr sz="1400" spc="-15" dirty="0">
                <a:latin typeface="Arial MT"/>
                <a:cs typeface="Arial MT"/>
              </a:rPr>
              <a:t>FDA</a:t>
            </a:r>
            <a:r>
              <a:rPr sz="1400" spc="-40" dirty="0">
                <a:latin typeface="Arial MT"/>
                <a:cs typeface="Arial MT"/>
              </a:rPr>
              <a:t> </a:t>
            </a:r>
            <a:r>
              <a:rPr sz="1400" spc="-15" dirty="0">
                <a:latin typeface="Arial MT"/>
                <a:cs typeface="Arial MT"/>
              </a:rPr>
              <a:t>approved),</a:t>
            </a:r>
            <a:r>
              <a:rPr sz="1400" spc="40" dirty="0">
                <a:latin typeface="Arial MT"/>
                <a:cs typeface="Arial MT"/>
              </a:rPr>
              <a:t> </a:t>
            </a:r>
            <a:r>
              <a:rPr sz="1400" spc="-15" dirty="0">
                <a:latin typeface="Arial MT"/>
                <a:cs typeface="Arial MT"/>
              </a:rPr>
              <a:t>but</a:t>
            </a:r>
            <a:r>
              <a:rPr sz="1400" spc="10" dirty="0">
                <a:latin typeface="Arial MT"/>
                <a:cs typeface="Arial MT"/>
              </a:rPr>
              <a:t> </a:t>
            </a:r>
            <a:r>
              <a:rPr sz="1400" spc="-10" dirty="0">
                <a:latin typeface="Arial MT"/>
                <a:cs typeface="Arial MT"/>
              </a:rPr>
              <a:t>consistent </a:t>
            </a:r>
            <a:r>
              <a:rPr sz="1400" spc="-5" dirty="0">
                <a:latin typeface="Arial MT"/>
                <a:cs typeface="Arial MT"/>
              </a:rPr>
              <a:t> </a:t>
            </a:r>
            <a:r>
              <a:rPr sz="1400" spc="-10" dirty="0">
                <a:latin typeface="Arial MT"/>
                <a:cs typeface="Arial MT"/>
              </a:rPr>
              <a:t>with</a:t>
            </a:r>
            <a:r>
              <a:rPr sz="1400" spc="30" dirty="0">
                <a:latin typeface="Arial MT"/>
                <a:cs typeface="Arial MT"/>
              </a:rPr>
              <a:t> </a:t>
            </a:r>
            <a:r>
              <a:rPr sz="1400" spc="-15" dirty="0">
                <a:latin typeface="Arial MT"/>
                <a:cs typeface="Arial MT"/>
              </a:rPr>
              <a:t>expert</a:t>
            </a:r>
            <a:r>
              <a:rPr sz="1400" spc="30" dirty="0">
                <a:latin typeface="Arial MT"/>
                <a:cs typeface="Arial MT"/>
              </a:rPr>
              <a:t> </a:t>
            </a:r>
            <a:r>
              <a:rPr sz="1400" spc="-15" dirty="0">
                <a:latin typeface="Arial MT"/>
                <a:cs typeface="Arial MT"/>
              </a:rPr>
              <a:t>panel</a:t>
            </a:r>
            <a:r>
              <a:rPr sz="1400" spc="40" dirty="0">
                <a:latin typeface="Arial MT"/>
                <a:cs typeface="Arial MT"/>
              </a:rPr>
              <a:t> </a:t>
            </a:r>
            <a:r>
              <a:rPr sz="1400" spc="-10" dirty="0">
                <a:latin typeface="Arial MT"/>
                <a:cs typeface="Arial MT"/>
              </a:rPr>
              <a:t>recommendations</a:t>
            </a:r>
            <a:endParaRPr sz="1400">
              <a:latin typeface="Arial MT"/>
              <a:cs typeface="Arial MT"/>
            </a:endParaRPr>
          </a:p>
        </p:txBody>
      </p:sp>
      <p:pic>
        <p:nvPicPr>
          <p:cNvPr id="15" name="object 15"/>
          <p:cNvPicPr/>
          <p:nvPr/>
        </p:nvPicPr>
        <p:blipFill>
          <a:blip r:embed="rId4" cstate="print"/>
          <a:stretch>
            <a:fillRect/>
          </a:stretch>
        </p:blipFill>
        <p:spPr>
          <a:xfrm>
            <a:off x="810768" y="5007864"/>
            <a:ext cx="533400" cy="539496"/>
          </a:xfrm>
          <a:prstGeom prst="rect">
            <a:avLst/>
          </a:prstGeom>
        </p:spPr>
      </p:pic>
      <p:pic>
        <p:nvPicPr>
          <p:cNvPr id="16" name="object 16"/>
          <p:cNvPicPr/>
          <p:nvPr/>
        </p:nvPicPr>
        <p:blipFill>
          <a:blip r:embed="rId5" cstate="print"/>
          <a:stretch>
            <a:fillRect/>
          </a:stretch>
        </p:blipFill>
        <p:spPr>
          <a:xfrm>
            <a:off x="10000360" y="2150173"/>
            <a:ext cx="2103374" cy="3767709"/>
          </a:xfrm>
          <a:prstGeom prst="rect">
            <a:avLst/>
          </a:prstGeom>
        </p:spPr>
      </p:pic>
      <p:sp>
        <p:nvSpPr>
          <p:cNvPr id="17" name="object 17"/>
          <p:cNvSpPr/>
          <p:nvPr/>
        </p:nvSpPr>
        <p:spPr>
          <a:xfrm>
            <a:off x="870203" y="3829811"/>
            <a:ext cx="0" cy="777240"/>
          </a:xfrm>
          <a:custGeom>
            <a:avLst/>
            <a:gdLst/>
            <a:ahLst/>
            <a:cxnLst/>
            <a:rect l="l" t="t" r="r" b="b"/>
            <a:pathLst>
              <a:path h="777239">
                <a:moveTo>
                  <a:pt x="0" y="777239"/>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864108" y="2699004"/>
            <a:ext cx="0" cy="502920"/>
          </a:xfrm>
          <a:custGeom>
            <a:avLst/>
            <a:gdLst/>
            <a:ahLst/>
            <a:cxnLst/>
            <a:rect l="l" t="t" r="r" b="b"/>
            <a:pathLst>
              <a:path h="502919">
                <a:moveTo>
                  <a:pt x="0" y="502538"/>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5896355" y="2284476"/>
            <a:ext cx="0" cy="457200"/>
          </a:xfrm>
          <a:custGeom>
            <a:avLst/>
            <a:gdLst/>
            <a:ahLst/>
            <a:cxnLst/>
            <a:rect l="l" t="t" r="r" b="b"/>
            <a:pathLst>
              <a:path h="457200">
                <a:moveTo>
                  <a:pt x="0" y="457200"/>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5896355" y="2823972"/>
            <a:ext cx="0" cy="252729"/>
          </a:xfrm>
          <a:custGeom>
            <a:avLst/>
            <a:gdLst/>
            <a:ahLst/>
            <a:cxnLst/>
            <a:rect l="l" t="t" r="r" b="b"/>
            <a:pathLst>
              <a:path h="252730">
                <a:moveTo>
                  <a:pt x="0" y="252729"/>
                </a:moveTo>
                <a:lnTo>
                  <a:pt x="0" y="0"/>
                </a:lnTo>
              </a:path>
            </a:pathLst>
          </a:custGeom>
          <a:ln w="101600">
            <a:solidFill>
              <a:srgbClr val="CD9146"/>
            </a:solidFill>
          </a:ln>
        </p:spPr>
        <p:txBody>
          <a:bodyPr wrap="square" lIns="0" tIns="0" rIns="0" bIns="0" rtlCol="0"/>
          <a:lstStyle/>
          <a:p>
            <a:endParaRPr/>
          </a:p>
        </p:txBody>
      </p:sp>
      <p:sp>
        <p:nvSpPr>
          <p:cNvPr id="21" name="object 21"/>
          <p:cNvSpPr/>
          <p:nvPr/>
        </p:nvSpPr>
        <p:spPr>
          <a:xfrm>
            <a:off x="5896355" y="3259835"/>
            <a:ext cx="0" cy="1005840"/>
          </a:xfrm>
          <a:custGeom>
            <a:avLst/>
            <a:gdLst/>
            <a:ahLst/>
            <a:cxnLst/>
            <a:rect l="l" t="t" r="r" b="b"/>
            <a:pathLst>
              <a:path h="1005839">
                <a:moveTo>
                  <a:pt x="0" y="1005839"/>
                </a:moveTo>
                <a:lnTo>
                  <a:pt x="0" y="0"/>
                </a:lnTo>
              </a:path>
            </a:pathLst>
          </a:custGeom>
          <a:ln w="101600">
            <a:solidFill>
              <a:srgbClr val="CD9146"/>
            </a:solidFill>
          </a:ln>
        </p:spPr>
        <p:txBody>
          <a:bodyPr wrap="square" lIns="0" tIns="0" rIns="0" bIns="0" rtlCol="0"/>
          <a:lstStyle/>
          <a:p>
            <a:endParaRPr/>
          </a:p>
        </p:txBody>
      </p:sp>
      <p:sp>
        <p:nvSpPr>
          <p:cNvPr id="22" name="object 22"/>
          <p:cNvSpPr/>
          <p:nvPr/>
        </p:nvSpPr>
        <p:spPr>
          <a:xfrm>
            <a:off x="5896355" y="4405884"/>
            <a:ext cx="0" cy="252729"/>
          </a:xfrm>
          <a:custGeom>
            <a:avLst/>
            <a:gdLst/>
            <a:ahLst/>
            <a:cxnLst/>
            <a:rect l="l" t="t" r="r" b="b"/>
            <a:pathLst>
              <a:path h="252729">
                <a:moveTo>
                  <a:pt x="0" y="252730"/>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5896355" y="5390388"/>
            <a:ext cx="0" cy="253365"/>
          </a:xfrm>
          <a:custGeom>
            <a:avLst/>
            <a:gdLst/>
            <a:ahLst/>
            <a:cxnLst/>
            <a:rect l="l" t="t" r="r" b="b"/>
            <a:pathLst>
              <a:path h="253364">
                <a:moveTo>
                  <a:pt x="0" y="252780"/>
                </a:moveTo>
                <a:lnTo>
                  <a:pt x="0" y="0"/>
                </a:lnTo>
              </a:path>
            </a:pathLst>
          </a:custGeom>
          <a:ln w="101600">
            <a:solidFill>
              <a:srgbClr val="CD9146"/>
            </a:solidFill>
          </a:ln>
        </p:spPr>
        <p:txBody>
          <a:bodyPr wrap="square" lIns="0" tIns="0" rIns="0" bIns="0" rtlCol="0"/>
          <a:lstStyle/>
          <a:p>
            <a:endParaRPr/>
          </a:p>
        </p:txBody>
      </p:sp>
      <p:grpSp>
        <p:nvGrpSpPr>
          <p:cNvPr id="24" name="object 24"/>
          <p:cNvGrpSpPr/>
          <p:nvPr/>
        </p:nvGrpSpPr>
        <p:grpSpPr>
          <a:xfrm>
            <a:off x="310641" y="6034785"/>
            <a:ext cx="3119120" cy="635000"/>
            <a:chOff x="310641" y="6034785"/>
            <a:chExt cx="3119120" cy="635000"/>
          </a:xfrm>
        </p:grpSpPr>
        <p:sp>
          <p:nvSpPr>
            <p:cNvPr id="25" name="object 25"/>
            <p:cNvSpPr/>
            <p:nvPr/>
          </p:nvSpPr>
          <p:spPr>
            <a:xfrm>
              <a:off x="316991" y="6041135"/>
              <a:ext cx="3106420" cy="622300"/>
            </a:xfrm>
            <a:custGeom>
              <a:avLst/>
              <a:gdLst/>
              <a:ahLst/>
              <a:cxnLst/>
              <a:rect l="l" t="t" r="r" b="b"/>
              <a:pathLst>
                <a:path w="3106420" h="622300">
                  <a:moveTo>
                    <a:pt x="3034537"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3034537" y="621791"/>
                  </a:lnTo>
                  <a:lnTo>
                    <a:pt x="3062299" y="616181"/>
                  </a:lnTo>
                  <a:lnTo>
                    <a:pt x="3084988" y="600881"/>
                  </a:lnTo>
                  <a:lnTo>
                    <a:pt x="3100296" y="578190"/>
                  </a:lnTo>
                  <a:lnTo>
                    <a:pt x="3105911" y="550405"/>
                  </a:lnTo>
                  <a:lnTo>
                    <a:pt x="3105911" y="71386"/>
                  </a:lnTo>
                  <a:lnTo>
                    <a:pt x="3100296" y="43601"/>
                  </a:lnTo>
                  <a:lnTo>
                    <a:pt x="3084988" y="20910"/>
                  </a:lnTo>
                  <a:lnTo>
                    <a:pt x="3062299" y="5610"/>
                  </a:lnTo>
                  <a:lnTo>
                    <a:pt x="3034537" y="0"/>
                  </a:lnTo>
                  <a:close/>
                </a:path>
              </a:pathLst>
            </a:custGeom>
            <a:solidFill>
              <a:srgbClr val="3C6EB8">
                <a:alpha val="74900"/>
              </a:srgbClr>
            </a:solidFill>
          </p:spPr>
          <p:txBody>
            <a:bodyPr wrap="square" lIns="0" tIns="0" rIns="0" bIns="0" rtlCol="0"/>
            <a:lstStyle/>
            <a:p>
              <a:endParaRPr/>
            </a:p>
          </p:txBody>
        </p:sp>
        <p:sp>
          <p:nvSpPr>
            <p:cNvPr id="26" name="object 26"/>
            <p:cNvSpPr/>
            <p:nvPr/>
          </p:nvSpPr>
          <p:spPr>
            <a:xfrm>
              <a:off x="316991" y="6041135"/>
              <a:ext cx="3106420" cy="622300"/>
            </a:xfrm>
            <a:custGeom>
              <a:avLst/>
              <a:gdLst/>
              <a:ahLst/>
              <a:cxnLst/>
              <a:rect l="l" t="t" r="r" b="b"/>
              <a:pathLst>
                <a:path w="3106420" h="622300">
                  <a:moveTo>
                    <a:pt x="0" y="71386"/>
                  </a:moveTo>
                  <a:lnTo>
                    <a:pt x="5610" y="43601"/>
                  </a:lnTo>
                  <a:lnTo>
                    <a:pt x="20910" y="20910"/>
                  </a:lnTo>
                  <a:lnTo>
                    <a:pt x="43601" y="5610"/>
                  </a:lnTo>
                  <a:lnTo>
                    <a:pt x="71386" y="0"/>
                  </a:lnTo>
                  <a:lnTo>
                    <a:pt x="3034537" y="0"/>
                  </a:lnTo>
                  <a:lnTo>
                    <a:pt x="3062299" y="5610"/>
                  </a:lnTo>
                  <a:lnTo>
                    <a:pt x="3084988" y="20910"/>
                  </a:lnTo>
                  <a:lnTo>
                    <a:pt x="3100296" y="43601"/>
                  </a:lnTo>
                  <a:lnTo>
                    <a:pt x="3105911" y="71386"/>
                  </a:lnTo>
                  <a:lnTo>
                    <a:pt x="3105911" y="550405"/>
                  </a:lnTo>
                  <a:lnTo>
                    <a:pt x="3100296" y="578190"/>
                  </a:lnTo>
                  <a:lnTo>
                    <a:pt x="3084988" y="600881"/>
                  </a:lnTo>
                  <a:lnTo>
                    <a:pt x="3062299" y="616181"/>
                  </a:lnTo>
                  <a:lnTo>
                    <a:pt x="3034537" y="621791"/>
                  </a:lnTo>
                  <a:lnTo>
                    <a:pt x="71386" y="621791"/>
                  </a:lnTo>
                  <a:lnTo>
                    <a:pt x="43601" y="616181"/>
                  </a:lnTo>
                  <a:lnTo>
                    <a:pt x="20910" y="600881"/>
                  </a:lnTo>
                  <a:lnTo>
                    <a:pt x="5610" y="578190"/>
                  </a:lnTo>
                  <a:lnTo>
                    <a:pt x="0" y="550405"/>
                  </a:lnTo>
                  <a:lnTo>
                    <a:pt x="0" y="71386"/>
                  </a:lnTo>
                  <a:close/>
                </a:path>
              </a:pathLst>
            </a:custGeom>
            <a:ln w="12700">
              <a:solidFill>
                <a:srgbClr val="3C6EB8"/>
              </a:solidFill>
            </a:ln>
          </p:spPr>
          <p:txBody>
            <a:bodyPr wrap="square" lIns="0" tIns="0" rIns="0" bIns="0" rtlCol="0"/>
            <a:lstStyle/>
            <a:p>
              <a:endParaRPr/>
            </a:p>
          </p:txBody>
        </p:sp>
        <p:pic>
          <p:nvPicPr>
            <p:cNvPr id="27" name="object 27"/>
            <p:cNvPicPr/>
            <p:nvPr/>
          </p:nvPicPr>
          <p:blipFill>
            <a:blip r:embed="rId6" cstate="print"/>
            <a:stretch>
              <a:fillRect/>
            </a:stretch>
          </p:blipFill>
          <p:spPr>
            <a:xfrm>
              <a:off x="512063" y="6193535"/>
              <a:ext cx="356616" cy="390144"/>
            </a:xfrm>
            <a:prstGeom prst="rect">
              <a:avLst/>
            </a:prstGeom>
          </p:spPr>
        </p:pic>
      </p:grpSp>
      <p:sp>
        <p:nvSpPr>
          <p:cNvPr id="28" name="object 28"/>
          <p:cNvSpPr/>
          <p:nvPr/>
        </p:nvSpPr>
        <p:spPr>
          <a:xfrm>
            <a:off x="5896355" y="4756403"/>
            <a:ext cx="0" cy="502920"/>
          </a:xfrm>
          <a:custGeom>
            <a:avLst/>
            <a:gdLst/>
            <a:ahLst/>
            <a:cxnLst/>
            <a:rect l="l" t="t" r="r" b="b"/>
            <a:pathLst>
              <a:path h="502920">
                <a:moveTo>
                  <a:pt x="0" y="502920"/>
                </a:moveTo>
                <a:lnTo>
                  <a:pt x="0" y="0"/>
                </a:lnTo>
              </a:path>
            </a:pathLst>
          </a:custGeom>
          <a:ln w="101600">
            <a:solidFill>
              <a:srgbClr val="CD9146"/>
            </a:solidFill>
          </a:ln>
        </p:spPr>
        <p:txBody>
          <a:bodyPr wrap="square" lIns="0" tIns="0" rIns="0" bIns="0" rtlCol="0"/>
          <a:lstStyle/>
          <a:p>
            <a:endParaRPr/>
          </a:p>
        </p:txBody>
      </p:sp>
      <p:sp>
        <p:nvSpPr>
          <p:cNvPr id="29" name="object 29"/>
          <p:cNvSpPr/>
          <p:nvPr/>
        </p:nvSpPr>
        <p:spPr>
          <a:xfrm>
            <a:off x="864108" y="2284476"/>
            <a:ext cx="0" cy="274320"/>
          </a:xfrm>
          <a:custGeom>
            <a:avLst/>
            <a:gdLst/>
            <a:ahLst/>
            <a:cxnLst/>
            <a:rect l="l" t="t" r="r" b="b"/>
            <a:pathLst>
              <a:path h="274319">
                <a:moveTo>
                  <a:pt x="0" y="274320"/>
                </a:moveTo>
                <a:lnTo>
                  <a:pt x="0" y="0"/>
                </a:lnTo>
              </a:path>
            </a:pathLst>
          </a:custGeom>
          <a:ln w="101600">
            <a:solidFill>
              <a:srgbClr val="CD9146"/>
            </a:solidFill>
          </a:ln>
        </p:spPr>
        <p:txBody>
          <a:bodyPr wrap="square" lIns="0" tIns="0" rIns="0" bIns="0" rtlCol="0"/>
          <a:lstStyle/>
          <a:p>
            <a:endParaRPr/>
          </a:p>
        </p:txBody>
      </p:sp>
      <p:sp>
        <p:nvSpPr>
          <p:cNvPr id="30" name="object 30"/>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31" name="object 31"/>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32" name="object 32"/>
          <p:cNvSpPr txBox="1"/>
          <p:nvPr/>
        </p:nvSpPr>
        <p:spPr>
          <a:xfrm>
            <a:off x="1021791" y="6230689"/>
            <a:ext cx="2003425" cy="254000"/>
          </a:xfrm>
          <a:prstGeom prst="rect">
            <a:avLst/>
          </a:prstGeom>
        </p:spPr>
        <p:txBody>
          <a:bodyPr vert="horz" wrap="square" lIns="0" tIns="0" rIns="0" bIns="0" rtlCol="0">
            <a:spAutoFit/>
          </a:bodyPr>
          <a:lstStyle/>
          <a:p>
            <a:pPr marL="12700">
              <a:lnSpc>
                <a:spcPts val="1880"/>
              </a:lnSpc>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20" dirty="0">
                <a:latin typeface="Arial"/>
                <a:cs typeface="Arial"/>
              </a:rPr>
              <a:t> </a:t>
            </a:r>
            <a:r>
              <a:rPr sz="1600" b="1" dirty="0">
                <a:latin typeface="Arial"/>
                <a:cs typeface="Arial"/>
              </a:rPr>
              <a:t>Evidence:</a:t>
            </a:r>
            <a:r>
              <a:rPr sz="1600" b="1" spc="-55" dirty="0">
                <a:latin typeface="Arial"/>
                <a:cs typeface="Arial"/>
              </a:rPr>
              <a:t> </a:t>
            </a:r>
            <a:r>
              <a:rPr sz="1600" spc="5" dirty="0">
                <a:latin typeface="Arial MT"/>
                <a:cs typeface="Arial MT"/>
              </a:rPr>
              <a:t>A</a:t>
            </a:r>
            <a:endParaRPr sz="1600">
              <a:latin typeface="Arial MT"/>
              <a:cs typeface="Arial MT"/>
            </a:endParaRPr>
          </a:p>
        </p:txBody>
      </p:sp>
      <p:sp>
        <p:nvSpPr>
          <p:cNvPr id="33" name="object 33"/>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19</a:t>
            </a:fld>
            <a:endParaRPr sz="1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32354" y="246796"/>
            <a:ext cx="6531609" cy="1001394"/>
          </a:xfrm>
          <a:prstGeom prst="rect">
            <a:avLst/>
          </a:prstGeom>
        </p:spPr>
        <p:txBody>
          <a:bodyPr vert="horz" wrap="square" lIns="0" tIns="55244" rIns="0" bIns="0" rtlCol="0">
            <a:spAutoFit/>
          </a:bodyPr>
          <a:lstStyle/>
          <a:p>
            <a:pPr algn="ctr">
              <a:lnSpc>
                <a:spcPct val="100000"/>
              </a:lnSpc>
              <a:spcBef>
                <a:spcPts val="434"/>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algn="ctr">
              <a:lnSpc>
                <a:spcPct val="100000"/>
              </a:lnSpc>
              <a:spcBef>
                <a:spcPts val="625"/>
              </a:spcBef>
            </a:pPr>
            <a:r>
              <a:rPr sz="3600" spc="5" dirty="0">
                <a:solidFill>
                  <a:srgbClr val="CD9146"/>
                </a:solidFill>
              </a:rPr>
              <a:t>OTFC</a:t>
            </a:r>
            <a:r>
              <a:rPr sz="3600" spc="-185" dirty="0">
                <a:solidFill>
                  <a:srgbClr val="CD9146"/>
                </a:solidFill>
              </a:rPr>
              <a:t> </a:t>
            </a:r>
            <a:r>
              <a:rPr sz="3600" spc="-30" dirty="0">
                <a:solidFill>
                  <a:srgbClr val="000000"/>
                </a:solidFill>
              </a:rPr>
              <a:t>ADMINISTRATION</a:t>
            </a:r>
            <a:r>
              <a:rPr sz="3600" spc="80" dirty="0">
                <a:solidFill>
                  <a:srgbClr val="000000"/>
                </a:solidFill>
              </a:rPr>
              <a:t> </a:t>
            </a:r>
            <a:r>
              <a:rPr sz="3600" dirty="0">
                <a:solidFill>
                  <a:srgbClr val="000000"/>
                </a:solidFill>
              </a:rPr>
              <a:t>cont.</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1303400" y="1500159"/>
            <a:ext cx="4736465" cy="1551305"/>
          </a:xfrm>
          <a:prstGeom prst="rect">
            <a:avLst/>
          </a:prstGeom>
        </p:spPr>
        <p:txBody>
          <a:bodyPr vert="horz" wrap="square" lIns="0" tIns="89535" rIns="0" bIns="0" rtlCol="0">
            <a:spAutoFit/>
          </a:bodyPr>
          <a:lstStyle/>
          <a:p>
            <a:pPr marL="12700">
              <a:lnSpc>
                <a:spcPct val="100000"/>
              </a:lnSpc>
              <a:spcBef>
                <a:spcPts val="705"/>
              </a:spcBef>
            </a:pPr>
            <a:r>
              <a:rPr sz="1800" b="1" spc="-20" dirty="0">
                <a:latin typeface="Arial"/>
                <a:cs typeface="Arial"/>
              </a:rPr>
              <a:t>INDICATIONS:</a:t>
            </a:r>
            <a:endParaRPr sz="1800">
              <a:latin typeface="Arial"/>
              <a:cs typeface="Arial"/>
            </a:endParaRPr>
          </a:p>
          <a:p>
            <a:pPr marL="250190" marR="5080">
              <a:lnSpc>
                <a:spcPct val="100000"/>
              </a:lnSpc>
              <a:spcBef>
                <a:spcPts val="600"/>
              </a:spcBef>
            </a:pPr>
            <a:r>
              <a:rPr sz="1800" dirty="0">
                <a:latin typeface="Arial MT"/>
                <a:cs typeface="Arial MT"/>
              </a:rPr>
              <a:t>Fentanyl is the </a:t>
            </a:r>
            <a:r>
              <a:rPr sz="1800" spc="5" dirty="0">
                <a:latin typeface="Arial MT"/>
                <a:cs typeface="Arial MT"/>
              </a:rPr>
              <a:t>medication </a:t>
            </a:r>
            <a:r>
              <a:rPr sz="1800" dirty="0">
                <a:latin typeface="Arial MT"/>
                <a:cs typeface="Arial MT"/>
              </a:rPr>
              <a:t>of </a:t>
            </a:r>
            <a:r>
              <a:rPr sz="1800" spc="5" dirty="0">
                <a:latin typeface="Arial MT"/>
                <a:cs typeface="Arial MT"/>
              </a:rPr>
              <a:t>choice </a:t>
            </a:r>
            <a:r>
              <a:rPr sz="1800" dirty="0">
                <a:latin typeface="Arial MT"/>
                <a:cs typeface="Arial MT"/>
              </a:rPr>
              <a:t>for </a:t>
            </a:r>
            <a:r>
              <a:rPr sz="1800" spc="-5" dirty="0">
                <a:latin typeface="Arial MT"/>
                <a:cs typeface="Arial MT"/>
              </a:rPr>
              <a:t>a </a:t>
            </a:r>
            <a:r>
              <a:rPr sz="1800" dirty="0">
                <a:latin typeface="Arial MT"/>
                <a:cs typeface="Arial MT"/>
              </a:rPr>
              <a:t> casualty in mild to moderate pain </a:t>
            </a:r>
            <a:r>
              <a:rPr sz="1800" spc="-10" dirty="0">
                <a:latin typeface="Arial MT"/>
                <a:cs typeface="Arial MT"/>
              </a:rPr>
              <a:t>who </a:t>
            </a:r>
            <a:r>
              <a:rPr sz="1800" b="1" dirty="0">
                <a:latin typeface="Arial"/>
                <a:cs typeface="Arial"/>
              </a:rPr>
              <a:t>IS </a:t>
            </a:r>
            <a:r>
              <a:rPr sz="1800" b="1" spc="5" dirty="0">
                <a:latin typeface="Arial"/>
                <a:cs typeface="Arial"/>
              </a:rPr>
              <a:t> </a:t>
            </a:r>
            <a:r>
              <a:rPr sz="1800" b="1" spc="-5" dirty="0">
                <a:latin typeface="Arial"/>
                <a:cs typeface="Arial"/>
              </a:rPr>
              <a:t>NOT </a:t>
            </a:r>
            <a:r>
              <a:rPr sz="1800" dirty="0">
                <a:latin typeface="Arial MT"/>
                <a:cs typeface="Arial MT"/>
              </a:rPr>
              <a:t>in </a:t>
            </a:r>
            <a:r>
              <a:rPr sz="1800" spc="5" dirty="0">
                <a:latin typeface="Arial MT"/>
                <a:cs typeface="Arial MT"/>
              </a:rPr>
              <a:t>shock </a:t>
            </a:r>
            <a:r>
              <a:rPr sz="1800" dirty="0">
                <a:latin typeface="Arial MT"/>
                <a:cs typeface="Arial MT"/>
              </a:rPr>
              <a:t>or respiratory distress or at </a:t>
            </a:r>
            <a:r>
              <a:rPr sz="1800" spc="5" dirty="0">
                <a:latin typeface="Arial MT"/>
                <a:cs typeface="Arial MT"/>
              </a:rPr>
              <a:t> significant</a:t>
            </a:r>
            <a:r>
              <a:rPr sz="1800" spc="-90" dirty="0">
                <a:latin typeface="Arial MT"/>
                <a:cs typeface="Arial MT"/>
              </a:rPr>
              <a:t> </a:t>
            </a:r>
            <a:r>
              <a:rPr sz="1800" dirty="0">
                <a:latin typeface="Arial MT"/>
                <a:cs typeface="Arial MT"/>
              </a:rPr>
              <a:t>risk</a:t>
            </a:r>
            <a:r>
              <a:rPr sz="1800" spc="-10" dirty="0">
                <a:latin typeface="Arial MT"/>
                <a:cs typeface="Arial MT"/>
              </a:rPr>
              <a:t> </a:t>
            </a:r>
            <a:r>
              <a:rPr sz="1800" dirty="0">
                <a:latin typeface="Arial MT"/>
                <a:cs typeface="Arial MT"/>
              </a:rPr>
              <a:t>of</a:t>
            </a:r>
            <a:r>
              <a:rPr sz="1800" spc="-20" dirty="0">
                <a:latin typeface="Arial MT"/>
                <a:cs typeface="Arial MT"/>
              </a:rPr>
              <a:t> </a:t>
            </a:r>
            <a:r>
              <a:rPr sz="1800" dirty="0">
                <a:latin typeface="Arial MT"/>
                <a:cs typeface="Arial MT"/>
              </a:rPr>
              <a:t>developing</a:t>
            </a:r>
            <a:r>
              <a:rPr sz="1800" spc="-60" dirty="0">
                <a:latin typeface="Arial MT"/>
                <a:cs typeface="Arial MT"/>
              </a:rPr>
              <a:t> </a:t>
            </a:r>
            <a:r>
              <a:rPr sz="1800" dirty="0">
                <a:latin typeface="Arial MT"/>
                <a:cs typeface="Arial MT"/>
              </a:rPr>
              <a:t>either</a:t>
            </a:r>
            <a:r>
              <a:rPr sz="1800" spc="-20" dirty="0">
                <a:latin typeface="Arial MT"/>
                <a:cs typeface="Arial MT"/>
              </a:rPr>
              <a:t> </a:t>
            </a:r>
            <a:r>
              <a:rPr sz="1800" dirty="0">
                <a:latin typeface="Arial MT"/>
                <a:cs typeface="Arial MT"/>
              </a:rPr>
              <a:t>condition</a:t>
            </a:r>
            <a:endParaRPr sz="1800">
              <a:latin typeface="Arial MT"/>
              <a:cs typeface="Arial MT"/>
            </a:endParaRPr>
          </a:p>
        </p:txBody>
      </p:sp>
      <p:sp>
        <p:nvSpPr>
          <p:cNvPr id="5" name="object 5"/>
          <p:cNvSpPr txBox="1"/>
          <p:nvPr/>
        </p:nvSpPr>
        <p:spPr>
          <a:xfrm>
            <a:off x="1303400" y="3376421"/>
            <a:ext cx="2537460" cy="299720"/>
          </a:xfrm>
          <a:prstGeom prst="rect">
            <a:avLst/>
          </a:prstGeom>
        </p:spPr>
        <p:txBody>
          <a:bodyPr vert="horz" wrap="square" lIns="0" tIns="12700" rIns="0" bIns="0" rtlCol="0">
            <a:spAutoFit/>
          </a:bodyPr>
          <a:lstStyle/>
          <a:p>
            <a:pPr marL="12700">
              <a:lnSpc>
                <a:spcPct val="100000"/>
              </a:lnSpc>
              <a:spcBef>
                <a:spcPts val="100"/>
              </a:spcBef>
            </a:pPr>
            <a:r>
              <a:rPr sz="1800" b="1" spc="-15" dirty="0">
                <a:latin typeface="Arial"/>
                <a:cs typeface="Arial"/>
              </a:rPr>
              <a:t>CONTRAINDICATIONS:</a:t>
            </a:r>
            <a:endParaRPr sz="1800">
              <a:latin typeface="Arial"/>
              <a:cs typeface="Arial"/>
            </a:endParaRPr>
          </a:p>
        </p:txBody>
      </p:sp>
      <p:sp>
        <p:nvSpPr>
          <p:cNvPr id="6" name="object 6"/>
          <p:cNvSpPr txBox="1"/>
          <p:nvPr/>
        </p:nvSpPr>
        <p:spPr>
          <a:xfrm>
            <a:off x="1541144" y="3812540"/>
            <a:ext cx="1996439"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Hypovolemic</a:t>
            </a:r>
            <a:r>
              <a:rPr sz="1800" spc="-110" dirty="0">
                <a:latin typeface="Arial MT"/>
                <a:cs typeface="Arial MT"/>
              </a:rPr>
              <a:t> </a:t>
            </a:r>
            <a:r>
              <a:rPr sz="1800" spc="5" dirty="0">
                <a:latin typeface="Arial MT"/>
                <a:cs typeface="Arial MT"/>
              </a:rPr>
              <a:t>shock</a:t>
            </a:r>
            <a:endParaRPr sz="1800">
              <a:latin typeface="Arial MT"/>
              <a:cs typeface="Arial MT"/>
            </a:endParaRPr>
          </a:p>
        </p:txBody>
      </p:sp>
      <p:sp>
        <p:nvSpPr>
          <p:cNvPr id="7" name="object 7"/>
          <p:cNvSpPr txBox="1"/>
          <p:nvPr/>
        </p:nvSpPr>
        <p:spPr>
          <a:xfrm>
            <a:off x="1541144" y="4299915"/>
            <a:ext cx="2048510" cy="30035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Respiratory</a:t>
            </a:r>
            <a:r>
              <a:rPr sz="1800" spc="-100" dirty="0">
                <a:latin typeface="Arial MT"/>
                <a:cs typeface="Arial MT"/>
              </a:rPr>
              <a:t> </a:t>
            </a:r>
            <a:r>
              <a:rPr sz="1800" dirty="0">
                <a:latin typeface="Arial MT"/>
                <a:cs typeface="Arial MT"/>
              </a:rPr>
              <a:t>distress</a:t>
            </a:r>
            <a:endParaRPr sz="1800">
              <a:latin typeface="Arial MT"/>
              <a:cs typeface="Arial MT"/>
            </a:endParaRPr>
          </a:p>
        </p:txBody>
      </p:sp>
      <p:sp>
        <p:nvSpPr>
          <p:cNvPr id="8" name="object 8"/>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9" name="object 9"/>
          <p:cNvSpPr txBox="1"/>
          <p:nvPr/>
        </p:nvSpPr>
        <p:spPr>
          <a:xfrm>
            <a:off x="6580758" y="3333750"/>
            <a:ext cx="309435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POTENTIAL</a:t>
            </a:r>
            <a:r>
              <a:rPr sz="1800" b="1" spc="-55" dirty="0">
                <a:latin typeface="Arial"/>
                <a:cs typeface="Arial"/>
              </a:rPr>
              <a:t> </a:t>
            </a:r>
            <a:r>
              <a:rPr sz="1800" b="1" dirty="0">
                <a:latin typeface="Arial"/>
                <a:cs typeface="Arial"/>
              </a:rPr>
              <a:t>SIDE</a:t>
            </a:r>
            <a:r>
              <a:rPr sz="1800" b="1" spc="-40" dirty="0">
                <a:latin typeface="Arial"/>
                <a:cs typeface="Arial"/>
              </a:rPr>
              <a:t> </a:t>
            </a:r>
            <a:r>
              <a:rPr sz="1800" b="1" dirty="0">
                <a:latin typeface="Arial"/>
                <a:cs typeface="Arial"/>
              </a:rPr>
              <a:t>EFFECTS:</a:t>
            </a:r>
            <a:endParaRPr sz="1800">
              <a:latin typeface="Arial"/>
              <a:cs typeface="Arial"/>
            </a:endParaRPr>
          </a:p>
        </p:txBody>
      </p:sp>
      <p:sp>
        <p:nvSpPr>
          <p:cNvPr id="10" name="object 10"/>
          <p:cNvSpPr txBox="1"/>
          <p:nvPr/>
        </p:nvSpPr>
        <p:spPr>
          <a:xfrm>
            <a:off x="6797167" y="3684523"/>
            <a:ext cx="3330575"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Sedation,</a:t>
            </a:r>
            <a:r>
              <a:rPr sz="1800" spc="-50" dirty="0">
                <a:latin typeface="Arial MT"/>
                <a:cs typeface="Arial MT"/>
              </a:rPr>
              <a:t> </a:t>
            </a:r>
            <a:r>
              <a:rPr sz="1800" dirty="0">
                <a:latin typeface="Arial MT"/>
                <a:cs typeface="Arial MT"/>
              </a:rPr>
              <a:t>euphoria,</a:t>
            </a:r>
            <a:r>
              <a:rPr sz="1800" spc="-65" dirty="0">
                <a:latin typeface="Arial MT"/>
                <a:cs typeface="Arial MT"/>
              </a:rPr>
              <a:t> </a:t>
            </a:r>
            <a:r>
              <a:rPr sz="1800" dirty="0">
                <a:latin typeface="Arial MT"/>
                <a:cs typeface="Arial MT"/>
              </a:rPr>
              <a:t>bradycardia,</a:t>
            </a:r>
            <a:endParaRPr sz="1800">
              <a:latin typeface="Arial MT"/>
              <a:cs typeface="Arial MT"/>
            </a:endParaRPr>
          </a:p>
        </p:txBody>
      </p:sp>
      <p:sp>
        <p:nvSpPr>
          <p:cNvPr id="11" name="object 11"/>
          <p:cNvSpPr txBox="1"/>
          <p:nvPr/>
        </p:nvSpPr>
        <p:spPr>
          <a:xfrm>
            <a:off x="6797167" y="3958844"/>
            <a:ext cx="4074795" cy="1123315"/>
          </a:xfrm>
          <a:prstGeom prst="rect">
            <a:avLst/>
          </a:prstGeom>
        </p:spPr>
        <p:txBody>
          <a:bodyPr vert="horz" wrap="square" lIns="0" tIns="12700" rIns="0" bIns="0" rtlCol="0">
            <a:spAutoFit/>
          </a:bodyPr>
          <a:lstStyle/>
          <a:p>
            <a:pPr marL="12700" marR="5080">
              <a:lnSpc>
                <a:spcPct val="100000"/>
              </a:lnSpc>
              <a:spcBef>
                <a:spcPts val="100"/>
              </a:spcBef>
              <a:tabLst>
                <a:tab pos="1497330" algn="l"/>
              </a:tabLst>
            </a:pPr>
            <a:r>
              <a:rPr sz="1800" dirty="0">
                <a:latin typeface="Arial MT"/>
                <a:cs typeface="Arial MT"/>
              </a:rPr>
              <a:t>hypotension,	circulatory depression, </a:t>
            </a:r>
            <a:r>
              <a:rPr sz="1800" spc="5" dirty="0">
                <a:latin typeface="Arial MT"/>
                <a:cs typeface="Arial MT"/>
              </a:rPr>
              <a:t> </a:t>
            </a:r>
            <a:r>
              <a:rPr sz="1800" dirty="0">
                <a:latin typeface="Arial MT"/>
                <a:cs typeface="Arial MT"/>
              </a:rPr>
              <a:t>miosis,</a:t>
            </a:r>
            <a:r>
              <a:rPr sz="1800" spc="-80" dirty="0">
                <a:latin typeface="Arial MT"/>
                <a:cs typeface="Arial MT"/>
              </a:rPr>
              <a:t> </a:t>
            </a:r>
            <a:r>
              <a:rPr sz="1800" dirty="0">
                <a:latin typeface="Arial MT"/>
                <a:cs typeface="Arial MT"/>
              </a:rPr>
              <a:t>blurred</a:t>
            </a:r>
            <a:r>
              <a:rPr sz="1800" spc="-50" dirty="0">
                <a:latin typeface="Arial MT"/>
                <a:cs typeface="Arial MT"/>
              </a:rPr>
              <a:t> </a:t>
            </a:r>
            <a:r>
              <a:rPr sz="1800" dirty="0">
                <a:latin typeface="Arial MT"/>
                <a:cs typeface="Arial MT"/>
              </a:rPr>
              <a:t>vision,</a:t>
            </a:r>
            <a:r>
              <a:rPr sz="1800" spc="-30" dirty="0">
                <a:latin typeface="Arial MT"/>
                <a:cs typeface="Arial MT"/>
              </a:rPr>
              <a:t> </a:t>
            </a:r>
            <a:r>
              <a:rPr sz="1800" dirty="0">
                <a:latin typeface="Arial MT"/>
                <a:cs typeface="Arial MT"/>
              </a:rPr>
              <a:t>nausea,</a:t>
            </a:r>
            <a:r>
              <a:rPr sz="1800" spc="-75" dirty="0">
                <a:latin typeface="Arial MT"/>
                <a:cs typeface="Arial MT"/>
              </a:rPr>
              <a:t> </a:t>
            </a:r>
            <a:r>
              <a:rPr sz="1800" dirty="0">
                <a:latin typeface="Arial MT"/>
                <a:cs typeface="Arial MT"/>
              </a:rPr>
              <a:t>vomiting, </a:t>
            </a:r>
            <a:r>
              <a:rPr sz="1800" spc="-484" dirty="0">
                <a:latin typeface="Arial MT"/>
                <a:cs typeface="Arial MT"/>
              </a:rPr>
              <a:t> </a:t>
            </a:r>
            <a:r>
              <a:rPr sz="1800" dirty="0">
                <a:latin typeface="Arial MT"/>
                <a:cs typeface="Arial MT"/>
              </a:rPr>
              <a:t>laryngospasm, bronchoconstriction or </a:t>
            </a:r>
            <a:r>
              <a:rPr sz="1800" spc="5" dirty="0">
                <a:latin typeface="Arial MT"/>
                <a:cs typeface="Arial MT"/>
              </a:rPr>
              <a:t> </a:t>
            </a:r>
            <a:r>
              <a:rPr sz="1800" dirty="0">
                <a:latin typeface="Arial MT"/>
                <a:cs typeface="Arial MT"/>
              </a:rPr>
              <a:t>respiratory</a:t>
            </a:r>
            <a:r>
              <a:rPr sz="1800" spc="-65" dirty="0">
                <a:latin typeface="Arial MT"/>
                <a:cs typeface="Arial MT"/>
              </a:rPr>
              <a:t> </a:t>
            </a:r>
            <a:r>
              <a:rPr sz="1800" dirty="0">
                <a:latin typeface="Arial MT"/>
                <a:cs typeface="Arial MT"/>
              </a:rPr>
              <a:t>depression</a:t>
            </a:r>
            <a:endParaRPr sz="1800">
              <a:latin typeface="Arial MT"/>
              <a:cs typeface="Arial MT"/>
            </a:endParaRPr>
          </a:p>
        </p:txBody>
      </p:sp>
      <p:sp>
        <p:nvSpPr>
          <p:cNvPr id="12" name="object 12"/>
          <p:cNvSpPr/>
          <p:nvPr/>
        </p:nvSpPr>
        <p:spPr>
          <a:xfrm>
            <a:off x="6596633" y="3730752"/>
            <a:ext cx="114300" cy="1346835"/>
          </a:xfrm>
          <a:custGeom>
            <a:avLst/>
            <a:gdLst/>
            <a:ahLst/>
            <a:cxnLst/>
            <a:rect l="l" t="t" r="r" b="b"/>
            <a:pathLst>
              <a:path w="114300" h="1346835">
                <a:moveTo>
                  <a:pt x="0" y="1346581"/>
                </a:moveTo>
                <a:lnTo>
                  <a:pt x="114300" y="1346581"/>
                </a:lnTo>
                <a:lnTo>
                  <a:pt x="114300" y="0"/>
                </a:lnTo>
                <a:lnTo>
                  <a:pt x="0" y="0"/>
                </a:lnTo>
                <a:lnTo>
                  <a:pt x="0" y="1346581"/>
                </a:lnTo>
                <a:close/>
              </a:path>
            </a:pathLst>
          </a:custGeom>
          <a:solidFill>
            <a:srgbClr val="BB8542"/>
          </a:solidFill>
        </p:spPr>
        <p:txBody>
          <a:bodyPr wrap="square" lIns="0" tIns="0" rIns="0" bIns="0" rtlCol="0"/>
          <a:lstStyle/>
          <a:p>
            <a:endParaRPr/>
          </a:p>
        </p:txBody>
      </p:sp>
      <p:sp>
        <p:nvSpPr>
          <p:cNvPr id="13" name="object 13"/>
          <p:cNvSpPr/>
          <p:nvPr/>
        </p:nvSpPr>
        <p:spPr>
          <a:xfrm>
            <a:off x="1317497" y="3837432"/>
            <a:ext cx="114300" cy="300990"/>
          </a:xfrm>
          <a:custGeom>
            <a:avLst/>
            <a:gdLst/>
            <a:ahLst/>
            <a:cxnLst/>
            <a:rect l="l" t="t" r="r" b="b"/>
            <a:pathLst>
              <a:path w="114300" h="300989">
                <a:moveTo>
                  <a:pt x="0" y="300990"/>
                </a:moveTo>
                <a:lnTo>
                  <a:pt x="114300" y="300990"/>
                </a:lnTo>
                <a:lnTo>
                  <a:pt x="114300" y="0"/>
                </a:lnTo>
                <a:lnTo>
                  <a:pt x="0" y="0"/>
                </a:lnTo>
                <a:lnTo>
                  <a:pt x="0" y="300990"/>
                </a:lnTo>
                <a:close/>
              </a:path>
            </a:pathLst>
          </a:custGeom>
          <a:solidFill>
            <a:srgbClr val="BB8542"/>
          </a:solidFill>
        </p:spPr>
        <p:txBody>
          <a:bodyPr wrap="square" lIns="0" tIns="0" rIns="0" bIns="0" rtlCol="0"/>
          <a:lstStyle/>
          <a:p>
            <a:endParaRPr/>
          </a:p>
        </p:txBody>
      </p:sp>
      <p:pic>
        <p:nvPicPr>
          <p:cNvPr id="14" name="object 14"/>
          <p:cNvPicPr/>
          <p:nvPr/>
        </p:nvPicPr>
        <p:blipFill>
          <a:blip r:embed="rId4" cstate="print"/>
          <a:stretch>
            <a:fillRect/>
          </a:stretch>
        </p:blipFill>
        <p:spPr>
          <a:xfrm>
            <a:off x="4139184" y="3660647"/>
            <a:ext cx="1969008" cy="914400"/>
          </a:xfrm>
          <a:prstGeom prst="rect">
            <a:avLst/>
          </a:prstGeom>
        </p:spPr>
      </p:pic>
      <p:grpSp>
        <p:nvGrpSpPr>
          <p:cNvPr id="15" name="object 15"/>
          <p:cNvGrpSpPr/>
          <p:nvPr/>
        </p:nvGrpSpPr>
        <p:grpSpPr>
          <a:xfrm>
            <a:off x="1285875" y="4833746"/>
            <a:ext cx="4783455" cy="802640"/>
            <a:chOff x="1285875" y="4833746"/>
            <a:chExt cx="4783455" cy="802640"/>
          </a:xfrm>
        </p:grpSpPr>
        <p:sp>
          <p:nvSpPr>
            <p:cNvPr id="16" name="object 16"/>
            <p:cNvSpPr/>
            <p:nvPr/>
          </p:nvSpPr>
          <p:spPr>
            <a:xfrm>
              <a:off x="1295400" y="4843271"/>
              <a:ext cx="4764405" cy="783590"/>
            </a:xfrm>
            <a:custGeom>
              <a:avLst/>
              <a:gdLst/>
              <a:ahLst/>
              <a:cxnLst/>
              <a:rect l="l" t="t" r="r" b="b"/>
              <a:pathLst>
                <a:path w="4764405" h="783589">
                  <a:moveTo>
                    <a:pt x="4657471" y="0"/>
                  </a:moveTo>
                  <a:lnTo>
                    <a:pt x="106553" y="0"/>
                  </a:lnTo>
                  <a:lnTo>
                    <a:pt x="65097" y="8380"/>
                  </a:lnTo>
                  <a:lnTo>
                    <a:pt x="31226" y="31226"/>
                  </a:lnTo>
                  <a:lnTo>
                    <a:pt x="8380" y="65097"/>
                  </a:lnTo>
                  <a:lnTo>
                    <a:pt x="0" y="106552"/>
                  </a:lnTo>
                  <a:lnTo>
                    <a:pt x="0" y="676782"/>
                  </a:lnTo>
                  <a:lnTo>
                    <a:pt x="8380" y="718238"/>
                  </a:lnTo>
                  <a:lnTo>
                    <a:pt x="31226" y="752109"/>
                  </a:lnTo>
                  <a:lnTo>
                    <a:pt x="65097" y="774955"/>
                  </a:lnTo>
                  <a:lnTo>
                    <a:pt x="106553" y="783335"/>
                  </a:lnTo>
                  <a:lnTo>
                    <a:pt x="4657471" y="783335"/>
                  </a:lnTo>
                  <a:lnTo>
                    <a:pt x="4698926" y="774955"/>
                  </a:lnTo>
                  <a:lnTo>
                    <a:pt x="4732797" y="752109"/>
                  </a:lnTo>
                  <a:lnTo>
                    <a:pt x="4755643" y="718238"/>
                  </a:lnTo>
                  <a:lnTo>
                    <a:pt x="4764024" y="676782"/>
                  </a:lnTo>
                  <a:lnTo>
                    <a:pt x="4764024" y="106552"/>
                  </a:lnTo>
                  <a:lnTo>
                    <a:pt x="4755643" y="65097"/>
                  </a:lnTo>
                  <a:lnTo>
                    <a:pt x="4732797" y="31226"/>
                  </a:lnTo>
                  <a:lnTo>
                    <a:pt x="4698926" y="8380"/>
                  </a:lnTo>
                  <a:lnTo>
                    <a:pt x="4657471" y="0"/>
                  </a:lnTo>
                  <a:close/>
                </a:path>
              </a:pathLst>
            </a:custGeom>
            <a:solidFill>
              <a:srgbClr val="FFF4D2"/>
            </a:solidFill>
          </p:spPr>
          <p:txBody>
            <a:bodyPr wrap="square" lIns="0" tIns="0" rIns="0" bIns="0" rtlCol="0"/>
            <a:lstStyle/>
            <a:p>
              <a:endParaRPr/>
            </a:p>
          </p:txBody>
        </p:sp>
        <p:sp>
          <p:nvSpPr>
            <p:cNvPr id="17" name="object 17"/>
            <p:cNvSpPr/>
            <p:nvPr/>
          </p:nvSpPr>
          <p:spPr>
            <a:xfrm>
              <a:off x="1295400" y="4843271"/>
              <a:ext cx="4764405" cy="783590"/>
            </a:xfrm>
            <a:custGeom>
              <a:avLst/>
              <a:gdLst/>
              <a:ahLst/>
              <a:cxnLst/>
              <a:rect l="l" t="t" r="r" b="b"/>
              <a:pathLst>
                <a:path w="4764405" h="783589">
                  <a:moveTo>
                    <a:pt x="0" y="106552"/>
                  </a:moveTo>
                  <a:lnTo>
                    <a:pt x="8380" y="65097"/>
                  </a:lnTo>
                  <a:lnTo>
                    <a:pt x="31226" y="31226"/>
                  </a:lnTo>
                  <a:lnTo>
                    <a:pt x="65097" y="8380"/>
                  </a:lnTo>
                  <a:lnTo>
                    <a:pt x="106553" y="0"/>
                  </a:lnTo>
                  <a:lnTo>
                    <a:pt x="4657471" y="0"/>
                  </a:lnTo>
                  <a:lnTo>
                    <a:pt x="4698926" y="8380"/>
                  </a:lnTo>
                  <a:lnTo>
                    <a:pt x="4732797" y="31226"/>
                  </a:lnTo>
                  <a:lnTo>
                    <a:pt x="4755643" y="65097"/>
                  </a:lnTo>
                  <a:lnTo>
                    <a:pt x="4764024" y="106552"/>
                  </a:lnTo>
                  <a:lnTo>
                    <a:pt x="4764024" y="676782"/>
                  </a:lnTo>
                  <a:lnTo>
                    <a:pt x="4755643" y="718238"/>
                  </a:lnTo>
                  <a:lnTo>
                    <a:pt x="4732797" y="752109"/>
                  </a:lnTo>
                  <a:lnTo>
                    <a:pt x="4698926" y="774955"/>
                  </a:lnTo>
                  <a:lnTo>
                    <a:pt x="4657471" y="783335"/>
                  </a:lnTo>
                  <a:lnTo>
                    <a:pt x="106553" y="783335"/>
                  </a:lnTo>
                  <a:lnTo>
                    <a:pt x="65097" y="774955"/>
                  </a:lnTo>
                  <a:lnTo>
                    <a:pt x="31226" y="752109"/>
                  </a:lnTo>
                  <a:lnTo>
                    <a:pt x="8380" y="718238"/>
                  </a:lnTo>
                  <a:lnTo>
                    <a:pt x="0" y="676782"/>
                  </a:lnTo>
                  <a:lnTo>
                    <a:pt x="0" y="106552"/>
                  </a:lnTo>
                  <a:close/>
                </a:path>
              </a:pathLst>
            </a:custGeom>
            <a:ln w="19050">
              <a:solidFill>
                <a:srgbClr val="BB8542"/>
              </a:solidFill>
            </a:ln>
          </p:spPr>
          <p:txBody>
            <a:bodyPr wrap="square" lIns="0" tIns="0" rIns="0" bIns="0" rtlCol="0"/>
            <a:lstStyle/>
            <a:p>
              <a:endParaRPr/>
            </a:p>
          </p:txBody>
        </p:sp>
      </p:grpSp>
      <p:sp>
        <p:nvSpPr>
          <p:cNvPr id="18" name="object 18"/>
          <p:cNvSpPr txBox="1"/>
          <p:nvPr/>
        </p:nvSpPr>
        <p:spPr>
          <a:xfrm>
            <a:off x="1494282" y="4940535"/>
            <a:ext cx="4164965" cy="617855"/>
          </a:xfrm>
          <a:prstGeom prst="rect">
            <a:avLst/>
          </a:prstGeom>
        </p:spPr>
        <p:txBody>
          <a:bodyPr vert="horz" wrap="square" lIns="0" tIns="34290" rIns="0" bIns="0" rtlCol="0">
            <a:spAutoFit/>
          </a:bodyPr>
          <a:lstStyle/>
          <a:p>
            <a:pPr marL="12700">
              <a:lnSpc>
                <a:spcPct val="100000"/>
              </a:lnSpc>
              <a:spcBef>
                <a:spcPts val="270"/>
              </a:spcBef>
            </a:pPr>
            <a:r>
              <a:rPr sz="1800" b="1" dirty="0">
                <a:solidFill>
                  <a:srgbClr val="BB8542"/>
                </a:solidFill>
                <a:latin typeface="Arial"/>
                <a:cs typeface="Arial"/>
              </a:rPr>
              <a:t>Ketamine</a:t>
            </a:r>
            <a:r>
              <a:rPr sz="1800" b="1" spc="-35" dirty="0">
                <a:solidFill>
                  <a:srgbClr val="BB8542"/>
                </a:solidFill>
                <a:latin typeface="Arial"/>
                <a:cs typeface="Arial"/>
              </a:rPr>
              <a:t> </a:t>
            </a:r>
            <a:r>
              <a:rPr sz="1800" dirty="0">
                <a:latin typeface="Arial MT"/>
                <a:cs typeface="Arial MT"/>
              </a:rPr>
              <a:t>should</a:t>
            </a:r>
            <a:r>
              <a:rPr sz="1800" spc="-50" dirty="0">
                <a:latin typeface="Arial MT"/>
                <a:cs typeface="Arial MT"/>
              </a:rPr>
              <a:t> </a:t>
            </a:r>
            <a:r>
              <a:rPr sz="1800" dirty="0">
                <a:latin typeface="Arial MT"/>
                <a:cs typeface="Arial MT"/>
              </a:rPr>
              <a:t>be</a:t>
            </a:r>
            <a:r>
              <a:rPr sz="1800" spc="-25" dirty="0">
                <a:latin typeface="Arial MT"/>
                <a:cs typeface="Arial MT"/>
              </a:rPr>
              <a:t> </a:t>
            </a:r>
            <a:r>
              <a:rPr sz="1800" dirty="0">
                <a:latin typeface="Arial MT"/>
                <a:cs typeface="Arial MT"/>
              </a:rPr>
              <a:t>used</a:t>
            </a:r>
            <a:r>
              <a:rPr sz="1800" spc="-25" dirty="0">
                <a:latin typeface="Arial MT"/>
                <a:cs typeface="Arial MT"/>
              </a:rPr>
              <a:t> </a:t>
            </a:r>
            <a:r>
              <a:rPr sz="1800" dirty="0">
                <a:latin typeface="Arial MT"/>
                <a:cs typeface="Arial MT"/>
              </a:rPr>
              <a:t>if</a:t>
            </a:r>
            <a:r>
              <a:rPr sz="1800" spc="-25" dirty="0">
                <a:latin typeface="Arial MT"/>
                <a:cs typeface="Arial MT"/>
              </a:rPr>
              <a:t> </a:t>
            </a:r>
            <a:r>
              <a:rPr sz="1800" dirty="0">
                <a:latin typeface="Arial MT"/>
                <a:cs typeface="Arial MT"/>
              </a:rPr>
              <a:t>one</a:t>
            </a:r>
            <a:r>
              <a:rPr sz="1800" spc="-25" dirty="0">
                <a:latin typeface="Arial MT"/>
                <a:cs typeface="Arial MT"/>
              </a:rPr>
              <a:t> </a:t>
            </a:r>
            <a:r>
              <a:rPr sz="1800" dirty="0">
                <a:latin typeface="Arial MT"/>
                <a:cs typeface="Arial MT"/>
              </a:rPr>
              <a:t>of</a:t>
            </a:r>
            <a:r>
              <a:rPr sz="1800" spc="-25" dirty="0">
                <a:latin typeface="Arial MT"/>
                <a:cs typeface="Arial MT"/>
              </a:rPr>
              <a:t> </a:t>
            </a:r>
            <a:r>
              <a:rPr sz="1800" dirty="0">
                <a:latin typeface="Arial MT"/>
                <a:cs typeface="Arial MT"/>
              </a:rPr>
              <a:t>these</a:t>
            </a:r>
            <a:endParaRPr sz="1800">
              <a:latin typeface="Arial MT"/>
              <a:cs typeface="Arial MT"/>
            </a:endParaRPr>
          </a:p>
          <a:p>
            <a:pPr marL="12700">
              <a:lnSpc>
                <a:spcPct val="100000"/>
              </a:lnSpc>
              <a:spcBef>
                <a:spcPts val="175"/>
              </a:spcBef>
            </a:pPr>
            <a:r>
              <a:rPr sz="1800" dirty="0">
                <a:latin typeface="Arial MT"/>
                <a:cs typeface="Arial MT"/>
              </a:rPr>
              <a:t>contraindications</a:t>
            </a:r>
            <a:r>
              <a:rPr sz="1800" spc="-114" dirty="0">
                <a:latin typeface="Arial MT"/>
                <a:cs typeface="Arial MT"/>
              </a:rPr>
              <a:t> </a:t>
            </a:r>
            <a:r>
              <a:rPr sz="1800" spc="-5" dirty="0">
                <a:latin typeface="Arial MT"/>
                <a:cs typeface="Arial MT"/>
              </a:rPr>
              <a:t>exist</a:t>
            </a:r>
            <a:endParaRPr sz="1800">
              <a:latin typeface="Arial MT"/>
              <a:cs typeface="Arial MT"/>
            </a:endParaRPr>
          </a:p>
        </p:txBody>
      </p:sp>
      <p:pic>
        <p:nvPicPr>
          <p:cNvPr id="19" name="object 19"/>
          <p:cNvPicPr/>
          <p:nvPr/>
        </p:nvPicPr>
        <p:blipFill>
          <a:blip r:embed="rId5" cstate="print"/>
          <a:stretch>
            <a:fillRect/>
          </a:stretch>
        </p:blipFill>
        <p:spPr>
          <a:xfrm>
            <a:off x="6410666" y="1982171"/>
            <a:ext cx="4223791" cy="590170"/>
          </a:xfrm>
          <a:prstGeom prst="rect">
            <a:avLst/>
          </a:prstGeom>
        </p:spPr>
      </p:pic>
      <p:sp>
        <p:nvSpPr>
          <p:cNvPr id="20" name="object 20"/>
          <p:cNvSpPr/>
          <p:nvPr/>
        </p:nvSpPr>
        <p:spPr>
          <a:xfrm>
            <a:off x="1317497" y="1984248"/>
            <a:ext cx="114300" cy="1111885"/>
          </a:xfrm>
          <a:custGeom>
            <a:avLst/>
            <a:gdLst/>
            <a:ahLst/>
            <a:cxnLst/>
            <a:rect l="l" t="t" r="r" b="b"/>
            <a:pathLst>
              <a:path w="114300" h="1111885">
                <a:moveTo>
                  <a:pt x="0" y="1111885"/>
                </a:moveTo>
                <a:lnTo>
                  <a:pt x="114300" y="1111885"/>
                </a:lnTo>
                <a:lnTo>
                  <a:pt x="114300" y="0"/>
                </a:lnTo>
                <a:lnTo>
                  <a:pt x="0" y="0"/>
                </a:lnTo>
                <a:lnTo>
                  <a:pt x="0" y="1111885"/>
                </a:lnTo>
                <a:close/>
              </a:path>
            </a:pathLst>
          </a:custGeom>
          <a:solidFill>
            <a:srgbClr val="BB8542"/>
          </a:solidFill>
        </p:spPr>
        <p:txBody>
          <a:bodyPr wrap="square" lIns="0" tIns="0" rIns="0" bIns="0" rtlCol="0"/>
          <a:lstStyle/>
          <a:p>
            <a:endParaRPr/>
          </a:p>
        </p:txBody>
      </p:sp>
      <p:sp>
        <p:nvSpPr>
          <p:cNvPr id="21" name="object 21"/>
          <p:cNvSpPr/>
          <p:nvPr/>
        </p:nvSpPr>
        <p:spPr>
          <a:xfrm>
            <a:off x="1317497" y="4331208"/>
            <a:ext cx="114300" cy="300990"/>
          </a:xfrm>
          <a:custGeom>
            <a:avLst/>
            <a:gdLst/>
            <a:ahLst/>
            <a:cxnLst/>
            <a:rect l="l" t="t" r="r" b="b"/>
            <a:pathLst>
              <a:path w="114300" h="300989">
                <a:moveTo>
                  <a:pt x="0" y="300990"/>
                </a:moveTo>
                <a:lnTo>
                  <a:pt x="114300" y="300990"/>
                </a:lnTo>
                <a:lnTo>
                  <a:pt x="114300" y="0"/>
                </a:lnTo>
                <a:lnTo>
                  <a:pt x="0" y="0"/>
                </a:lnTo>
                <a:lnTo>
                  <a:pt x="0" y="300990"/>
                </a:lnTo>
                <a:close/>
              </a:path>
            </a:pathLst>
          </a:custGeom>
          <a:solidFill>
            <a:srgbClr val="BB8542"/>
          </a:solidFill>
        </p:spPr>
        <p:txBody>
          <a:bodyPr wrap="square" lIns="0" tIns="0" rIns="0" bIns="0" rtlCol="0"/>
          <a:lstStyle/>
          <a:p>
            <a:endParaRPr/>
          </a:p>
        </p:txBody>
      </p:sp>
      <p:sp>
        <p:nvSpPr>
          <p:cNvPr id="22" name="object 22"/>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23" name="object 23"/>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24" name="object 24"/>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20</a:t>
            </a:fld>
            <a:endParaRPr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32354" y="246796"/>
            <a:ext cx="6531609" cy="1001394"/>
          </a:xfrm>
          <a:prstGeom prst="rect">
            <a:avLst/>
          </a:prstGeom>
        </p:spPr>
        <p:txBody>
          <a:bodyPr vert="horz" wrap="square" lIns="0" tIns="55244" rIns="0" bIns="0" rtlCol="0">
            <a:spAutoFit/>
          </a:bodyPr>
          <a:lstStyle/>
          <a:p>
            <a:pPr algn="ctr">
              <a:lnSpc>
                <a:spcPct val="100000"/>
              </a:lnSpc>
              <a:spcBef>
                <a:spcPts val="434"/>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algn="ctr">
              <a:lnSpc>
                <a:spcPct val="100000"/>
              </a:lnSpc>
              <a:spcBef>
                <a:spcPts val="625"/>
              </a:spcBef>
            </a:pPr>
            <a:r>
              <a:rPr sz="3600" spc="5" dirty="0">
                <a:solidFill>
                  <a:srgbClr val="BB8542"/>
                </a:solidFill>
              </a:rPr>
              <a:t>OTFC</a:t>
            </a:r>
            <a:r>
              <a:rPr sz="3600" spc="-185" dirty="0">
                <a:solidFill>
                  <a:srgbClr val="BB8542"/>
                </a:solidFill>
              </a:rPr>
              <a:t> </a:t>
            </a:r>
            <a:r>
              <a:rPr sz="3600" spc="-30" dirty="0">
                <a:solidFill>
                  <a:srgbClr val="000000"/>
                </a:solidFill>
              </a:rPr>
              <a:t>ADMINISTRATION</a:t>
            </a:r>
            <a:r>
              <a:rPr sz="3600" spc="80" dirty="0">
                <a:solidFill>
                  <a:srgbClr val="000000"/>
                </a:solidFill>
              </a:rPr>
              <a:t> </a:t>
            </a:r>
            <a:r>
              <a:rPr sz="3600" dirty="0">
                <a:solidFill>
                  <a:srgbClr val="000000"/>
                </a:solidFill>
              </a:rPr>
              <a:t>cont.</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5" name="object 5"/>
          <p:cNvSpPr txBox="1"/>
          <p:nvPr/>
        </p:nvSpPr>
        <p:spPr>
          <a:xfrm>
            <a:off x="665175" y="1356892"/>
            <a:ext cx="5688330" cy="4349115"/>
          </a:xfrm>
          <a:prstGeom prst="rect">
            <a:avLst/>
          </a:prstGeom>
        </p:spPr>
        <p:txBody>
          <a:bodyPr vert="horz" wrap="square" lIns="0" tIns="88265" rIns="0" bIns="0" rtlCol="0">
            <a:spAutoFit/>
          </a:bodyPr>
          <a:lstStyle/>
          <a:p>
            <a:pPr marL="12700">
              <a:lnSpc>
                <a:spcPct val="100000"/>
              </a:lnSpc>
              <a:spcBef>
                <a:spcPts val="695"/>
              </a:spcBef>
            </a:pPr>
            <a:r>
              <a:rPr sz="1800" b="1" spc="-5" dirty="0">
                <a:latin typeface="Arial"/>
                <a:cs typeface="Arial"/>
              </a:rPr>
              <a:t>DRUG</a:t>
            </a:r>
            <a:r>
              <a:rPr sz="1800" b="1" spc="-25" dirty="0">
                <a:latin typeface="Arial"/>
                <a:cs typeface="Arial"/>
              </a:rPr>
              <a:t> </a:t>
            </a:r>
            <a:r>
              <a:rPr sz="1800" b="1" spc="-5" dirty="0">
                <a:latin typeface="Arial"/>
                <a:cs typeface="Arial"/>
              </a:rPr>
              <a:t>INTERACTIONS:</a:t>
            </a:r>
            <a:endParaRPr sz="1800">
              <a:latin typeface="Arial"/>
              <a:cs typeface="Arial"/>
            </a:endParaRPr>
          </a:p>
          <a:p>
            <a:pPr marL="243840">
              <a:lnSpc>
                <a:spcPct val="100000"/>
              </a:lnSpc>
              <a:spcBef>
                <a:spcPts val="600"/>
              </a:spcBef>
            </a:pPr>
            <a:r>
              <a:rPr sz="1800" dirty="0">
                <a:latin typeface="Arial MT"/>
                <a:cs typeface="Arial MT"/>
              </a:rPr>
              <a:t>Alcohol</a:t>
            </a:r>
            <a:r>
              <a:rPr sz="1800" spc="-40" dirty="0">
                <a:latin typeface="Arial MT"/>
                <a:cs typeface="Arial MT"/>
              </a:rPr>
              <a:t> </a:t>
            </a:r>
            <a:r>
              <a:rPr sz="1800" dirty="0">
                <a:latin typeface="Arial MT"/>
                <a:cs typeface="Arial MT"/>
              </a:rPr>
              <a:t>and</a:t>
            </a:r>
            <a:r>
              <a:rPr sz="1800" spc="-20" dirty="0">
                <a:latin typeface="Arial MT"/>
                <a:cs typeface="Arial MT"/>
              </a:rPr>
              <a:t> </a:t>
            </a:r>
            <a:r>
              <a:rPr sz="1800" dirty="0">
                <a:latin typeface="Arial MT"/>
                <a:cs typeface="Arial MT"/>
              </a:rPr>
              <a:t>other</a:t>
            </a:r>
            <a:r>
              <a:rPr sz="1800" spc="-45" dirty="0">
                <a:latin typeface="Arial MT"/>
                <a:cs typeface="Arial MT"/>
              </a:rPr>
              <a:t> </a:t>
            </a:r>
            <a:r>
              <a:rPr sz="1800" spc="-5" dirty="0">
                <a:latin typeface="Arial MT"/>
                <a:cs typeface="Arial MT"/>
              </a:rPr>
              <a:t>CNS</a:t>
            </a:r>
            <a:r>
              <a:rPr sz="1800" dirty="0">
                <a:latin typeface="Arial MT"/>
                <a:cs typeface="Arial MT"/>
              </a:rPr>
              <a:t> depressants</a:t>
            </a:r>
            <a:r>
              <a:rPr sz="1800" spc="-55" dirty="0">
                <a:latin typeface="Arial MT"/>
                <a:cs typeface="Arial MT"/>
              </a:rPr>
              <a:t> </a:t>
            </a:r>
            <a:r>
              <a:rPr sz="1800" dirty="0">
                <a:latin typeface="Arial MT"/>
                <a:cs typeface="Arial MT"/>
              </a:rPr>
              <a:t>potentiate</a:t>
            </a:r>
            <a:r>
              <a:rPr sz="1800" spc="-65" dirty="0">
                <a:latin typeface="Arial MT"/>
                <a:cs typeface="Arial MT"/>
              </a:rPr>
              <a:t> </a:t>
            </a:r>
            <a:r>
              <a:rPr sz="1800" spc="-5" dirty="0">
                <a:latin typeface="Arial MT"/>
                <a:cs typeface="Arial MT"/>
              </a:rPr>
              <a:t>effects</a:t>
            </a:r>
            <a:endParaRPr sz="1800">
              <a:latin typeface="Arial MT"/>
              <a:cs typeface="Arial MT"/>
            </a:endParaRPr>
          </a:p>
          <a:p>
            <a:pPr marL="243840">
              <a:lnSpc>
                <a:spcPct val="100000"/>
              </a:lnSpc>
              <a:spcBef>
                <a:spcPts val="600"/>
              </a:spcBef>
            </a:pPr>
            <a:r>
              <a:rPr sz="1800" spc="-10" dirty="0">
                <a:latin typeface="Arial MT"/>
                <a:cs typeface="Arial MT"/>
              </a:rPr>
              <a:t>MAOIs</a:t>
            </a:r>
            <a:r>
              <a:rPr sz="1800" spc="30" dirty="0">
                <a:latin typeface="Arial MT"/>
                <a:cs typeface="Arial MT"/>
              </a:rPr>
              <a:t> </a:t>
            </a:r>
            <a:r>
              <a:rPr sz="1800" dirty="0">
                <a:latin typeface="Arial MT"/>
                <a:cs typeface="Arial MT"/>
              </a:rPr>
              <a:t>may</a:t>
            </a:r>
            <a:r>
              <a:rPr sz="1800" spc="-15" dirty="0">
                <a:latin typeface="Arial MT"/>
                <a:cs typeface="Arial MT"/>
              </a:rPr>
              <a:t> </a:t>
            </a:r>
            <a:r>
              <a:rPr sz="1800" dirty="0">
                <a:latin typeface="Arial MT"/>
                <a:cs typeface="Arial MT"/>
              </a:rPr>
              <a:t>precipitate</a:t>
            </a:r>
            <a:r>
              <a:rPr sz="1800" spc="-85" dirty="0">
                <a:latin typeface="Arial MT"/>
                <a:cs typeface="Arial MT"/>
              </a:rPr>
              <a:t> </a:t>
            </a:r>
            <a:r>
              <a:rPr sz="1800" dirty="0">
                <a:latin typeface="Arial MT"/>
                <a:cs typeface="Arial MT"/>
              </a:rPr>
              <a:t>hypertensive</a:t>
            </a:r>
            <a:r>
              <a:rPr sz="1800" spc="-45" dirty="0">
                <a:latin typeface="Arial MT"/>
                <a:cs typeface="Arial MT"/>
              </a:rPr>
              <a:t> </a:t>
            </a:r>
            <a:r>
              <a:rPr sz="1800" dirty="0">
                <a:latin typeface="Arial MT"/>
                <a:cs typeface="Arial MT"/>
              </a:rPr>
              <a:t>crisis</a:t>
            </a:r>
            <a:endParaRPr sz="1800">
              <a:latin typeface="Arial MT"/>
              <a:cs typeface="Arial MT"/>
            </a:endParaRPr>
          </a:p>
          <a:p>
            <a:pPr>
              <a:lnSpc>
                <a:spcPct val="100000"/>
              </a:lnSpc>
              <a:spcBef>
                <a:spcPts val="30"/>
              </a:spcBef>
            </a:pPr>
            <a:endParaRPr sz="2900">
              <a:latin typeface="Arial MT"/>
              <a:cs typeface="Arial MT"/>
            </a:endParaRPr>
          </a:p>
          <a:p>
            <a:pPr marL="12700">
              <a:lnSpc>
                <a:spcPct val="100000"/>
              </a:lnSpc>
            </a:pPr>
            <a:r>
              <a:rPr sz="1800" b="1" spc="-15" dirty="0">
                <a:latin typeface="Arial"/>
                <a:cs typeface="Arial"/>
              </a:rPr>
              <a:t>ONSET/PEAK/DURATION:</a:t>
            </a:r>
            <a:endParaRPr sz="1800">
              <a:latin typeface="Arial"/>
              <a:cs typeface="Arial"/>
            </a:endParaRPr>
          </a:p>
          <a:p>
            <a:pPr marL="243840">
              <a:lnSpc>
                <a:spcPct val="100000"/>
              </a:lnSpc>
              <a:spcBef>
                <a:spcPts val="600"/>
              </a:spcBef>
            </a:pPr>
            <a:r>
              <a:rPr sz="1800" dirty="0">
                <a:latin typeface="Arial MT"/>
                <a:cs typeface="Arial MT"/>
              </a:rPr>
              <a:t>15-60</a:t>
            </a:r>
            <a:r>
              <a:rPr sz="1800" spc="-25" dirty="0">
                <a:latin typeface="Arial MT"/>
                <a:cs typeface="Arial MT"/>
              </a:rPr>
              <a:t> </a:t>
            </a:r>
            <a:r>
              <a:rPr sz="1800" dirty="0">
                <a:latin typeface="Arial MT"/>
                <a:cs typeface="Arial MT"/>
              </a:rPr>
              <a:t>sec</a:t>
            </a:r>
            <a:r>
              <a:rPr sz="1800" spc="-45" dirty="0">
                <a:latin typeface="Arial MT"/>
                <a:cs typeface="Arial MT"/>
              </a:rPr>
              <a:t> </a:t>
            </a:r>
            <a:r>
              <a:rPr sz="1800" dirty="0">
                <a:latin typeface="Arial MT"/>
                <a:cs typeface="Arial MT"/>
              </a:rPr>
              <a:t>(&lt;transmucosal)/20</a:t>
            </a:r>
            <a:r>
              <a:rPr sz="1800" spc="-65" dirty="0">
                <a:latin typeface="Arial MT"/>
                <a:cs typeface="Arial MT"/>
              </a:rPr>
              <a:t> </a:t>
            </a:r>
            <a:r>
              <a:rPr sz="1800" dirty="0">
                <a:latin typeface="Arial MT"/>
                <a:cs typeface="Arial MT"/>
              </a:rPr>
              <a:t>sec</a:t>
            </a:r>
            <a:r>
              <a:rPr sz="1800" spc="-45" dirty="0">
                <a:latin typeface="Arial MT"/>
                <a:cs typeface="Arial MT"/>
              </a:rPr>
              <a:t> </a:t>
            </a:r>
            <a:r>
              <a:rPr sz="1800" dirty="0">
                <a:latin typeface="Arial MT"/>
                <a:cs typeface="Arial MT"/>
              </a:rPr>
              <a:t>to</a:t>
            </a:r>
            <a:r>
              <a:rPr sz="1800" spc="-15" dirty="0">
                <a:latin typeface="Arial MT"/>
                <a:cs typeface="Arial MT"/>
              </a:rPr>
              <a:t> </a:t>
            </a:r>
            <a:r>
              <a:rPr sz="1800" dirty="0">
                <a:latin typeface="Arial MT"/>
                <a:cs typeface="Arial MT"/>
              </a:rPr>
              <a:t>4</a:t>
            </a:r>
            <a:r>
              <a:rPr sz="1800" spc="-5" dirty="0">
                <a:latin typeface="Arial MT"/>
                <a:cs typeface="Arial MT"/>
              </a:rPr>
              <a:t> </a:t>
            </a:r>
            <a:r>
              <a:rPr sz="1800" spc="5" dirty="0">
                <a:latin typeface="Arial MT"/>
                <a:cs typeface="Arial MT"/>
              </a:rPr>
              <a:t>min/1-2</a:t>
            </a:r>
            <a:r>
              <a:rPr sz="1800" spc="-40" dirty="0">
                <a:latin typeface="Arial MT"/>
                <a:cs typeface="Arial MT"/>
              </a:rPr>
              <a:t> </a:t>
            </a:r>
            <a:r>
              <a:rPr sz="1800" spc="5" dirty="0">
                <a:latin typeface="Arial MT"/>
                <a:cs typeface="Arial MT"/>
              </a:rPr>
              <a:t>hr</a:t>
            </a:r>
            <a:endParaRPr sz="1800">
              <a:latin typeface="Arial MT"/>
              <a:cs typeface="Arial MT"/>
            </a:endParaRPr>
          </a:p>
          <a:p>
            <a:pPr>
              <a:lnSpc>
                <a:spcPct val="100000"/>
              </a:lnSpc>
              <a:spcBef>
                <a:spcPts val="25"/>
              </a:spcBef>
            </a:pPr>
            <a:endParaRPr sz="2900">
              <a:latin typeface="Arial MT"/>
              <a:cs typeface="Arial MT"/>
            </a:endParaRPr>
          </a:p>
          <a:p>
            <a:pPr marL="12700">
              <a:lnSpc>
                <a:spcPct val="100000"/>
              </a:lnSpc>
              <a:spcBef>
                <a:spcPts val="5"/>
              </a:spcBef>
            </a:pPr>
            <a:r>
              <a:rPr sz="1800" b="1" spc="-25" dirty="0">
                <a:latin typeface="Arial"/>
                <a:cs typeface="Arial"/>
              </a:rPr>
              <a:t>TACTICAL</a:t>
            </a:r>
            <a:r>
              <a:rPr sz="1800" b="1" spc="-20" dirty="0">
                <a:latin typeface="Arial"/>
                <a:cs typeface="Arial"/>
              </a:rPr>
              <a:t> </a:t>
            </a:r>
            <a:r>
              <a:rPr sz="1800" b="1" spc="-15" dirty="0">
                <a:latin typeface="Arial"/>
                <a:cs typeface="Arial"/>
              </a:rPr>
              <a:t>CONSIDERATIONS:</a:t>
            </a:r>
            <a:endParaRPr sz="1800">
              <a:latin typeface="Arial"/>
              <a:cs typeface="Arial"/>
            </a:endParaRPr>
          </a:p>
          <a:p>
            <a:pPr marL="243840">
              <a:lnSpc>
                <a:spcPct val="100000"/>
              </a:lnSpc>
              <a:spcBef>
                <a:spcPts val="600"/>
              </a:spcBef>
            </a:pPr>
            <a:r>
              <a:rPr sz="1800" dirty="0">
                <a:latin typeface="Arial MT"/>
                <a:cs typeface="Arial MT"/>
              </a:rPr>
              <a:t>Casualty</a:t>
            </a:r>
            <a:r>
              <a:rPr sz="1800" spc="-45" dirty="0">
                <a:latin typeface="Arial MT"/>
                <a:cs typeface="Arial MT"/>
              </a:rPr>
              <a:t> </a:t>
            </a:r>
            <a:r>
              <a:rPr sz="1800" dirty="0">
                <a:latin typeface="Arial MT"/>
                <a:cs typeface="Arial MT"/>
              </a:rPr>
              <a:t>weapons,</a:t>
            </a:r>
            <a:r>
              <a:rPr sz="1800" spc="-55" dirty="0">
                <a:latin typeface="Arial MT"/>
                <a:cs typeface="Arial MT"/>
              </a:rPr>
              <a:t> </a:t>
            </a:r>
            <a:r>
              <a:rPr sz="1800" dirty="0">
                <a:latin typeface="Arial MT"/>
                <a:cs typeface="Arial MT"/>
              </a:rPr>
              <a:t>communications</a:t>
            </a:r>
            <a:endParaRPr sz="1800">
              <a:latin typeface="Arial MT"/>
              <a:cs typeface="Arial MT"/>
            </a:endParaRPr>
          </a:p>
          <a:p>
            <a:pPr marL="243840">
              <a:lnSpc>
                <a:spcPct val="100000"/>
              </a:lnSpc>
            </a:pPr>
            <a:r>
              <a:rPr sz="1800" dirty="0">
                <a:latin typeface="Arial MT"/>
                <a:cs typeface="Arial MT"/>
              </a:rPr>
              <a:t>and</a:t>
            </a:r>
            <a:r>
              <a:rPr sz="1800" spc="-10" dirty="0">
                <a:latin typeface="Arial MT"/>
                <a:cs typeface="Arial MT"/>
              </a:rPr>
              <a:t> </a:t>
            </a:r>
            <a:r>
              <a:rPr sz="1800" dirty="0">
                <a:latin typeface="Arial MT"/>
                <a:cs typeface="Arial MT"/>
              </a:rPr>
              <a:t>sensitive</a:t>
            </a:r>
            <a:r>
              <a:rPr sz="1800" spc="-55" dirty="0">
                <a:latin typeface="Arial MT"/>
                <a:cs typeface="Arial MT"/>
              </a:rPr>
              <a:t> </a:t>
            </a:r>
            <a:r>
              <a:rPr sz="1800" dirty="0">
                <a:latin typeface="Arial MT"/>
                <a:cs typeface="Arial MT"/>
              </a:rPr>
              <a:t>equipment</a:t>
            </a:r>
            <a:r>
              <a:rPr sz="1800" spc="-60" dirty="0">
                <a:latin typeface="Arial MT"/>
                <a:cs typeface="Arial MT"/>
              </a:rPr>
              <a:t> </a:t>
            </a:r>
            <a:r>
              <a:rPr sz="1800" dirty="0">
                <a:latin typeface="Arial MT"/>
                <a:cs typeface="Arial MT"/>
              </a:rPr>
              <a:t>should</a:t>
            </a:r>
            <a:r>
              <a:rPr sz="1800" spc="-30" dirty="0">
                <a:latin typeface="Arial MT"/>
                <a:cs typeface="Arial MT"/>
              </a:rPr>
              <a:t> </a:t>
            </a:r>
            <a:r>
              <a:rPr sz="1800" dirty="0">
                <a:latin typeface="Arial MT"/>
                <a:cs typeface="Arial MT"/>
              </a:rPr>
              <a:t>be</a:t>
            </a:r>
            <a:r>
              <a:rPr sz="1800" spc="-10" dirty="0">
                <a:latin typeface="Arial MT"/>
                <a:cs typeface="Arial MT"/>
              </a:rPr>
              <a:t> </a:t>
            </a:r>
            <a:r>
              <a:rPr sz="1800" dirty="0">
                <a:latin typeface="Arial MT"/>
                <a:cs typeface="Arial MT"/>
              </a:rPr>
              <a:t>secured</a:t>
            </a:r>
            <a:endParaRPr sz="1800">
              <a:latin typeface="Arial MT"/>
              <a:cs typeface="Arial MT"/>
            </a:endParaRPr>
          </a:p>
          <a:p>
            <a:pPr marL="243840" marR="1218565">
              <a:lnSpc>
                <a:spcPct val="98900"/>
              </a:lnSpc>
              <a:spcBef>
                <a:spcPts val="625"/>
              </a:spcBef>
            </a:pPr>
            <a:r>
              <a:rPr sz="1800" dirty="0">
                <a:latin typeface="Arial MT"/>
                <a:cs typeface="Arial MT"/>
              </a:rPr>
              <a:t>Alterations</a:t>
            </a:r>
            <a:r>
              <a:rPr sz="1800" spc="-60" dirty="0">
                <a:latin typeface="Arial MT"/>
                <a:cs typeface="Arial MT"/>
              </a:rPr>
              <a:t> </a:t>
            </a:r>
            <a:r>
              <a:rPr sz="1800" dirty="0">
                <a:latin typeface="Arial MT"/>
                <a:cs typeface="Arial MT"/>
              </a:rPr>
              <a:t>in</a:t>
            </a:r>
            <a:r>
              <a:rPr sz="1800" spc="-10" dirty="0">
                <a:latin typeface="Arial MT"/>
                <a:cs typeface="Arial MT"/>
              </a:rPr>
              <a:t> </a:t>
            </a:r>
            <a:r>
              <a:rPr sz="1800" dirty="0">
                <a:latin typeface="Arial MT"/>
                <a:cs typeface="Arial MT"/>
              </a:rPr>
              <a:t>mental</a:t>
            </a:r>
            <a:r>
              <a:rPr sz="1800" spc="-40" dirty="0">
                <a:latin typeface="Arial MT"/>
                <a:cs typeface="Arial MT"/>
              </a:rPr>
              <a:t> </a:t>
            </a:r>
            <a:r>
              <a:rPr sz="1800" dirty="0">
                <a:latin typeface="Arial MT"/>
                <a:cs typeface="Arial MT"/>
              </a:rPr>
              <a:t>status</a:t>
            </a:r>
            <a:r>
              <a:rPr sz="1800" spc="-30" dirty="0">
                <a:latin typeface="Arial MT"/>
                <a:cs typeface="Arial MT"/>
              </a:rPr>
              <a:t> </a:t>
            </a:r>
            <a:r>
              <a:rPr sz="1800" dirty="0">
                <a:latin typeface="Arial MT"/>
                <a:cs typeface="Arial MT"/>
              </a:rPr>
              <a:t>can</a:t>
            </a:r>
            <a:r>
              <a:rPr sz="1800" spc="-10" dirty="0">
                <a:latin typeface="Arial MT"/>
                <a:cs typeface="Arial MT"/>
              </a:rPr>
              <a:t> </a:t>
            </a:r>
            <a:r>
              <a:rPr sz="1800" dirty="0">
                <a:latin typeface="Arial MT"/>
                <a:cs typeface="Arial MT"/>
              </a:rPr>
              <a:t>adversely </a:t>
            </a:r>
            <a:r>
              <a:rPr sz="1800" spc="-484" dirty="0">
                <a:latin typeface="Arial MT"/>
                <a:cs typeface="Arial MT"/>
              </a:rPr>
              <a:t> </a:t>
            </a:r>
            <a:r>
              <a:rPr sz="1800" dirty="0">
                <a:latin typeface="Arial MT"/>
                <a:cs typeface="Arial MT"/>
              </a:rPr>
              <a:t>affect assessment for </a:t>
            </a:r>
            <a:r>
              <a:rPr sz="1800" spc="5" dirty="0">
                <a:latin typeface="Arial MT"/>
                <a:cs typeface="Arial MT"/>
              </a:rPr>
              <a:t>shock </a:t>
            </a:r>
            <a:r>
              <a:rPr sz="1800" dirty="0">
                <a:latin typeface="Arial MT"/>
                <a:cs typeface="Arial MT"/>
              </a:rPr>
              <a:t>and/or </a:t>
            </a:r>
            <a:r>
              <a:rPr sz="1800" spc="5" dirty="0">
                <a:latin typeface="Arial MT"/>
                <a:cs typeface="Arial MT"/>
              </a:rPr>
              <a:t> </a:t>
            </a:r>
            <a:r>
              <a:rPr sz="1800" dirty="0">
                <a:latin typeface="Arial MT"/>
                <a:cs typeface="Arial MT"/>
              </a:rPr>
              <a:t>traumatic</a:t>
            </a:r>
            <a:r>
              <a:rPr sz="1800" spc="-65" dirty="0">
                <a:latin typeface="Arial MT"/>
                <a:cs typeface="Arial MT"/>
              </a:rPr>
              <a:t> </a:t>
            </a:r>
            <a:r>
              <a:rPr sz="1800" dirty="0">
                <a:latin typeface="Arial MT"/>
                <a:cs typeface="Arial MT"/>
              </a:rPr>
              <a:t>brain</a:t>
            </a:r>
            <a:r>
              <a:rPr sz="1800" spc="-20" dirty="0">
                <a:latin typeface="Arial MT"/>
                <a:cs typeface="Arial MT"/>
              </a:rPr>
              <a:t> </a:t>
            </a:r>
            <a:r>
              <a:rPr sz="1800" dirty="0">
                <a:latin typeface="Arial MT"/>
                <a:cs typeface="Arial MT"/>
              </a:rPr>
              <a:t>injury</a:t>
            </a:r>
            <a:endParaRPr sz="1800">
              <a:latin typeface="Arial MT"/>
              <a:cs typeface="Arial MT"/>
            </a:endParaRPr>
          </a:p>
        </p:txBody>
      </p:sp>
      <p:sp>
        <p:nvSpPr>
          <p:cNvPr id="6" name="object 6"/>
          <p:cNvSpPr/>
          <p:nvPr/>
        </p:nvSpPr>
        <p:spPr>
          <a:xfrm>
            <a:off x="683513" y="1831848"/>
            <a:ext cx="114300" cy="252729"/>
          </a:xfrm>
          <a:custGeom>
            <a:avLst/>
            <a:gdLst/>
            <a:ahLst/>
            <a:cxnLst/>
            <a:rect l="l" t="t" r="r" b="b"/>
            <a:pathLst>
              <a:path w="114300" h="252730">
                <a:moveTo>
                  <a:pt x="0" y="252729"/>
                </a:moveTo>
                <a:lnTo>
                  <a:pt x="114300" y="252729"/>
                </a:lnTo>
                <a:lnTo>
                  <a:pt x="114300" y="0"/>
                </a:lnTo>
                <a:lnTo>
                  <a:pt x="0" y="0"/>
                </a:lnTo>
                <a:lnTo>
                  <a:pt x="0" y="252729"/>
                </a:lnTo>
                <a:close/>
              </a:path>
            </a:pathLst>
          </a:custGeom>
          <a:solidFill>
            <a:srgbClr val="BB8542"/>
          </a:solidFill>
        </p:spPr>
        <p:txBody>
          <a:bodyPr wrap="square" lIns="0" tIns="0" rIns="0" bIns="0" rtlCol="0"/>
          <a:lstStyle/>
          <a:p>
            <a:endParaRPr/>
          </a:p>
        </p:txBody>
      </p:sp>
      <p:sp>
        <p:nvSpPr>
          <p:cNvPr id="7" name="object 7"/>
          <p:cNvSpPr/>
          <p:nvPr/>
        </p:nvSpPr>
        <p:spPr>
          <a:xfrm>
            <a:off x="683513" y="2173223"/>
            <a:ext cx="114300" cy="252729"/>
          </a:xfrm>
          <a:custGeom>
            <a:avLst/>
            <a:gdLst/>
            <a:ahLst/>
            <a:cxnLst/>
            <a:rect l="l" t="t" r="r" b="b"/>
            <a:pathLst>
              <a:path w="114300" h="252730">
                <a:moveTo>
                  <a:pt x="0" y="252729"/>
                </a:moveTo>
                <a:lnTo>
                  <a:pt x="114300" y="252729"/>
                </a:lnTo>
                <a:lnTo>
                  <a:pt x="114300" y="0"/>
                </a:lnTo>
                <a:lnTo>
                  <a:pt x="0" y="0"/>
                </a:lnTo>
                <a:lnTo>
                  <a:pt x="0" y="252729"/>
                </a:lnTo>
                <a:close/>
              </a:path>
            </a:pathLst>
          </a:custGeom>
          <a:solidFill>
            <a:srgbClr val="BB8542"/>
          </a:solidFill>
        </p:spPr>
        <p:txBody>
          <a:bodyPr wrap="square" lIns="0" tIns="0" rIns="0" bIns="0" rtlCol="0"/>
          <a:lstStyle/>
          <a:p>
            <a:endParaRPr/>
          </a:p>
        </p:txBody>
      </p:sp>
      <p:sp>
        <p:nvSpPr>
          <p:cNvPr id="8" name="object 8"/>
          <p:cNvSpPr/>
          <p:nvPr/>
        </p:nvSpPr>
        <p:spPr>
          <a:xfrm>
            <a:off x="683513" y="3169920"/>
            <a:ext cx="114300" cy="297815"/>
          </a:xfrm>
          <a:custGeom>
            <a:avLst/>
            <a:gdLst/>
            <a:ahLst/>
            <a:cxnLst/>
            <a:rect l="l" t="t" r="r" b="b"/>
            <a:pathLst>
              <a:path w="114300" h="297814">
                <a:moveTo>
                  <a:pt x="0" y="297688"/>
                </a:moveTo>
                <a:lnTo>
                  <a:pt x="114300" y="297688"/>
                </a:lnTo>
                <a:lnTo>
                  <a:pt x="114300" y="0"/>
                </a:lnTo>
                <a:lnTo>
                  <a:pt x="0" y="0"/>
                </a:lnTo>
                <a:lnTo>
                  <a:pt x="0" y="297688"/>
                </a:lnTo>
                <a:close/>
              </a:path>
            </a:pathLst>
          </a:custGeom>
          <a:solidFill>
            <a:srgbClr val="BB8542"/>
          </a:solidFill>
        </p:spPr>
        <p:txBody>
          <a:bodyPr wrap="square" lIns="0" tIns="0" rIns="0" bIns="0" rtlCol="0"/>
          <a:lstStyle/>
          <a:p>
            <a:endParaRPr/>
          </a:p>
        </p:txBody>
      </p:sp>
      <p:sp>
        <p:nvSpPr>
          <p:cNvPr id="9" name="object 9"/>
          <p:cNvSpPr/>
          <p:nvPr/>
        </p:nvSpPr>
        <p:spPr>
          <a:xfrm>
            <a:off x="683513" y="4288535"/>
            <a:ext cx="114300" cy="493395"/>
          </a:xfrm>
          <a:custGeom>
            <a:avLst/>
            <a:gdLst/>
            <a:ahLst/>
            <a:cxnLst/>
            <a:rect l="l" t="t" r="r" b="b"/>
            <a:pathLst>
              <a:path w="114300" h="493395">
                <a:moveTo>
                  <a:pt x="0" y="493268"/>
                </a:moveTo>
                <a:lnTo>
                  <a:pt x="114300" y="493268"/>
                </a:lnTo>
                <a:lnTo>
                  <a:pt x="114300" y="0"/>
                </a:lnTo>
                <a:lnTo>
                  <a:pt x="0" y="0"/>
                </a:lnTo>
                <a:lnTo>
                  <a:pt x="0" y="493268"/>
                </a:lnTo>
                <a:close/>
              </a:path>
            </a:pathLst>
          </a:custGeom>
          <a:solidFill>
            <a:srgbClr val="BB8542"/>
          </a:solidFill>
        </p:spPr>
        <p:txBody>
          <a:bodyPr wrap="square" lIns="0" tIns="0" rIns="0" bIns="0" rtlCol="0"/>
          <a:lstStyle/>
          <a:p>
            <a:endParaRPr/>
          </a:p>
        </p:txBody>
      </p:sp>
      <p:sp>
        <p:nvSpPr>
          <p:cNvPr id="10" name="object 10"/>
          <p:cNvSpPr/>
          <p:nvPr/>
        </p:nvSpPr>
        <p:spPr>
          <a:xfrm>
            <a:off x="683513" y="4901184"/>
            <a:ext cx="114300" cy="783590"/>
          </a:xfrm>
          <a:custGeom>
            <a:avLst/>
            <a:gdLst/>
            <a:ahLst/>
            <a:cxnLst/>
            <a:rect l="l" t="t" r="r" b="b"/>
            <a:pathLst>
              <a:path w="114300" h="783589">
                <a:moveTo>
                  <a:pt x="0" y="783475"/>
                </a:moveTo>
                <a:lnTo>
                  <a:pt x="114300" y="783475"/>
                </a:lnTo>
                <a:lnTo>
                  <a:pt x="114300" y="0"/>
                </a:lnTo>
                <a:lnTo>
                  <a:pt x="0" y="0"/>
                </a:lnTo>
                <a:lnTo>
                  <a:pt x="0" y="783475"/>
                </a:lnTo>
                <a:close/>
              </a:path>
            </a:pathLst>
          </a:custGeom>
          <a:solidFill>
            <a:srgbClr val="BB8542"/>
          </a:solidFill>
        </p:spPr>
        <p:txBody>
          <a:bodyPr wrap="square" lIns="0" tIns="0" rIns="0" bIns="0" rtlCol="0"/>
          <a:lstStyle/>
          <a:p>
            <a:endParaRPr/>
          </a:p>
        </p:txBody>
      </p:sp>
      <p:sp>
        <p:nvSpPr>
          <p:cNvPr id="11" name="object 11"/>
          <p:cNvSpPr/>
          <p:nvPr/>
        </p:nvSpPr>
        <p:spPr>
          <a:xfrm>
            <a:off x="7248906" y="1712976"/>
            <a:ext cx="114300" cy="252729"/>
          </a:xfrm>
          <a:custGeom>
            <a:avLst/>
            <a:gdLst/>
            <a:ahLst/>
            <a:cxnLst/>
            <a:rect l="l" t="t" r="r" b="b"/>
            <a:pathLst>
              <a:path w="114300" h="252730">
                <a:moveTo>
                  <a:pt x="0" y="252729"/>
                </a:moveTo>
                <a:lnTo>
                  <a:pt x="114300" y="252729"/>
                </a:lnTo>
                <a:lnTo>
                  <a:pt x="114300" y="0"/>
                </a:lnTo>
                <a:lnTo>
                  <a:pt x="0" y="0"/>
                </a:lnTo>
                <a:lnTo>
                  <a:pt x="0" y="252729"/>
                </a:lnTo>
                <a:close/>
              </a:path>
            </a:pathLst>
          </a:custGeom>
          <a:solidFill>
            <a:srgbClr val="BB8542"/>
          </a:solidFill>
        </p:spPr>
        <p:txBody>
          <a:bodyPr wrap="square" lIns="0" tIns="0" rIns="0" bIns="0" rtlCol="0"/>
          <a:lstStyle/>
          <a:p>
            <a:endParaRPr/>
          </a:p>
        </p:txBody>
      </p:sp>
      <p:pic>
        <p:nvPicPr>
          <p:cNvPr id="12" name="object 12"/>
          <p:cNvPicPr/>
          <p:nvPr/>
        </p:nvPicPr>
        <p:blipFill>
          <a:blip r:embed="rId4" cstate="print"/>
          <a:stretch>
            <a:fillRect/>
          </a:stretch>
        </p:blipFill>
        <p:spPr>
          <a:xfrm>
            <a:off x="5702888" y="3825240"/>
            <a:ext cx="838118" cy="913475"/>
          </a:xfrm>
          <a:prstGeom prst="rect">
            <a:avLst/>
          </a:prstGeom>
        </p:spPr>
      </p:pic>
      <p:pic>
        <p:nvPicPr>
          <p:cNvPr id="13" name="object 13"/>
          <p:cNvPicPr/>
          <p:nvPr/>
        </p:nvPicPr>
        <p:blipFill>
          <a:blip r:embed="rId5" cstate="print"/>
          <a:stretch>
            <a:fillRect/>
          </a:stretch>
        </p:blipFill>
        <p:spPr>
          <a:xfrm>
            <a:off x="5583935" y="4898712"/>
            <a:ext cx="1219169" cy="837047"/>
          </a:xfrm>
          <a:prstGeom prst="rect">
            <a:avLst/>
          </a:prstGeom>
        </p:spPr>
      </p:pic>
      <p:sp>
        <p:nvSpPr>
          <p:cNvPr id="14" name="object 14"/>
          <p:cNvSpPr/>
          <p:nvPr/>
        </p:nvSpPr>
        <p:spPr>
          <a:xfrm>
            <a:off x="7248906" y="2090927"/>
            <a:ext cx="114300" cy="502920"/>
          </a:xfrm>
          <a:custGeom>
            <a:avLst/>
            <a:gdLst/>
            <a:ahLst/>
            <a:cxnLst/>
            <a:rect l="l" t="t" r="r" b="b"/>
            <a:pathLst>
              <a:path w="114300" h="502919">
                <a:moveTo>
                  <a:pt x="0" y="502538"/>
                </a:moveTo>
                <a:lnTo>
                  <a:pt x="114300" y="502538"/>
                </a:lnTo>
                <a:lnTo>
                  <a:pt x="114300" y="0"/>
                </a:lnTo>
                <a:lnTo>
                  <a:pt x="0" y="0"/>
                </a:lnTo>
                <a:lnTo>
                  <a:pt x="0" y="502538"/>
                </a:lnTo>
                <a:close/>
              </a:path>
            </a:pathLst>
          </a:custGeom>
          <a:solidFill>
            <a:srgbClr val="BB8542"/>
          </a:solidFill>
        </p:spPr>
        <p:txBody>
          <a:bodyPr wrap="square" lIns="0" tIns="0" rIns="0" bIns="0" rtlCol="0"/>
          <a:lstStyle/>
          <a:p>
            <a:endParaRPr/>
          </a:p>
        </p:txBody>
      </p:sp>
      <p:sp>
        <p:nvSpPr>
          <p:cNvPr id="15" name="object 15"/>
          <p:cNvSpPr/>
          <p:nvPr/>
        </p:nvSpPr>
        <p:spPr>
          <a:xfrm>
            <a:off x="7248906" y="3130295"/>
            <a:ext cx="114300" cy="295275"/>
          </a:xfrm>
          <a:custGeom>
            <a:avLst/>
            <a:gdLst/>
            <a:ahLst/>
            <a:cxnLst/>
            <a:rect l="l" t="t" r="r" b="b"/>
            <a:pathLst>
              <a:path w="114300" h="295275">
                <a:moveTo>
                  <a:pt x="0" y="294893"/>
                </a:moveTo>
                <a:lnTo>
                  <a:pt x="114300" y="294893"/>
                </a:lnTo>
                <a:lnTo>
                  <a:pt x="114300" y="0"/>
                </a:lnTo>
                <a:lnTo>
                  <a:pt x="0" y="0"/>
                </a:lnTo>
                <a:lnTo>
                  <a:pt x="0" y="294893"/>
                </a:lnTo>
                <a:close/>
              </a:path>
            </a:pathLst>
          </a:custGeom>
          <a:solidFill>
            <a:srgbClr val="BB8542"/>
          </a:solidFill>
        </p:spPr>
        <p:txBody>
          <a:bodyPr wrap="square" lIns="0" tIns="0" rIns="0" bIns="0" rtlCol="0"/>
          <a:lstStyle/>
          <a:p>
            <a:endParaRPr/>
          </a:p>
        </p:txBody>
      </p:sp>
      <p:sp>
        <p:nvSpPr>
          <p:cNvPr id="16" name="object 16"/>
          <p:cNvSpPr/>
          <p:nvPr/>
        </p:nvSpPr>
        <p:spPr>
          <a:xfrm>
            <a:off x="7248906" y="3499103"/>
            <a:ext cx="114300" cy="295275"/>
          </a:xfrm>
          <a:custGeom>
            <a:avLst/>
            <a:gdLst/>
            <a:ahLst/>
            <a:cxnLst/>
            <a:rect l="l" t="t" r="r" b="b"/>
            <a:pathLst>
              <a:path w="114300" h="295275">
                <a:moveTo>
                  <a:pt x="0" y="294894"/>
                </a:moveTo>
                <a:lnTo>
                  <a:pt x="114300" y="294894"/>
                </a:lnTo>
                <a:lnTo>
                  <a:pt x="114300" y="0"/>
                </a:lnTo>
                <a:lnTo>
                  <a:pt x="0" y="0"/>
                </a:lnTo>
                <a:lnTo>
                  <a:pt x="0" y="294894"/>
                </a:lnTo>
                <a:close/>
              </a:path>
            </a:pathLst>
          </a:custGeom>
          <a:solidFill>
            <a:srgbClr val="BB8542"/>
          </a:solidFill>
        </p:spPr>
        <p:txBody>
          <a:bodyPr wrap="square" lIns="0" tIns="0" rIns="0" bIns="0" rtlCol="0"/>
          <a:lstStyle/>
          <a:p>
            <a:endParaRPr/>
          </a:p>
        </p:txBody>
      </p:sp>
      <p:sp>
        <p:nvSpPr>
          <p:cNvPr id="17" name="object 17"/>
          <p:cNvSpPr/>
          <p:nvPr/>
        </p:nvSpPr>
        <p:spPr>
          <a:xfrm>
            <a:off x="7248906" y="3898391"/>
            <a:ext cx="114300" cy="525145"/>
          </a:xfrm>
          <a:custGeom>
            <a:avLst/>
            <a:gdLst/>
            <a:ahLst/>
            <a:cxnLst/>
            <a:rect l="l" t="t" r="r" b="b"/>
            <a:pathLst>
              <a:path w="114300" h="525145">
                <a:moveTo>
                  <a:pt x="0" y="524890"/>
                </a:moveTo>
                <a:lnTo>
                  <a:pt x="114300" y="524890"/>
                </a:lnTo>
                <a:lnTo>
                  <a:pt x="114300" y="0"/>
                </a:lnTo>
                <a:lnTo>
                  <a:pt x="0" y="0"/>
                </a:lnTo>
                <a:lnTo>
                  <a:pt x="0" y="524890"/>
                </a:lnTo>
                <a:close/>
              </a:path>
            </a:pathLst>
          </a:custGeom>
          <a:solidFill>
            <a:srgbClr val="BB8542"/>
          </a:solidFill>
        </p:spPr>
        <p:txBody>
          <a:bodyPr wrap="square" lIns="0" tIns="0" rIns="0" bIns="0" rtlCol="0"/>
          <a:lstStyle/>
          <a:p>
            <a:endParaRPr/>
          </a:p>
        </p:txBody>
      </p:sp>
      <p:sp>
        <p:nvSpPr>
          <p:cNvPr id="18" name="object 18"/>
          <p:cNvSpPr/>
          <p:nvPr/>
        </p:nvSpPr>
        <p:spPr>
          <a:xfrm>
            <a:off x="7248906" y="4547615"/>
            <a:ext cx="114300" cy="525145"/>
          </a:xfrm>
          <a:custGeom>
            <a:avLst/>
            <a:gdLst/>
            <a:ahLst/>
            <a:cxnLst/>
            <a:rect l="l" t="t" r="r" b="b"/>
            <a:pathLst>
              <a:path w="114300" h="525145">
                <a:moveTo>
                  <a:pt x="0" y="524890"/>
                </a:moveTo>
                <a:lnTo>
                  <a:pt x="114300" y="524890"/>
                </a:lnTo>
                <a:lnTo>
                  <a:pt x="114300" y="0"/>
                </a:lnTo>
                <a:lnTo>
                  <a:pt x="0" y="0"/>
                </a:lnTo>
                <a:lnTo>
                  <a:pt x="0" y="524890"/>
                </a:lnTo>
                <a:close/>
              </a:path>
            </a:pathLst>
          </a:custGeom>
          <a:solidFill>
            <a:srgbClr val="BB8542"/>
          </a:solidFill>
        </p:spPr>
        <p:txBody>
          <a:bodyPr wrap="square" lIns="0" tIns="0" rIns="0" bIns="0" rtlCol="0"/>
          <a:lstStyle/>
          <a:p>
            <a:endParaRPr/>
          </a:p>
        </p:txBody>
      </p:sp>
      <p:grpSp>
        <p:nvGrpSpPr>
          <p:cNvPr id="19" name="object 19"/>
          <p:cNvGrpSpPr/>
          <p:nvPr/>
        </p:nvGrpSpPr>
        <p:grpSpPr>
          <a:xfrm>
            <a:off x="7171563" y="5300090"/>
            <a:ext cx="4780280" cy="857250"/>
            <a:chOff x="7171563" y="5300090"/>
            <a:chExt cx="4780280" cy="857250"/>
          </a:xfrm>
        </p:grpSpPr>
        <p:sp>
          <p:nvSpPr>
            <p:cNvPr id="20" name="object 20"/>
            <p:cNvSpPr/>
            <p:nvPr/>
          </p:nvSpPr>
          <p:spPr>
            <a:xfrm>
              <a:off x="7181088" y="5309615"/>
              <a:ext cx="4761230" cy="838200"/>
            </a:xfrm>
            <a:custGeom>
              <a:avLst/>
              <a:gdLst/>
              <a:ahLst/>
              <a:cxnLst/>
              <a:rect l="l" t="t" r="r" b="b"/>
              <a:pathLst>
                <a:path w="4761230" h="838200">
                  <a:moveTo>
                    <a:pt x="4647057" y="0"/>
                  </a:moveTo>
                  <a:lnTo>
                    <a:pt x="113918" y="0"/>
                  </a:lnTo>
                  <a:lnTo>
                    <a:pt x="69597" y="8959"/>
                  </a:lnTo>
                  <a:lnTo>
                    <a:pt x="33385" y="33385"/>
                  </a:lnTo>
                  <a:lnTo>
                    <a:pt x="8959" y="69597"/>
                  </a:lnTo>
                  <a:lnTo>
                    <a:pt x="0" y="113919"/>
                  </a:lnTo>
                  <a:lnTo>
                    <a:pt x="0" y="724217"/>
                  </a:lnTo>
                  <a:lnTo>
                    <a:pt x="8959" y="768585"/>
                  </a:lnTo>
                  <a:lnTo>
                    <a:pt x="33385" y="804816"/>
                  </a:lnTo>
                  <a:lnTo>
                    <a:pt x="69597" y="829243"/>
                  </a:lnTo>
                  <a:lnTo>
                    <a:pt x="113918" y="838200"/>
                  </a:lnTo>
                  <a:lnTo>
                    <a:pt x="4647057" y="838200"/>
                  </a:lnTo>
                  <a:lnTo>
                    <a:pt x="4691378" y="829243"/>
                  </a:lnTo>
                  <a:lnTo>
                    <a:pt x="4727590" y="804816"/>
                  </a:lnTo>
                  <a:lnTo>
                    <a:pt x="4752016" y="768585"/>
                  </a:lnTo>
                  <a:lnTo>
                    <a:pt x="4760976" y="724217"/>
                  </a:lnTo>
                  <a:lnTo>
                    <a:pt x="4760976" y="113919"/>
                  </a:lnTo>
                  <a:lnTo>
                    <a:pt x="4752016" y="69597"/>
                  </a:lnTo>
                  <a:lnTo>
                    <a:pt x="4727590" y="33385"/>
                  </a:lnTo>
                  <a:lnTo>
                    <a:pt x="4691378" y="8959"/>
                  </a:lnTo>
                  <a:lnTo>
                    <a:pt x="4647057" y="0"/>
                  </a:lnTo>
                  <a:close/>
                </a:path>
              </a:pathLst>
            </a:custGeom>
            <a:solidFill>
              <a:srgbClr val="F1F1F1"/>
            </a:solidFill>
          </p:spPr>
          <p:txBody>
            <a:bodyPr wrap="square" lIns="0" tIns="0" rIns="0" bIns="0" rtlCol="0"/>
            <a:lstStyle/>
            <a:p>
              <a:endParaRPr/>
            </a:p>
          </p:txBody>
        </p:sp>
        <p:sp>
          <p:nvSpPr>
            <p:cNvPr id="21" name="object 21"/>
            <p:cNvSpPr/>
            <p:nvPr/>
          </p:nvSpPr>
          <p:spPr>
            <a:xfrm>
              <a:off x="7181088" y="5309615"/>
              <a:ext cx="4761230" cy="838200"/>
            </a:xfrm>
            <a:custGeom>
              <a:avLst/>
              <a:gdLst/>
              <a:ahLst/>
              <a:cxnLst/>
              <a:rect l="l" t="t" r="r" b="b"/>
              <a:pathLst>
                <a:path w="4761230" h="838200">
                  <a:moveTo>
                    <a:pt x="0" y="113919"/>
                  </a:moveTo>
                  <a:lnTo>
                    <a:pt x="8959" y="69597"/>
                  </a:lnTo>
                  <a:lnTo>
                    <a:pt x="33385" y="33385"/>
                  </a:lnTo>
                  <a:lnTo>
                    <a:pt x="69597" y="8959"/>
                  </a:lnTo>
                  <a:lnTo>
                    <a:pt x="113918" y="0"/>
                  </a:lnTo>
                  <a:lnTo>
                    <a:pt x="4647057" y="0"/>
                  </a:lnTo>
                  <a:lnTo>
                    <a:pt x="4691378" y="8959"/>
                  </a:lnTo>
                  <a:lnTo>
                    <a:pt x="4727590" y="33385"/>
                  </a:lnTo>
                  <a:lnTo>
                    <a:pt x="4752016" y="69597"/>
                  </a:lnTo>
                  <a:lnTo>
                    <a:pt x="4760976" y="113919"/>
                  </a:lnTo>
                  <a:lnTo>
                    <a:pt x="4760976" y="724217"/>
                  </a:lnTo>
                  <a:lnTo>
                    <a:pt x="4752016" y="768585"/>
                  </a:lnTo>
                  <a:lnTo>
                    <a:pt x="4727590" y="804816"/>
                  </a:lnTo>
                  <a:lnTo>
                    <a:pt x="4691378" y="829243"/>
                  </a:lnTo>
                  <a:lnTo>
                    <a:pt x="4647057" y="838200"/>
                  </a:lnTo>
                  <a:lnTo>
                    <a:pt x="113918" y="838200"/>
                  </a:lnTo>
                  <a:lnTo>
                    <a:pt x="69597" y="829243"/>
                  </a:lnTo>
                  <a:lnTo>
                    <a:pt x="33385" y="804816"/>
                  </a:lnTo>
                  <a:lnTo>
                    <a:pt x="8959" y="768585"/>
                  </a:lnTo>
                  <a:lnTo>
                    <a:pt x="0" y="724217"/>
                  </a:lnTo>
                  <a:lnTo>
                    <a:pt x="0" y="113919"/>
                  </a:lnTo>
                  <a:close/>
                </a:path>
              </a:pathLst>
            </a:custGeom>
            <a:ln w="19050">
              <a:solidFill>
                <a:srgbClr val="7E7E7E"/>
              </a:solidFill>
            </a:ln>
          </p:spPr>
          <p:txBody>
            <a:bodyPr wrap="square" lIns="0" tIns="0" rIns="0" bIns="0" rtlCol="0"/>
            <a:lstStyle/>
            <a:p>
              <a:endParaRPr/>
            </a:p>
          </p:txBody>
        </p:sp>
      </p:grpSp>
      <p:sp>
        <p:nvSpPr>
          <p:cNvPr id="22" name="object 22"/>
          <p:cNvSpPr txBox="1">
            <a:spLocks noGrp="1"/>
          </p:cNvSpPr>
          <p:nvPr>
            <p:ph sz="half" idx="3"/>
          </p:nvPr>
        </p:nvSpPr>
        <p:spPr>
          <a:prstGeom prst="rect">
            <a:avLst/>
          </a:prstGeom>
        </p:spPr>
        <p:txBody>
          <a:bodyPr vert="horz" wrap="square" lIns="0" tIns="113030" rIns="0" bIns="0" rtlCol="0">
            <a:spAutoFit/>
          </a:bodyPr>
          <a:lstStyle/>
          <a:p>
            <a:pPr marL="12700">
              <a:lnSpc>
                <a:spcPct val="100000"/>
              </a:lnSpc>
              <a:spcBef>
                <a:spcPts val="890"/>
              </a:spcBef>
            </a:pPr>
            <a:r>
              <a:rPr spc="-5" dirty="0"/>
              <a:t>TREAMENT</a:t>
            </a:r>
            <a:r>
              <a:rPr spc="10" dirty="0"/>
              <a:t> </a:t>
            </a:r>
            <a:r>
              <a:rPr spc="-5" dirty="0"/>
              <a:t>END</a:t>
            </a:r>
            <a:r>
              <a:rPr spc="-25" dirty="0"/>
              <a:t> </a:t>
            </a:r>
            <a:r>
              <a:rPr spc="-5" dirty="0"/>
              <a:t>POINTS:</a:t>
            </a:r>
          </a:p>
          <a:p>
            <a:pPr marL="243840">
              <a:lnSpc>
                <a:spcPct val="100000"/>
              </a:lnSpc>
              <a:spcBef>
                <a:spcPts val="790"/>
              </a:spcBef>
            </a:pPr>
            <a:r>
              <a:rPr b="0" dirty="0">
                <a:latin typeface="Arial MT"/>
                <a:cs typeface="Arial MT"/>
              </a:rPr>
              <a:t>Pain</a:t>
            </a:r>
            <a:r>
              <a:rPr b="0" spc="-20" dirty="0">
                <a:latin typeface="Arial MT"/>
                <a:cs typeface="Arial MT"/>
              </a:rPr>
              <a:t> </a:t>
            </a:r>
            <a:r>
              <a:rPr b="0" dirty="0">
                <a:latin typeface="Arial MT"/>
                <a:cs typeface="Arial MT"/>
              </a:rPr>
              <a:t>reduction</a:t>
            </a:r>
            <a:r>
              <a:rPr b="0" spc="-70" dirty="0">
                <a:latin typeface="Arial MT"/>
                <a:cs typeface="Arial MT"/>
              </a:rPr>
              <a:t> </a:t>
            </a:r>
            <a:r>
              <a:rPr b="0" dirty="0">
                <a:latin typeface="Arial MT"/>
                <a:cs typeface="Arial MT"/>
              </a:rPr>
              <a:t>(to</a:t>
            </a:r>
            <a:r>
              <a:rPr b="0" spc="-20" dirty="0">
                <a:latin typeface="Arial MT"/>
                <a:cs typeface="Arial MT"/>
              </a:rPr>
              <a:t> </a:t>
            </a:r>
            <a:r>
              <a:rPr b="0" dirty="0">
                <a:latin typeface="Arial MT"/>
                <a:cs typeface="Arial MT"/>
              </a:rPr>
              <a:t>tolerable</a:t>
            </a:r>
            <a:r>
              <a:rPr b="0" spc="-45" dirty="0">
                <a:latin typeface="Arial MT"/>
                <a:cs typeface="Arial MT"/>
              </a:rPr>
              <a:t> </a:t>
            </a:r>
            <a:r>
              <a:rPr b="0" dirty="0">
                <a:latin typeface="Arial MT"/>
                <a:cs typeface="Arial MT"/>
              </a:rPr>
              <a:t>level)</a:t>
            </a:r>
          </a:p>
          <a:p>
            <a:pPr marL="243840" marR="758825">
              <a:lnSpc>
                <a:spcPct val="100000"/>
              </a:lnSpc>
              <a:spcBef>
                <a:spcPts val="819"/>
              </a:spcBef>
            </a:pPr>
            <a:r>
              <a:rPr b="0" spc="-5" dirty="0">
                <a:latin typeface="Arial MT"/>
                <a:cs typeface="Arial MT"/>
              </a:rPr>
              <a:t>No</a:t>
            </a:r>
            <a:r>
              <a:rPr b="0" spc="5" dirty="0">
                <a:latin typeface="Arial MT"/>
                <a:cs typeface="Arial MT"/>
              </a:rPr>
              <a:t> </a:t>
            </a:r>
            <a:r>
              <a:rPr b="0" dirty="0">
                <a:latin typeface="Arial MT"/>
                <a:cs typeface="Arial MT"/>
              </a:rPr>
              <a:t>respiratory</a:t>
            </a:r>
            <a:r>
              <a:rPr b="0" spc="-60" dirty="0">
                <a:latin typeface="Arial MT"/>
                <a:cs typeface="Arial MT"/>
              </a:rPr>
              <a:t> </a:t>
            </a:r>
            <a:r>
              <a:rPr b="0" dirty="0">
                <a:latin typeface="Arial MT"/>
                <a:cs typeface="Arial MT"/>
              </a:rPr>
              <a:t>compromise,</a:t>
            </a:r>
            <a:r>
              <a:rPr b="0" spc="-60" dirty="0">
                <a:latin typeface="Arial MT"/>
                <a:cs typeface="Arial MT"/>
              </a:rPr>
              <a:t> </a:t>
            </a:r>
            <a:r>
              <a:rPr b="0" dirty="0">
                <a:latin typeface="Arial MT"/>
                <a:cs typeface="Arial MT"/>
              </a:rPr>
              <a:t>signs </a:t>
            </a:r>
            <a:r>
              <a:rPr b="0" spc="-484" dirty="0">
                <a:latin typeface="Arial MT"/>
                <a:cs typeface="Arial MT"/>
              </a:rPr>
              <a:t> </a:t>
            </a:r>
            <a:r>
              <a:rPr b="0" dirty="0">
                <a:latin typeface="Arial MT"/>
                <a:cs typeface="Arial MT"/>
              </a:rPr>
              <a:t>of</a:t>
            </a:r>
            <a:r>
              <a:rPr b="0" spc="-25" dirty="0">
                <a:latin typeface="Arial MT"/>
                <a:cs typeface="Arial MT"/>
              </a:rPr>
              <a:t> </a:t>
            </a:r>
            <a:r>
              <a:rPr b="0" spc="5" dirty="0">
                <a:latin typeface="Arial MT"/>
                <a:cs typeface="Arial MT"/>
              </a:rPr>
              <a:t>shock</a:t>
            </a:r>
            <a:r>
              <a:rPr b="0" spc="-35" dirty="0">
                <a:latin typeface="Arial MT"/>
                <a:cs typeface="Arial MT"/>
              </a:rPr>
              <a:t> </a:t>
            </a:r>
            <a:r>
              <a:rPr b="0" dirty="0">
                <a:latin typeface="Arial MT"/>
                <a:cs typeface="Arial MT"/>
              </a:rPr>
              <a:t>or</a:t>
            </a:r>
            <a:r>
              <a:rPr b="0" spc="-5" dirty="0">
                <a:latin typeface="Arial MT"/>
                <a:cs typeface="Arial MT"/>
              </a:rPr>
              <a:t> </a:t>
            </a:r>
            <a:r>
              <a:rPr b="0" dirty="0">
                <a:latin typeface="Arial MT"/>
                <a:cs typeface="Arial MT"/>
              </a:rPr>
              <a:t>altered</a:t>
            </a:r>
            <a:r>
              <a:rPr b="0" spc="-40" dirty="0">
                <a:latin typeface="Arial MT"/>
                <a:cs typeface="Arial MT"/>
              </a:rPr>
              <a:t> </a:t>
            </a:r>
            <a:r>
              <a:rPr b="0" dirty="0">
                <a:latin typeface="Arial MT"/>
                <a:cs typeface="Arial MT"/>
              </a:rPr>
              <a:t>mentation</a:t>
            </a:r>
          </a:p>
          <a:p>
            <a:pPr marL="12700">
              <a:lnSpc>
                <a:spcPct val="100000"/>
              </a:lnSpc>
              <a:spcBef>
                <a:spcPts val="795"/>
              </a:spcBef>
            </a:pPr>
            <a:r>
              <a:rPr spc="-35" dirty="0"/>
              <a:t>ADVANTAGES:</a:t>
            </a:r>
          </a:p>
          <a:p>
            <a:pPr marL="243840">
              <a:lnSpc>
                <a:spcPct val="100000"/>
              </a:lnSpc>
              <a:spcBef>
                <a:spcPts val="790"/>
              </a:spcBef>
            </a:pPr>
            <a:r>
              <a:rPr b="0" dirty="0">
                <a:latin typeface="Arial MT"/>
                <a:cs typeface="Arial MT"/>
              </a:rPr>
              <a:t>Rapid</a:t>
            </a:r>
            <a:r>
              <a:rPr b="0" spc="-25" dirty="0">
                <a:latin typeface="Arial MT"/>
                <a:cs typeface="Arial MT"/>
              </a:rPr>
              <a:t> </a:t>
            </a:r>
            <a:r>
              <a:rPr b="0" dirty="0">
                <a:latin typeface="Arial MT"/>
                <a:cs typeface="Arial MT"/>
              </a:rPr>
              <a:t>analgesia</a:t>
            </a:r>
            <a:r>
              <a:rPr b="0" spc="-75" dirty="0">
                <a:latin typeface="Arial MT"/>
                <a:cs typeface="Arial MT"/>
              </a:rPr>
              <a:t> </a:t>
            </a:r>
            <a:r>
              <a:rPr spc="5" dirty="0">
                <a:solidFill>
                  <a:srgbClr val="BB8542"/>
                </a:solidFill>
              </a:rPr>
              <a:t>without</a:t>
            </a:r>
            <a:r>
              <a:rPr spc="-45" dirty="0">
                <a:solidFill>
                  <a:srgbClr val="BB8542"/>
                </a:solidFill>
              </a:rPr>
              <a:t> </a:t>
            </a:r>
            <a:r>
              <a:rPr b="0" dirty="0">
                <a:latin typeface="Arial MT"/>
                <a:cs typeface="Arial MT"/>
              </a:rPr>
              <a:t>an</a:t>
            </a:r>
            <a:r>
              <a:rPr b="0" spc="-20" dirty="0">
                <a:latin typeface="Arial MT"/>
                <a:cs typeface="Arial MT"/>
              </a:rPr>
              <a:t> </a:t>
            </a:r>
            <a:r>
              <a:rPr b="0" dirty="0">
                <a:latin typeface="Arial MT"/>
                <a:cs typeface="Arial MT"/>
              </a:rPr>
              <a:t>IV</a:t>
            </a:r>
          </a:p>
          <a:p>
            <a:pPr marL="243840">
              <a:lnSpc>
                <a:spcPct val="100000"/>
              </a:lnSpc>
              <a:spcBef>
                <a:spcPts val="820"/>
              </a:spcBef>
            </a:pPr>
            <a:r>
              <a:rPr b="0" spc="-5" dirty="0">
                <a:latin typeface="Arial MT"/>
                <a:cs typeface="Arial MT"/>
              </a:rPr>
              <a:t>Saves</a:t>
            </a:r>
            <a:r>
              <a:rPr b="0" spc="-45" dirty="0">
                <a:latin typeface="Arial MT"/>
                <a:cs typeface="Arial MT"/>
              </a:rPr>
              <a:t> </a:t>
            </a:r>
            <a:r>
              <a:rPr b="0" dirty="0">
                <a:latin typeface="Arial MT"/>
                <a:cs typeface="Arial MT"/>
              </a:rPr>
              <a:t>time</a:t>
            </a:r>
          </a:p>
          <a:p>
            <a:pPr marL="243840">
              <a:lnSpc>
                <a:spcPct val="100000"/>
              </a:lnSpc>
              <a:spcBef>
                <a:spcPts val="790"/>
              </a:spcBef>
            </a:pPr>
            <a:r>
              <a:rPr b="0" spc="-5" dirty="0">
                <a:latin typeface="Arial MT"/>
                <a:cs typeface="Arial MT"/>
              </a:rPr>
              <a:t>Low-light</a:t>
            </a:r>
            <a:r>
              <a:rPr b="0" spc="-25" dirty="0">
                <a:latin typeface="Arial MT"/>
                <a:cs typeface="Arial MT"/>
              </a:rPr>
              <a:t> </a:t>
            </a:r>
            <a:r>
              <a:rPr b="0" dirty="0">
                <a:latin typeface="Arial MT"/>
                <a:cs typeface="Arial MT"/>
              </a:rPr>
              <a:t>IV </a:t>
            </a:r>
            <a:r>
              <a:rPr b="0" spc="5" dirty="0">
                <a:latin typeface="Arial MT"/>
                <a:cs typeface="Arial MT"/>
              </a:rPr>
              <a:t>access</a:t>
            </a:r>
            <a:r>
              <a:rPr b="0" spc="-60" dirty="0">
                <a:latin typeface="Arial MT"/>
                <a:cs typeface="Arial MT"/>
              </a:rPr>
              <a:t> </a:t>
            </a:r>
            <a:r>
              <a:rPr b="0" dirty="0">
                <a:latin typeface="Arial MT"/>
                <a:cs typeface="Arial MT"/>
              </a:rPr>
              <a:t>difficult</a:t>
            </a:r>
            <a:r>
              <a:rPr b="0" spc="-90" dirty="0">
                <a:latin typeface="Arial MT"/>
                <a:cs typeface="Arial MT"/>
              </a:rPr>
              <a:t> </a:t>
            </a:r>
            <a:r>
              <a:rPr b="0" spc="-5" dirty="0">
                <a:latin typeface="Arial MT"/>
                <a:cs typeface="Arial MT"/>
              </a:rPr>
              <a:t>even</a:t>
            </a:r>
          </a:p>
          <a:p>
            <a:pPr marL="243840">
              <a:lnSpc>
                <a:spcPct val="100000"/>
              </a:lnSpc>
            </a:pPr>
            <a:r>
              <a:rPr b="0" spc="-10" dirty="0">
                <a:latin typeface="Arial MT"/>
                <a:cs typeface="Arial MT"/>
              </a:rPr>
              <a:t>with</a:t>
            </a:r>
            <a:r>
              <a:rPr b="0" spc="-30" dirty="0">
                <a:latin typeface="Arial MT"/>
                <a:cs typeface="Arial MT"/>
              </a:rPr>
              <a:t> </a:t>
            </a:r>
            <a:r>
              <a:rPr b="0" spc="-5" dirty="0">
                <a:latin typeface="Arial MT"/>
                <a:cs typeface="Arial MT"/>
              </a:rPr>
              <a:t>NVGs</a:t>
            </a:r>
          </a:p>
          <a:p>
            <a:pPr marL="243840">
              <a:lnSpc>
                <a:spcPct val="100000"/>
              </a:lnSpc>
              <a:spcBef>
                <a:spcPts val="795"/>
              </a:spcBef>
            </a:pPr>
            <a:r>
              <a:rPr b="0" dirty="0">
                <a:latin typeface="Arial MT"/>
                <a:cs typeface="Arial MT"/>
              </a:rPr>
              <a:t>Safeguards</a:t>
            </a:r>
            <a:r>
              <a:rPr b="0" spc="-70" dirty="0">
                <a:latin typeface="Arial MT"/>
                <a:cs typeface="Arial MT"/>
              </a:rPr>
              <a:t> </a:t>
            </a:r>
            <a:r>
              <a:rPr b="0" dirty="0">
                <a:latin typeface="Arial MT"/>
                <a:cs typeface="Arial MT"/>
              </a:rPr>
              <a:t>resources</a:t>
            </a:r>
            <a:r>
              <a:rPr b="0" spc="-70" dirty="0">
                <a:latin typeface="Arial MT"/>
                <a:cs typeface="Arial MT"/>
              </a:rPr>
              <a:t> </a:t>
            </a:r>
            <a:r>
              <a:rPr b="0" dirty="0">
                <a:latin typeface="Arial MT"/>
                <a:cs typeface="Arial MT"/>
              </a:rPr>
              <a:t>for</a:t>
            </a:r>
          </a:p>
          <a:p>
            <a:pPr marL="243840">
              <a:lnSpc>
                <a:spcPct val="100000"/>
              </a:lnSpc>
            </a:pPr>
            <a:r>
              <a:rPr b="0" dirty="0">
                <a:latin typeface="Arial MT"/>
                <a:cs typeface="Arial MT"/>
              </a:rPr>
              <a:t>casualties</a:t>
            </a:r>
            <a:r>
              <a:rPr b="0" spc="-95" dirty="0">
                <a:latin typeface="Arial MT"/>
                <a:cs typeface="Arial MT"/>
              </a:rPr>
              <a:t> </a:t>
            </a:r>
            <a:r>
              <a:rPr b="0" spc="-10" dirty="0">
                <a:latin typeface="Arial MT"/>
                <a:cs typeface="Arial MT"/>
              </a:rPr>
              <a:t>who</a:t>
            </a:r>
            <a:r>
              <a:rPr b="0" spc="20" dirty="0">
                <a:latin typeface="Arial MT"/>
                <a:cs typeface="Arial MT"/>
              </a:rPr>
              <a:t> </a:t>
            </a:r>
            <a:r>
              <a:rPr b="0" dirty="0">
                <a:latin typeface="Arial MT"/>
                <a:cs typeface="Arial MT"/>
              </a:rPr>
              <a:t>might</a:t>
            </a:r>
            <a:r>
              <a:rPr b="0" spc="-55" dirty="0">
                <a:latin typeface="Arial MT"/>
                <a:cs typeface="Arial MT"/>
              </a:rPr>
              <a:t> </a:t>
            </a:r>
            <a:r>
              <a:rPr b="0" dirty="0">
                <a:latin typeface="Arial MT"/>
                <a:cs typeface="Arial MT"/>
              </a:rPr>
              <a:t>need</a:t>
            </a:r>
            <a:r>
              <a:rPr b="0" spc="-50" dirty="0">
                <a:latin typeface="Arial MT"/>
                <a:cs typeface="Arial MT"/>
              </a:rPr>
              <a:t> </a:t>
            </a:r>
            <a:r>
              <a:rPr b="0" dirty="0">
                <a:latin typeface="Arial MT"/>
                <a:cs typeface="Arial MT"/>
              </a:rPr>
              <a:t>them</a:t>
            </a:r>
          </a:p>
          <a:p>
            <a:pPr>
              <a:lnSpc>
                <a:spcPct val="100000"/>
              </a:lnSpc>
              <a:spcBef>
                <a:spcPts val="45"/>
              </a:spcBef>
            </a:pPr>
            <a:endParaRPr sz="2450">
              <a:latin typeface="Arial MT"/>
              <a:cs typeface="Arial MT"/>
            </a:endParaRPr>
          </a:p>
          <a:p>
            <a:pPr marL="172085" marR="5080">
              <a:lnSpc>
                <a:spcPct val="107100"/>
              </a:lnSpc>
            </a:pPr>
            <a:r>
              <a:rPr sz="1700" spc="-10" dirty="0"/>
              <a:t>800</a:t>
            </a:r>
            <a:r>
              <a:rPr sz="1700" spc="35" dirty="0"/>
              <a:t> </a:t>
            </a:r>
            <a:r>
              <a:rPr sz="1700" spc="-5" dirty="0"/>
              <a:t>mcg </a:t>
            </a:r>
            <a:r>
              <a:rPr sz="1700" b="0" spc="-10" dirty="0">
                <a:latin typeface="Arial MT"/>
                <a:cs typeface="Arial MT"/>
              </a:rPr>
              <a:t>of</a:t>
            </a:r>
            <a:r>
              <a:rPr sz="1700" b="0" spc="10" dirty="0">
                <a:latin typeface="Arial MT"/>
                <a:cs typeface="Arial MT"/>
              </a:rPr>
              <a:t> </a:t>
            </a:r>
            <a:r>
              <a:rPr sz="1700" spc="-25" dirty="0">
                <a:solidFill>
                  <a:srgbClr val="BB8542"/>
                </a:solidFill>
              </a:rPr>
              <a:t>FENTANYL</a:t>
            </a:r>
            <a:r>
              <a:rPr sz="1700" spc="20" dirty="0">
                <a:solidFill>
                  <a:srgbClr val="BB8542"/>
                </a:solidFill>
              </a:rPr>
              <a:t> </a:t>
            </a:r>
            <a:r>
              <a:rPr sz="1700" b="0" spc="-10" dirty="0">
                <a:latin typeface="Arial MT"/>
                <a:cs typeface="Arial MT"/>
              </a:rPr>
              <a:t>provided</a:t>
            </a:r>
            <a:r>
              <a:rPr sz="1700" b="0" spc="60" dirty="0">
                <a:latin typeface="Arial MT"/>
                <a:cs typeface="Arial MT"/>
              </a:rPr>
              <a:t> </a:t>
            </a:r>
            <a:r>
              <a:rPr sz="1700" b="0" spc="-10" dirty="0">
                <a:latin typeface="Arial MT"/>
                <a:cs typeface="Arial MT"/>
              </a:rPr>
              <a:t>equivalent </a:t>
            </a:r>
            <a:r>
              <a:rPr sz="1700" b="0" spc="-455" dirty="0">
                <a:latin typeface="Arial MT"/>
                <a:cs typeface="Arial MT"/>
              </a:rPr>
              <a:t> </a:t>
            </a:r>
            <a:r>
              <a:rPr sz="1700" b="0" spc="-10" dirty="0">
                <a:latin typeface="Arial MT"/>
                <a:cs typeface="Arial MT"/>
              </a:rPr>
              <a:t>pain</a:t>
            </a:r>
            <a:r>
              <a:rPr sz="1700" b="0" spc="10" dirty="0">
                <a:latin typeface="Arial MT"/>
                <a:cs typeface="Arial MT"/>
              </a:rPr>
              <a:t> </a:t>
            </a:r>
            <a:r>
              <a:rPr sz="1700" b="0" spc="-5" dirty="0">
                <a:latin typeface="Arial MT"/>
                <a:cs typeface="Arial MT"/>
              </a:rPr>
              <a:t>control</a:t>
            </a:r>
            <a:r>
              <a:rPr sz="1700" b="0" spc="5" dirty="0">
                <a:latin typeface="Arial MT"/>
                <a:cs typeface="Arial MT"/>
              </a:rPr>
              <a:t> </a:t>
            </a:r>
            <a:r>
              <a:rPr sz="1700" b="0" dirty="0">
                <a:latin typeface="Arial MT"/>
                <a:cs typeface="Arial MT"/>
              </a:rPr>
              <a:t>to</a:t>
            </a:r>
            <a:r>
              <a:rPr sz="1700" b="0" spc="10" dirty="0">
                <a:latin typeface="Arial MT"/>
                <a:cs typeface="Arial MT"/>
              </a:rPr>
              <a:t> </a:t>
            </a:r>
            <a:r>
              <a:rPr sz="1700" spc="-10" dirty="0"/>
              <a:t>10</a:t>
            </a:r>
            <a:r>
              <a:rPr sz="1700" spc="15" dirty="0"/>
              <a:t> </a:t>
            </a:r>
            <a:r>
              <a:rPr sz="1700" dirty="0"/>
              <a:t>mg </a:t>
            </a:r>
            <a:r>
              <a:rPr sz="1700" b="0" spc="-10" dirty="0">
                <a:latin typeface="Arial MT"/>
                <a:cs typeface="Arial MT"/>
              </a:rPr>
              <a:t>of</a:t>
            </a:r>
            <a:r>
              <a:rPr sz="1700" b="0" spc="10" dirty="0">
                <a:latin typeface="Arial MT"/>
                <a:cs typeface="Arial MT"/>
              </a:rPr>
              <a:t> </a:t>
            </a:r>
            <a:r>
              <a:rPr sz="1700" spc="-5" dirty="0">
                <a:solidFill>
                  <a:srgbClr val="BB8542"/>
                </a:solidFill>
              </a:rPr>
              <a:t>MORPHINE</a:t>
            </a:r>
            <a:endParaRPr sz="1700">
              <a:latin typeface="Arial MT"/>
              <a:cs typeface="Arial MT"/>
            </a:endParaRPr>
          </a:p>
        </p:txBody>
      </p:sp>
      <p:sp>
        <p:nvSpPr>
          <p:cNvPr id="23" name="object 23"/>
          <p:cNvSpPr txBox="1"/>
          <p:nvPr/>
        </p:nvSpPr>
        <p:spPr>
          <a:xfrm>
            <a:off x="5101844" y="6026369"/>
            <a:ext cx="318770" cy="597535"/>
          </a:xfrm>
          <a:prstGeom prst="rect">
            <a:avLst/>
          </a:prstGeom>
        </p:spPr>
        <p:txBody>
          <a:bodyPr vert="horz" wrap="square" lIns="0" tIns="52069" rIns="0" bIns="0" rtlCol="0">
            <a:spAutoFit/>
          </a:bodyPr>
          <a:lstStyle/>
          <a:p>
            <a:pPr marL="12700">
              <a:lnSpc>
                <a:spcPct val="100000"/>
              </a:lnSpc>
              <a:spcBef>
                <a:spcPts val="409"/>
              </a:spcBef>
            </a:pPr>
            <a:r>
              <a:rPr sz="3200" spc="-10" dirty="0">
                <a:solidFill>
                  <a:srgbClr val="FFFFFF"/>
                </a:solidFill>
                <a:latin typeface="Arial Black"/>
                <a:cs typeface="Arial Black"/>
              </a:rPr>
              <a:t>P</a:t>
            </a:r>
            <a:endParaRPr sz="3200">
              <a:latin typeface="Arial Black"/>
              <a:cs typeface="Arial Black"/>
            </a:endParaRPr>
          </a:p>
        </p:txBody>
      </p:sp>
      <p:sp>
        <p:nvSpPr>
          <p:cNvPr id="24" name="object 24"/>
          <p:cNvSpPr txBox="1"/>
          <p:nvPr/>
        </p:nvSpPr>
        <p:spPr>
          <a:xfrm>
            <a:off x="5735828" y="6039750"/>
            <a:ext cx="1311275" cy="597535"/>
          </a:xfrm>
          <a:prstGeom prst="rect">
            <a:avLst/>
          </a:prstGeom>
        </p:spPr>
        <p:txBody>
          <a:bodyPr vert="horz" wrap="square" lIns="0" tIns="52705" rIns="0" bIns="0" rtlCol="0">
            <a:spAutoFit/>
          </a:bodyPr>
          <a:lstStyle/>
          <a:p>
            <a:pPr marL="12700">
              <a:lnSpc>
                <a:spcPct val="100000"/>
              </a:lnSpc>
              <a:spcBef>
                <a:spcPts val="415"/>
              </a:spcBef>
            </a:pP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25" name="object 25"/>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21</a:t>
            </a:fld>
            <a:endParaRPr sz="12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6"/>
                </a:lnTo>
                <a:lnTo>
                  <a:pt x="12191999" y="6857996"/>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2" cstate="print"/>
          <a:stretch>
            <a:fillRect/>
          </a:stretch>
        </p:blipFill>
        <p:spPr>
          <a:xfrm>
            <a:off x="307847" y="256031"/>
            <a:ext cx="1173480" cy="655320"/>
          </a:xfrm>
          <a:prstGeom prst="rect">
            <a:avLst/>
          </a:prstGeom>
        </p:spPr>
      </p:pic>
      <p:sp>
        <p:nvSpPr>
          <p:cNvPr id="4" name="object 4"/>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5" name="object 5"/>
          <p:cNvSpPr txBox="1">
            <a:spLocks noGrp="1"/>
          </p:cNvSpPr>
          <p:nvPr>
            <p:ph type="title"/>
          </p:nvPr>
        </p:nvSpPr>
        <p:spPr>
          <a:xfrm>
            <a:off x="4438903" y="944702"/>
            <a:ext cx="3394075" cy="574675"/>
          </a:xfrm>
          <a:prstGeom prst="rect">
            <a:avLst/>
          </a:prstGeom>
        </p:spPr>
        <p:txBody>
          <a:bodyPr vert="horz" wrap="square" lIns="0" tIns="12700" rIns="0" bIns="0" rtlCol="0">
            <a:spAutoFit/>
          </a:bodyPr>
          <a:lstStyle/>
          <a:p>
            <a:pPr marL="12700">
              <a:lnSpc>
                <a:spcPct val="100000"/>
              </a:lnSpc>
              <a:spcBef>
                <a:spcPts val="100"/>
              </a:spcBef>
            </a:pPr>
            <a:r>
              <a:rPr sz="3600" dirty="0">
                <a:solidFill>
                  <a:srgbClr val="FFFFFF"/>
                </a:solidFill>
              </a:rPr>
              <a:t>SKILL</a:t>
            </a:r>
            <a:r>
              <a:rPr sz="3600" spc="-155" dirty="0">
                <a:solidFill>
                  <a:srgbClr val="FFFFFF"/>
                </a:solidFill>
              </a:rPr>
              <a:t> </a:t>
            </a:r>
            <a:r>
              <a:rPr sz="3600" spc="-90" dirty="0">
                <a:solidFill>
                  <a:srgbClr val="FFFFFF"/>
                </a:solidFill>
              </a:rPr>
              <a:t>STATION</a:t>
            </a:r>
            <a:endParaRPr sz="3600"/>
          </a:p>
        </p:txBody>
      </p:sp>
      <p:pic>
        <p:nvPicPr>
          <p:cNvPr id="6" name="object 6"/>
          <p:cNvPicPr/>
          <p:nvPr/>
        </p:nvPicPr>
        <p:blipFill>
          <a:blip r:embed="rId3" cstate="print"/>
          <a:stretch>
            <a:fillRect/>
          </a:stretch>
        </p:blipFill>
        <p:spPr>
          <a:xfrm>
            <a:off x="2770632" y="2910839"/>
            <a:ext cx="661416" cy="670560"/>
          </a:xfrm>
          <a:prstGeom prst="rect">
            <a:avLst/>
          </a:prstGeom>
        </p:spPr>
      </p:pic>
      <p:pic>
        <p:nvPicPr>
          <p:cNvPr id="7" name="object 7"/>
          <p:cNvPicPr/>
          <p:nvPr/>
        </p:nvPicPr>
        <p:blipFill>
          <a:blip r:embed="rId3" cstate="print"/>
          <a:stretch>
            <a:fillRect/>
          </a:stretch>
        </p:blipFill>
        <p:spPr>
          <a:xfrm>
            <a:off x="2770632" y="3998976"/>
            <a:ext cx="661416" cy="673607"/>
          </a:xfrm>
          <a:prstGeom prst="rect">
            <a:avLst/>
          </a:prstGeom>
        </p:spPr>
      </p:pic>
      <p:pic>
        <p:nvPicPr>
          <p:cNvPr id="8" name="object 8"/>
          <p:cNvPicPr/>
          <p:nvPr/>
        </p:nvPicPr>
        <p:blipFill>
          <a:blip r:embed="rId3" cstate="print"/>
          <a:stretch>
            <a:fillRect/>
          </a:stretch>
        </p:blipFill>
        <p:spPr>
          <a:xfrm>
            <a:off x="2779776" y="5129784"/>
            <a:ext cx="664463" cy="673608"/>
          </a:xfrm>
          <a:prstGeom prst="rect">
            <a:avLst/>
          </a:prstGeom>
        </p:spPr>
      </p:pic>
      <p:sp>
        <p:nvSpPr>
          <p:cNvPr id="9" name="object 9"/>
          <p:cNvSpPr txBox="1"/>
          <p:nvPr/>
        </p:nvSpPr>
        <p:spPr>
          <a:xfrm>
            <a:off x="1647189" y="1810004"/>
            <a:ext cx="8916670" cy="3844290"/>
          </a:xfrm>
          <a:prstGeom prst="rect">
            <a:avLst/>
          </a:prstGeom>
        </p:spPr>
        <p:txBody>
          <a:bodyPr vert="horz" wrap="square" lIns="0" tIns="13335" rIns="0" bIns="0" rtlCol="0">
            <a:spAutoFit/>
          </a:bodyPr>
          <a:lstStyle/>
          <a:p>
            <a:pPr marL="12700">
              <a:lnSpc>
                <a:spcPct val="100000"/>
              </a:lnSpc>
              <a:spcBef>
                <a:spcPts val="105"/>
              </a:spcBef>
            </a:pPr>
            <a:r>
              <a:rPr sz="2800" b="1" spc="5" dirty="0">
                <a:solidFill>
                  <a:srgbClr val="FFFFFF"/>
                </a:solidFill>
                <a:latin typeface="Arial"/>
                <a:cs typeface="Arial"/>
              </a:rPr>
              <a:t>CWMP</a:t>
            </a:r>
            <a:r>
              <a:rPr sz="2800" b="1" spc="-114" dirty="0">
                <a:solidFill>
                  <a:srgbClr val="FFFFFF"/>
                </a:solidFill>
                <a:latin typeface="Arial"/>
                <a:cs typeface="Arial"/>
              </a:rPr>
              <a:t> </a:t>
            </a:r>
            <a:r>
              <a:rPr sz="2800" b="1" spc="-5" dirty="0">
                <a:solidFill>
                  <a:srgbClr val="FFFFFF"/>
                </a:solidFill>
                <a:latin typeface="Arial"/>
                <a:cs typeface="Arial"/>
              </a:rPr>
              <a:t>and</a:t>
            </a:r>
            <a:r>
              <a:rPr sz="2800" b="1" spc="15" dirty="0">
                <a:solidFill>
                  <a:srgbClr val="FFFFFF"/>
                </a:solidFill>
                <a:latin typeface="Arial"/>
                <a:cs typeface="Arial"/>
              </a:rPr>
              <a:t> </a:t>
            </a:r>
            <a:r>
              <a:rPr sz="2800" b="1" spc="-15" dirty="0">
                <a:solidFill>
                  <a:srgbClr val="FFFFFF"/>
                </a:solidFill>
                <a:latin typeface="Arial"/>
                <a:cs typeface="Arial"/>
              </a:rPr>
              <a:t>Transmucosal</a:t>
            </a:r>
            <a:r>
              <a:rPr sz="2800" b="1" spc="-10" dirty="0">
                <a:solidFill>
                  <a:srgbClr val="FFFFFF"/>
                </a:solidFill>
                <a:latin typeface="Arial"/>
                <a:cs typeface="Arial"/>
              </a:rPr>
              <a:t> </a:t>
            </a:r>
            <a:r>
              <a:rPr sz="2800" b="1" spc="5" dirty="0">
                <a:solidFill>
                  <a:srgbClr val="FFFFFF"/>
                </a:solidFill>
                <a:latin typeface="Arial"/>
                <a:cs typeface="Arial"/>
              </a:rPr>
              <a:t>Medication</a:t>
            </a:r>
            <a:r>
              <a:rPr sz="2800" b="1" spc="-170" dirty="0">
                <a:solidFill>
                  <a:srgbClr val="FFFFFF"/>
                </a:solidFill>
                <a:latin typeface="Arial"/>
                <a:cs typeface="Arial"/>
              </a:rPr>
              <a:t> </a:t>
            </a:r>
            <a:r>
              <a:rPr sz="2800" b="1" spc="-5" dirty="0">
                <a:solidFill>
                  <a:srgbClr val="FFFFFF"/>
                </a:solidFill>
                <a:latin typeface="Arial"/>
                <a:cs typeface="Arial"/>
              </a:rPr>
              <a:t>Administration</a:t>
            </a:r>
            <a:endParaRPr sz="2800">
              <a:latin typeface="Arial"/>
              <a:cs typeface="Arial"/>
            </a:endParaRPr>
          </a:p>
          <a:p>
            <a:pPr>
              <a:lnSpc>
                <a:spcPct val="100000"/>
              </a:lnSpc>
            </a:pPr>
            <a:endParaRPr sz="3100">
              <a:latin typeface="Arial"/>
              <a:cs typeface="Arial"/>
            </a:endParaRPr>
          </a:p>
          <a:p>
            <a:pPr marL="2055495">
              <a:lnSpc>
                <a:spcPct val="100000"/>
              </a:lnSpc>
              <a:spcBef>
                <a:spcPts val="2495"/>
              </a:spcBef>
            </a:pPr>
            <a:r>
              <a:rPr sz="2400" b="1" spc="-5" dirty="0">
                <a:solidFill>
                  <a:srgbClr val="FFFFFF"/>
                </a:solidFill>
                <a:latin typeface="Arial"/>
                <a:cs typeface="Arial"/>
              </a:rPr>
              <a:t>Combat</a:t>
            </a:r>
            <a:r>
              <a:rPr sz="2400" b="1" spc="5" dirty="0">
                <a:solidFill>
                  <a:srgbClr val="FFFFFF"/>
                </a:solidFill>
                <a:latin typeface="Arial"/>
                <a:cs typeface="Arial"/>
              </a:rPr>
              <a:t> </a:t>
            </a:r>
            <a:r>
              <a:rPr sz="2400" b="1" spc="-10" dirty="0">
                <a:solidFill>
                  <a:srgbClr val="FFFFFF"/>
                </a:solidFill>
                <a:latin typeface="Arial"/>
                <a:cs typeface="Arial"/>
              </a:rPr>
              <a:t>Wound</a:t>
            </a:r>
            <a:r>
              <a:rPr sz="2400" b="1" spc="-25" dirty="0">
                <a:solidFill>
                  <a:srgbClr val="FFFFFF"/>
                </a:solidFill>
                <a:latin typeface="Arial"/>
                <a:cs typeface="Arial"/>
              </a:rPr>
              <a:t> </a:t>
            </a:r>
            <a:r>
              <a:rPr sz="2400" b="1" spc="-5" dirty="0">
                <a:solidFill>
                  <a:srgbClr val="FFFFFF"/>
                </a:solidFill>
                <a:latin typeface="Arial"/>
                <a:cs typeface="Arial"/>
              </a:rPr>
              <a:t>Medication</a:t>
            </a:r>
            <a:r>
              <a:rPr sz="2400" b="1" spc="-45" dirty="0">
                <a:solidFill>
                  <a:srgbClr val="FFFFFF"/>
                </a:solidFill>
                <a:latin typeface="Arial"/>
                <a:cs typeface="Arial"/>
              </a:rPr>
              <a:t> </a:t>
            </a:r>
            <a:r>
              <a:rPr sz="2400" b="1" dirty="0">
                <a:solidFill>
                  <a:srgbClr val="FFFFFF"/>
                </a:solidFill>
                <a:latin typeface="Arial"/>
                <a:cs typeface="Arial"/>
              </a:rPr>
              <a:t>Pack</a:t>
            </a:r>
            <a:r>
              <a:rPr sz="2400" b="1" spc="-10" dirty="0">
                <a:solidFill>
                  <a:srgbClr val="FFFFFF"/>
                </a:solidFill>
                <a:latin typeface="Arial"/>
                <a:cs typeface="Arial"/>
              </a:rPr>
              <a:t> </a:t>
            </a:r>
            <a:r>
              <a:rPr sz="2400" b="1" spc="-5" dirty="0">
                <a:solidFill>
                  <a:srgbClr val="FFFFFF"/>
                </a:solidFill>
                <a:latin typeface="Arial"/>
                <a:cs typeface="Arial"/>
              </a:rPr>
              <a:t>(CWMP)</a:t>
            </a:r>
            <a:endParaRPr sz="2400">
              <a:latin typeface="Arial"/>
              <a:cs typeface="Arial"/>
            </a:endParaRPr>
          </a:p>
          <a:p>
            <a:pPr>
              <a:lnSpc>
                <a:spcPct val="100000"/>
              </a:lnSpc>
            </a:pPr>
            <a:endParaRPr sz="2700">
              <a:latin typeface="Arial"/>
              <a:cs typeface="Arial"/>
            </a:endParaRPr>
          </a:p>
          <a:p>
            <a:pPr marL="2103755" marR="655320">
              <a:lnSpc>
                <a:spcPct val="100000"/>
              </a:lnSpc>
              <a:spcBef>
                <a:spcPts val="1680"/>
              </a:spcBef>
            </a:pPr>
            <a:r>
              <a:rPr sz="2400" b="1" spc="-150" dirty="0">
                <a:solidFill>
                  <a:srgbClr val="FFFFFF"/>
                </a:solidFill>
                <a:latin typeface="Arial"/>
                <a:cs typeface="Arial"/>
              </a:rPr>
              <a:t>T</a:t>
            </a:r>
            <a:r>
              <a:rPr sz="2400" b="1" spc="-5" dirty="0">
                <a:solidFill>
                  <a:srgbClr val="FFFFFF"/>
                </a:solidFill>
                <a:latin typeface="Arial"/>
                <a:cs typeface="Arial"/>
              </a:rPr>
              <a:t>r</a:t>
            </a:r>
            <a:r>
              <a:rPr sz="2400" b="1" dirty="0">
                <a:solidFill>
                  <a:srgbClr val="FFFFFF"/>
                </a:solidFill>
                <a:latin typeface="Arial"/>
                <a:cs typeface="Arial"/>
              </a:rPr>
              <a:t>ansl</a:t>
            </a:r>
            <a:r>
              <a:rPr sz="2400" b="1" spc="5" dirty="0">
                <a:solidFill>
                  <a:srgbClr val="FFFFFF"/>
                </a:solidFill>
                <a:latin typeface="Arial"/>
                <a:cs typeface="Arial"/>
              </a:rPr>
              <a:t>i</a:t>
            </a:r>
            <a:r>
              <a:rPr sz="2400" b="1" dirty="0">
                <a:solidFill>
                  <a:srgbClr val="FFFFFF"/>
                </a:solidFill>
                <a:latin typeface="Arial"/>
                <a:cs typeface="Arial"/>
              </a:rPr>
              <a:t>ngual</a:t>
            </a:r>
            <a:r>
              <a:rPr sz="2400" b="1" spc="-195" dirty="0">
                <a:solidFill>
                  <a:srgbClr val="FFFFFF"/>
                </a:solidFill>
                <a:latin typeface="Arial"/>
                <a:cs typeface="Arial"/>
              </a:rPr>
              <a:t> </a:t>
            </a:r>
            <a:r>
              <a:rPr sz="2400" b="1" dirty="0">
                <a:solidFill>
                  <a:srgbClr val="FFFFFF"/>
                </a:solidFill>
                <a:latin typeface="Arial"/>
                <a:cs typeface="Arial"/>
              </a:rPr>
              <a:t>Ond</a:t>
            </a:r>
            <a:r>
              <a:rPr sz="2400" b="1" spc="5" dirty="0">
                <a:solidFill>
                  <a:srgbClr val="FFFFFF"/>
                </a:solidFill>
                <a:latin typeface="Arial"/>
                <a:cs typeface="Arial"/>
              </a:rPr>
              <a:t>a</a:t>
            </a:r>
            <a:r>
              <a:rPr sz="2400" b="1" dirty="0">
                <a:solidFill>
                  <a:srgbClr val="FFFFFF"/>
                </a:solidFill>
                <a:latin typeface="Arial"/>
                <a:cs typeface="Arial"/>
              </a:rPr>
              <a:t>n</a:t>
            </a:r>
            <a:r>
              <a:rPr sz="2400" b="1" spc="5" dirty="0">
                <a:solidFill>
                  <a:srgbClr val="FFFFFF"/>
                </a:solidFill>
                <a:latin typeface="Arial"/>
                <a:cs typeface="Arial"/>
              </a:rPr>
              <a:t>s</a:t>
            </a:r>
            <a:r>
              <a:rPr sz="2400" b="1" dirty="0">
                <a:solidFill>
                  <a:srgbClr val="FFFFFF"/>
                </a:solidFill>
                <a:latin typeface="Arial"/>
                <a:cs typeface="Arial"/>
              </a:rPr>
              <a:t>etron</a:t>
            </a:r>
            <a:r>
              <a:rPr sz="2400" b="1" spc="-20" dirty="0">
                <a:solidFill>
                  <a:srgbClr val="FFFFFF"/>
                </a:solidFill>
                <a:latin typeface="Arial"/>
                <a:cs typeface="Arial"/>
              </a:rPr>
              <a:t> </a:t>
            </a:r>
            <a:r>
              <a:rPr sz="2400" b="1" dirty="0">
                <a:solidFill>
                  <a:srgbClr val="FFFFFF"/>
                </a:solidFill>
                <a:latin typeface="Arial"/>
                <a:cs typeface="Arial"/>
              </a:rPr>
              <a:t>O</a:t>
            </a:r>
            <a:r>
              <a:rPr sz="2400" b="1" spc="5" dirty="0">
                <a:solidFill>
                  <a:srgbClr val="FFFFFF"/>
                </a:solidFill>
                <a:latin typeface="Arial"/>
                <a:cs typeface="Arial"/>
              </a:rPr>
              <a:t>r</a:t>
            </a:r>
            <a:r>
              <a:rPr sz="2400" b="1" dirty="0">
                <a:solidFill>
                  <a:srgbClr val="FFFFFF"/>
                </a:solidFill>
                <a:latin typeface="Arial"/>
                <a:cs typeface="Arial"/>
              </a:rPr>
              <a:t>al  Disintegrating</a:t>
            </a:r>
            <a:r>
              <a:rPr sz="2400" b="1" spc="-50" dirty="0">
                <a:solidFill>
                  <a:srgbClr val="FFFFFF"/>
                </a:solidFill>
                <a:latin typeface="Arial"/>
                <a:cs typeface="Arial"/>
              </a:rPr>
              <a:t> </a:t>
            </a:r>
            <a:r>
              <a:rPr sz="2400" b="1" spc="-30" dirty="0">
                <a:solidFill>
                  <a:srgbClr val="FFFFFF"/>
                </a:solidFill>
                <a:latin typeface="Arial"/>
                <a:cs typeface="Arial"/>
              </a:rPr>
              <a:t>Tablet</a:t>
            </a:r>
            <a:r>
              <a:rPr sz="2400" b="1" spc="-25" dirty="0">
                <a:solidFill>
                  <a:srgbClr val="FFFFFF"/>
                </a:solidFill>
                <a:latin typeface="Arial"/>
                <a:cs typeface="Arial"/>
              </a:rPr>
              <a:t> </a:t>
            </a:r>
            <a:r>
              <a:rPr sz="2400" b="1" spc="-5" dirty="0">
                <a:solidFill>
                  <a:srgbClr val="FFFFFF"/>
                </a:solidFill>
                <a:latin typeface="Arial"/>
                <a:cs typeface="Arial"/>
              </a:rPr>
              <a:t>(ODT)</a:t>
            </a:r>
            <a:r>
              <a:rPr sz="2400" b="1" spc="-100" dirty="0">
                <a:solidFill>
                  <a:srgbClr val="FFFFFF"/>
                </a:solidFill>
                <a:latin typeface="Arial"/>
                <a:cs typeface="Arial"/>
              </a:rPr>
              <a:t> </a:t>
            </a:r>
            <a:r>
              <a:rPr sz="2400" b="1" spc="-10" dirty="0">
                <a:solidFill>
                  <a:srgbClr val="FFFFFF"/>
                </a:solidFill>
                <a:latin typeface="Arial"/>
                <a:cs typeface="Arial"/>
              </a:rPr>
              <a:t>Administration</a:t>
            </a:r>
            <a:endParaRPr sz="2400">
              <a:latin typeface="Arial"/>
              <a:cs typeface="Arial"/>
            </a:endParaRPr>
          </a:p>
          <a:p>
            <a:pPr>
              <a:lnSpc>
                <a:spcPct val="100000"/>
              </a:lnSpc>
              <a:spcBef>
                <a:spcPts val="25"/>
              </a:spcBef>
            </a:pPr>
            <a:endParaRPr sz="3750">
              <a:latin typeface="Arial"/>
              <a:cs typeface="Arial"/>
            </a:endParaRPr>
          </a:p>
          <a:p>
            <a:pPr marL="2022475">
              <a:lnSpc>
                <a:spcPct val="100000"/>
              </a:lnSpc>
            </a:pPr>
            <a:r>
              <a:rPr sz="2400" b="1" spc="-15" dirty="0">
                <a:solidFill>
                  <a:srgbClr val="FFFFFF"/>
                </a:solidFill>
                <a:latin typeface="Arial"/>
                <a:cs typeface="Arial"/>
              </a:rPr>
              <a:t>Transbuccal</a:t>
            </a:r>
            <a:r>
              <a:rPr sz="2400" b="1" spc="-40" dirty="0">
                <a:solidFill>
                  <a:srgbClr val="FFFFFF"/>
                </a:solidFill>
                <a:latin typeface="Arial"/>
                <a:cs typeface="Arial"/>
              </a:rPr>
              <a:t> </a:t>
            </a:r>
            <a:r>
              <a:rPr sz="2400" b="1" dirty="0">
                <a:solidFill>
                  <a:srgbClr val="FFFFFF"/>
                </a:solidFill>
                <a:latin typeface="Arial"/>
                <a:cs typeface="Arial"/>
              </a:rPr>
              <a:t>OTFC Lozenge</a:t>
            </a:r>
            <a:r>
              <a:rPr sz="2400" b="1" spc="-110" dirty="0">
                <a:solidFill>
                  <a:srgbClr val="FFFFFF"/>
                </a:solidFill>
                <a:latin typeface="Arial"/>
                <a:cs typeface="Arial"/>
              </a:rPr>
              <a:t> </a:t>
            </a:r>
            <a:r>
              <a:rPr sz="2400" b="1" spc="-10" dirty="0">
                <a:solidFill>
                  <a:srgbClr val="FFFFFF"/>
                </a:solidFill>
                <a:latin typeface="Arial"/>
                <a:cs typeface="Arial"/>
              </a:rPr>
              <a:t>Administration</a:t>
            </a:r>
            <a:endParaRPr sz="24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22</a:t>
            </a:fld>
            <a:endParaRPr sz="12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21076" y="272627"/>
            <a:ext cx="7234555" cy="1423670"/>
          </a:xfrm>
          <a:prstGeom prst="rect">
            <a:avLst/>
          </a:prstGeom>
        </p:spPr>
        <p:txBody>
          <a:bodyPr vert="horz" wrap="square" lIns="0" tIns="29845" rIns="0" bIns="0" rtlCol="0">
            <a:spAutoFit/>
          </a:bodyPr>
          <a:lstStyle/>
          <a:p>
            <a:pPr marR="78105" algn="ctr">
              <a:lnSpc>
                <a:spcPct val="100000"/>
              </a:lnSpc>
              <a:spcBef>
                <a:spcPts val="235"/>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marL="771525" marR="5080" indent="-759460">
              <a:lnSpc>
                <a:spcPts val="3890"/>
              </a:lnSpc>
              <a:spcBef>
                <a:spcPts val="745"/>
              </a:spcBef>
            </a:pPr>
            <a:r>
              <a:rPr sz="3600" spc="-30" dirty="0">
                <a:solidFill>
                  <a:srgbClr val="BB8542"/>
                </a:solidFill>
              </a:rPr>
              <a:t>ADMINISTRATION</a:t>
            </a:r>
            <a:r>
              <a:rPr sz="3600" spc="80" dirty="0">
                <a:solidFill>
                  <a:srgbClr val="BB8542"/>
                </a:solidFill>
              </a:rPr>
              <a:t> </a:t>
            </a:r>
            <a:r>
              <a:rPr sz="3600" dirty="0">
                <a:solidFill>
                  <a:srgbClr val="BB8542"/>
                </a:solidFill>
              </a:rPr>
              <a:t>OF</a:t>
            </a:r>
            <a:r>
              <a:rPr sz="3600" spc="-20" dirty="0">
                <a:solidFill>
                  <a:srgbClr val="BB8542"/>
                </a:solidFill>
              </a:rPr>
              <a:t> </a:t>
            </a:r>
            <a:r>
              <a:rPr sz="3600" spc="-50" dirty="0">
                <a:solidFill>
                  <a:srgbClr val="BB8542"/>
                </a:solidFill>
              </a:rPr>
              <a:t>FENTANYL </a:t>
            </a:r>
            <a:r>
              <a:rPr sz="3600" spc="-985" dirty="0">
                <a:solidFill>
                  <a:srgbClr val="BB8542"/>
                </a:solidFill>
              </a:rPr>
              <a:t> </a:t>
            </a:r>
            <a:r>
              <a:rPr sz="3600" dirty="0">
                <a:solidFill>
                  <a:srgbClr val="000000"/>
                </a:solidFill>
              </a:rPr>
              <a:t>IN</a:t>
            </a:r>
            <a:r>
              <a:rPr sz="3600" spc="-10" dirty="0">
                <a:solidFill>
                  <a:srgbClr val="000000"/>
                </a:solidFill>
              </a:rPr>
              <a:t> </a:t>
            </a:r>
            <a:r>
              <a:rPr sz="3600" spc="-50" dirty="0">
                <a:solidFill>
                  <a:srgbClr val="000000"/>
                </a:solidFill>
              </a:rPr>
              <a:t>TACTICAL</a:t>
            </a:r>
            <a:r>
              <a:rPr sz="3600" spc="45" dirty="0">
                <a:solidFill>
                  <a:srgbClr val="000000"/>
                </a:solidFill>
              </a:rPr>
              <a:t> </a:t>
            </a:r>
            <a:r>
              <a:rPr sz="3600" dirty="0">
                <a:solidFill>
                  <a:srgbClr val="000000"/>
                </a:solidFill>
              </a:rPr>
              <a:t>FIELD</a:t>
            </a:r>
            <a:r>
              <a:rPr sz="3600" spc="-30" dirty="0">
                <a:solidFill>
                  <a:srgbClr val="000000"/>
                </a:solidFill>
              </a:rPr>
              <a:t> CARE</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3216401" y="6209487"/>
            <a:ext cx="1791335"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Intraosseous</a:t>
            </a:r>
            <a:r>
              <a:rPr sz="1800" spc="-105" dirty="0">
                <a:latin typeface="Arial MT"/>
                <a:cs typeface="Arial MT"/>
              </a:rPr>
              <a:t> </a:t>
            </a:r>
            <a:r>
              <a:rPr sz="1800" b="1" dirty="0">
                <a:latin typeface="Arial"/>
                <a:cs typeface="Arial"/>
              </a:rPr>
              <a:t>(IO)</a:t>
            </a:r>
            <a:endParaRPr sz="1800">
              <a:latin typeface="Arial"/>
              <a:cs typeface="Arial"/>
            </a:endParaRPr>
          </a:p>
        </p:txBody>
      </p:sp>
      <p:pic>
        <p:nvPicPr>
          <p:cNvPr id="5" name="object 5"/>
          <p:cNvPicPr/>
          <p:nvPr/>
        </p:nvPicPr>
        <p:blipFill>
          <a:blip r:embed="rId4" cstate="print"/>
          <a:stretch>
            <a:fillRect/>
          </a:stretch>
        </p:blipFill>
        <p:spPr>
          <a:xfrm>
            <a:off x="399288" y="4416552"/>
            <a:ext cx="2328672" cy="1682495"/>
          </a:xfrm>
          <a:prstGeom prst="rect">
            <a:avLst/>
          </a:prstGeom>
        </p:spPr>
      </p:pic>
      <p:pic>
        <p:nvPicPr>
          <p:cNvPr id="6" name="object 6"/>
          <p:cNvPicPr/>
          <p:nvPr/>
        </p:nvPicPr>
        <p:blipFill>
          <a:blip r:embed="rId5" cstate="print"/>
          <a:stretch>
            <a:fillRect/>
          </a:stretch>
        </p:blipFill>
        <p:spPr>
          <a:xfrm>
            <a:off x="2883407" y="2237232"/>
            <a:ext cx="2380488" cy="1719072"/>
          </a:xfrm>
          <a:prstGeom prst="rect">
            <a:avLst/>
          </a:prstGeom>
        </p:spPr>
      </p:pic>
      <p:pic>
        <p:nvPicPr>
          <p:cNvPr id="7" name="object 7"/>
          <p:cNvPicPr/>
          <p:nvPr/>
        </p:nvPicPr>
        <p:blipFill>
          <a:blip r:embed="rId6" cstate="print"/>
          <a:stretch>
            <a:fillRect/>
          </a:stretch>
        </p:blipFill>
        <p:spPr>
          <a:xfrm>
            <a:off x="2926079" y="4410455"/>
            <a:ext cx="1907937" cy="1673352"/>
          </a:xfrm>
          <a:prstGeom prst="rect">
            <a:avLst/>
          </a:prstGeom>
        </p:spPr>
      </p:pic>
      <p:sp>
        <p:nvSpPr>
          <p:cNvPr id="8" name="object 8"/>
          <p:cNvSpPr txBox="1"/>
          <p:nvPr/>
        </p:nvSpPr>
        <p:spPr>
          <a:xfrm>
            <a:off x="362508" y="1738630"/>
            <a:ext cx="4438015" cy="329565"/>
          </a:xfrm>
          <a:prstGeom prst="rect">
            <a:avLst/>
          </a:prstGeom>
        </p:spPr>
        <p:txBody>
          <a:bodyPr vert="horz" wrap="square" lIns="0" tIns="11430" rIns="0" bIns="0" rtlCol="0">
            <a:spAutoFit/>
          </a:bodyPr>
          <a:lstStyle/>
          <a:p>
            <a:pPr marL="12700">
              <a:lnSpc>
                <a:spcPct val="100000"/>
              </a:lnSpc>
              <a:spcBef>
                <a:spcPts val="90"/>
              </a:spcBef>
            </a:pPr>
            <a:r>
              <a:rPr sz="2000" b="1" spc="-30" dirty="0">
                <a:solidFill>
                  <a:srgbClr val="BB8542"/>
                </a:solidFill>
                <a:latin typeface="Arial"/>
                <a:cs typeface="Arial"/>
              </a:rPr>
              <a:t>FENTANYL</a:t>
            </a:r>
            <a:r>
              <a:rPr sz="2000" b="1" spc="35" dirty="0">
                <a:solidFill>
                  <a:srgbClr val="BB8542"/>
                </a:solidFill>
                <a:latin typeface="Arial"/>
                <a:cs typeface="Arial"/>
              </a:rPr>
              <a:t> </a:t>
            </a:r>
            <a:r>
              <a:rPr sz="2000" b="1" spc="-5" dirty="0">
                <a:latin typeface="Arial"/>
                <a:cs typeface="Arial"/>
              </a:rPr>
              <a:t>Routes</a:t>
            </a:r>
            <a:r>
              <a:rPr sz="2000" b="1" spc="-10" dirty="0">
                <a:latin typeface="Arial"/>
                <a:cs typeface="Arial"/>
              </a:rPr>
              <a:t> </a:t>
            </a:r>
            <a:r>
              <a:rPr sz="2000" b="1" spc="-5" dirty="0">
                <a:latin typeface="Arial"/>
                <a:cs typeface="Arial"/>
              </a:rPr>
              <a:t>of</a:t>
            </a:r>
            <a:r>
              <a:rPr sz="2000" b="1" spc="-105" dirty="0">
                <a:latin typeface="Arial"/>
                <a:cs typeface="Arial"/>
              </a:rPr>
              <a:t> </a:t>
            </a:r>
            <a:r>
              <a:rPr sz="2000" b="1" spc="-10" dirty="0">
                <a:latin typeface="Arial"/>
                <a:cs typeface="Arial"/>
              </a:rPr>
              <a:t>Administration</a:t>
            </a:r>
            <a:endParaRPr sz="2000">
              <a:latin typeface="Arial"/>
              <a:cs typeface="Arial"/>
            </a:endParaRPr>
          </a:p>
        </p:txBody>
      </p:sp>
      <p:sp>
        <p:nvSpPr>
          <p:cNvPr id="9" name="object 9"/>
          <p:cNvSpPr txBox="1"/>
          <p:nvPr/>
        </p:nvSpPr>
        <p:spPr>
          <a:xfrm>
            <a:off x="3348354" y="3978986"/>
            <a:ext cx="1473835" cy="30035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Intranasal</a:t>
            </a:r>
            <a:r>
              <a:rPr sz="1800" spc="-110" dirty="0">
                <a:latin typeface="Arial MT"/>
                <a:cs typeface="Arial MT"/>
              </a:rPr>
              <a:t> </a:t>
            </a:r>
            <a:r>
              <a:rPr sz="1800" b="1" dirty="0">
                <a:latin typeface="Arial"/>
                <a:cs typeface="Arial"/>
              </a:rPr>
              <a:t>(IN)</a:t>
            </a:r>
            <a:endParaRPr sz="1800">
              <a:latin typeface="Arial"/>
              <a:cs typeface="Arial"/>
            </a:endParaRPr>
          </a:p>
        </p:txBody>
      </p:sp>
      <p:sp>
        <p:nvSpPr>
          <p:cNvPr id="10" name="object 10"/>
          <p:cNvSpPr txBox="1"/>
          <p:nvPr/>
        </p:nvSpPr>
        <p:spPr>
          <a:xfrm>
            <a:off x="713943" y="6209487"/>
            <a:ext cx="1652905"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Intravenous</a:t>
            </a:r>
            <a:r>
              <a:rPr sz="1800" spc="-90" dirty="0">
                <a:latin typeface="Arial MT"/>
                <a:cs typeface="Arial MT"/>
              </a:rPr>
              <a:t> </a:t>
            </a:r>
            <a:r>
              <a:rPr sz="1800" b="1" dirty="0">
                <a:latin typeface="Arial"/>
                <a:cs typeface="Arial"/>
              </a:rPr>
              <a:t>(IV)</a:t>
            </a:r>
            <a:endParaRPr sz="1800">
              <a:latin typeface="Arial"/>
              <a:cs typeface="Arial"/>
            </a:endParaRPr>
          </a:p>
        </p:txBody>
      </p:sp>
      <p:sp>
        <p:nvSpPr>
          <p:cNvPr id="11" name="object 11"/>
          <p:cNvSpPr/>
          <p:nvPr/>
        </p:nvSpPr>
        <p:spPr>
          <a:xfrm>
            <a:off x="5725667" y="4741164"/>
            <a:ext cx="0" cy="283845"/>
          </a:xfrm>
          <a:custGeom>
            <a:avLst/>
            <a:gdLst/>
            <a:ahLst/>
            <a:cxnLst/>
            <a:rect l="l" t="t" r="r" b="b"/>
            <a:pathLst>
              <a:path h="283845">
                <a:moveTo>
                  <a:pt x="0" y="283337"/>
                </a:moveTo>
                <a:lnTo>
                  <a:pt x="0" y="0"/>
                </a:lnTo>
              </a:path>
            </a:pathLst>
          </a:custGeom>
          <a:ln w="101600">
            <a:solidFill>
              <a:srgbClr val="BB8542"/>
            </a:solidFill>
          </a:ln>
        </p:spPr>
        <p:txBody>
          <a:bodyPr wrap="square" lIns="0" tIns="0" rIns="0" bIns="0" rtlCol="0"/>
          <a:lstStyle/>
          <a:p>
            <a:endParaRPr/>
          </a:p>
        </p:txBody>
      </p:sp>
      <p:sp>
        <p:nvSpPr>
          <p:cNvPr id="12" name="object 12"/>
          <p:cNvSpPr/>
          <p:nvPr/>
        </p:nvSpPr>
        <p:spPr>
          <a:xfrm>
            <a:off x="5725667" y="5134355"/>
            <a:ext cx="0" cy="274320"/>
          </a:xfrm>
          <a:custGeom>
            <a:avLst/>
            <a:gdLst/>
            <a:ahLst/>
            <a:cxnLst/>
            <a:rect l="l" t="t" r="r" b="b"/>
            <a:pathLst>
              <a:path h="274320">
                <a:moveTo>
                  <a:pt x="0" y="274320"/>
                </a:moveTo>
                <a:lnTo>
                  <a:pt x="0" y="0"/>
                </a:lnTo>
              </a:path>
            </a:pathLst>
          </a:custGeom>
          <a:ln w="101600">
            <a:solidFill>
              <a:srgbClr val="BB8542"/>
            </a:solidFill>
          </a:ln>
        </p:spPr>
        <p:txBody>
          <a:bodyPr wrap="square" lIns="0" tIns="0" rIns="0" bIns="0" rtlCol="0"/>
          <a:lstStyle/>
          <a:p>
            <a:endParaRPr/>
          </a:p>
        </p:txBody>
      </p:sp>
      <p:sp>
        <p:nvSpPr>
          <p:cNvPr id="13" name="object 13"/>
          <p:cNvSpPr/>
          <p:nvPr/>
        </p:nvSpPr>
        <p:spPr>
          <a:xfrm>
            <a:off x="5725667" y="2135123"/>
            <a:ext cx="0" cy="283845"/>
          </a:xfrm>
          <a:custGeom>
            <a:avLst/>
            <a:gdLst/>
            <a:ahLst/>
            <a:cxnLst/>
            <a:rect l="l" t="t" r="r" b="b"/>
            <a:pathLst>
              <a:path h="283844">
                <a:moveTo>
                  <a:pt x="0" y="283337"/>
                </a:moveTo>
                <a:lnTo>
                  <a:pt x="0" y="0"/>
                </a:lnTo>
              </a:path>
            </a:pathLst>
          </a:custGeom>
          <a:ln w="101600">
            <a:solidFill>
              <a:srgbClr val="CD9146"/>
            </a:solidFill>
          </a:ln>
        </p:spPr>
        <p:txBody>
          <a:bodyPr wrap="square" lIns="0" tIns="0" rIns="0" bIns="0" rtlCol="0"/>
          <a:lstStyle/>
          <a:p>
            <a:endParaRPr/>
          </a:p>
        </p:txBody>
      </p:sp>
      <p:sp>
        <p:nvSpPr>
          <p:cNvPr id="14" name="object 14"/>
          <p:cNvSpPr/>
          <p:nvPr/>
        </p:nvSpPr>
        <p:spPr>
          <a:xfrm>
            <a:off x="5725667" y="2497835"/>
            <a:ext cx="0" cy="283845"/>
          </a:xfrm>
          <a:custGeom>
            <a:avLst/>
            <a:gdLst/>
            <a:ahLst/>
            <a:cxnLst/>
            <a:rect l="l" t="t" r="r" b="b"/>
            <a:pathLst>
              <a:path h="283844">
                <a:moveTo>
                  <a:pt x="0" y="283337"/>
                </a:moveTo>
                <a:lnTo>
                  <a:pt x="0" y="0"/>
                </a:lnTo>
              </a:path>
            </a:pathLst>
          </a:custGeom>
          <a:ln w="101600">
            <a:solidFill>
              <a:srgbClr val="CD9146"/>
            </a:solidFill>
          </a:ln>
        </p:spPr>
        <p:txBody>
          <a:bodyPr wrap="square" lIns="0" tIns="0" rIns="0" bIns="0" rtlCol="0"/>
          <a:lstStyle/>
          <a:p>
            <a:endParaRPr/>
          </a:p>
        </p:txBody>
      </p:sp>
      <p:sp>
        <p:nvSpPr>
          <p:cNvPr id="15" name="object 15"/>
          <p:cNvSpPr txBox="1"/>
          <p:nvPr/>
        </p:nvSpPr>
        <p:spPr>
          <a:xfrm>
            <a:off x="510336" y="3957066"/>
            <a:ext cx="1887220"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Oral</a:t>
            </a:r>
            <a:r>
              <a:rPr sz="1800" spc="-30" dirty="0">
                <a:latin typeface="Arial MT"/>
                <a:cs typeface="Arial MT"/>
              </a:rPr>
              <a:t> </a:t>
            </a:r>
            <a:r>
              <a:rPr sz="1800" dirty="0">
                <a:latin typeface="Arial MT"/>
                <a:cs typeface="Arial MT"/>
              </a:rPr>
              <a:t>transmucosal</a:t>
            </a:r>
            <a:endParaRPr sz="1800">
              <a:latin typeface="Arial MT"/>
              <a:cs typeface="Arial MT"/>
            </a:endParaRPr>
          </a:p>
        </p:txBody>
      </p:sp>
      <p:pic>
        <p:nvPicPr>
          <p:cNvPr id="16" name="object 16"/>
          <p:cNvPicPr/>
          <p:nvPr/>
        </p:nvPicPr>
        <p:blipFill>
          <a:blip r:embed="rId7" cstate="print"/>
          <a:stretch>
            <a:fillRect/>
          </a:stretch>
        </p:blipFill>
        <p:spPr>
          <a:xfrm>
            <a:off x="368808" y="2209800"/>
            <a:ext cx="2185416" cy="1725168"/>
          </a:xfrm>
          <a:prstGeom prst="rect">
            <a:avLst/>
          </a:prstGeom>
        </p:spPr>
      </p:pic>
      <p:sp>
        <p:nvSpPr>
          <p:cNvPr id="17" name="object 17"/>
          <p:cNvSpPr txBox="1"/>
          <p:nvPr/>
        </p:nvSpPr>
        <p:spPr>
          <a:xfrm>
            <a:off x="5641975" y="2833878"/>
            <a:ext cx="156527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INDIC</a:t>
            </a:r>
            <a:r>
              <a:rPr sz="1800" b="1" spc="-180" dirty="0">
                <a:latin typeface="Arial"/>
                <a:cs typeface="Arial"/>
              </a:rPr>
              <a:t>A</a:t>
            </a:r>
            <a:r>
              <a:rPr sz="1800" b="1" dirty="0">
                <a:latin typeface="Arial"/>
                <a:cs typeface="Arial"/>
              </a:rPr>
              <a:t>T</a:t>
            </a:r>
            <a:r>
              <a:rPr sz="1800" b="1" spc="5" dirty="0">
                <a:latin typeface="Arial"/>
                <a:cs typeface="Arial"/>
              </a:rPr>
              <a:t>I</a:t>
            </a:r>
            <a:r>
              <a:rPr sz="1800" b="1" spc="-10" dirty="0">
                <a:latin typeface="Arial"/>
                <a:cs typeface="Arial"/>
              </a:rPr>
              <a:t>O</a:t>
            </a:r>
            <a:r>
              <a:rPr sz="1800" b="1" spc="-5" dirty="0">
                <a:latin typeface="Arial"/>
                <a:cs typeface="Arial"/>
              </a:rPr>
              <a:t>NS:</a:t>
            </a:r>
            <a:endParaRPr sz="1800">
              <a:latin typeface="Arial"/>
              <a:cs typeface="Arial"/>
            </a:endParaRPr>
          </a:p>
        </p:txBody>
      </p:sp>
      <p:sp>
        <p:nvSpPr>
          <p:cNvPr id="18" name="object 18"/>
          <p:cNvSpPr/>
          <p:nvPr/>
        </p:nvSpPr>
        <p:spPr>
          <a:xfrm>
            <a:off x="5666994" y="3191255"/>
            <a:ext cx="114300" cy="1111885"/>
          </a:xfrm>
          <a:custGeom>
            <a:avLst/>
            <a:gdLst/>
            <a:ahLst/>
            <a:cxnLst/>
            <a:rect l="l" t="t" r="r" b="b"/>
            <a:pathLst>
              <a:path w="114300" h="1111885">
                <a:moveTo>
                  <a:pt x="0" y="1111885"/>
                </a:moveTo>
                <a:lnTo>
                  <a:pt x="114300" y="1111885"/>
                </a:lnTo>
                <a:lnTo>
                  <a:pt x="114300" y="0"/>
                </a:lnTo>
                <a:lnTo>
                  <a:pt x="0" y="0"/>
                </a:lnTo>
                <a:lnTo>
                  <a:pt x="0" y="1111885"/>
                </a:lnTo>
                <a:close/>
              </a:path>
            </a:pathLst>
          </a:custGeom>
          <a:solidFill>
            <a:srgbClr val="BB8542"/>
          </a:solidFill>
        </p:spPr>
        <p:txBody>
          <a:bodyPr wrap="square" lIns="0" tIns="0" rIns="0" bIns="0" rtlCol="0"/>
          <a:lstStyle/>
          <a:p>
            <a:endParaRPr/>
          </a:p>
        </p:txBody>
      </p:sp>
      <p:sp>
        <p:nvSpPr>
          <p:cNvPr id="19" name="object 19"/>
          <p:cNvSpPr txBox="1"/>
          <p:nvPr/>
        </p:nvSpPr>
        <p:spPr>
          <a:xfrm>
            <a:off x="5631307" y="1692156"/>
            <a:ext cx="5792470" cy="4760595"/>
          </a:xfrm>
          <a:prstGeom prst="rect">
            <a:avLst/>
          </a:prstGeom>
        </p:spPr>
        <p:txBody>
          <a:bodyPr vert="horz" wrap="square" lIns="0" tIns="76200" rIns="0" bIns="0" rtlCol="0">
            <a:spAutoFit/>
          </a:bodyPr>
          <a:lstStyle/>
          <a:p>
            <a:pPr marL="12700">
              <a:lnSpc>
                <a:spcPct val="100000"/>
              </a:lnSpc>
              <a:spcBef>
                <a:spcPts val="600"/>
              </a:spcBef>
            </a:pPr>
            <a:r>
              <a:rPr sz="1800" b="1" dirty="0">
                <a:latin typeface="Arial"/>
                <a:cs typeface="Arial"/>
              </a:rPr>
              <a:t>Parenteral</a:t>
            </a:r>
            <a:r>
              <a:rPr sz="1800" b="1" spc="-20" dirty="0">
                <a:latin typeface="Arial"/>
                <a:cs typeface="Arial"/>
              </a:rPr>
              <a:t> </a:t>
            </a:r>
            <a:r>
              <a:rPr sz="1800" b="1" spc="-25" dirty="0">
                <a:solidFill>
                  <a:srgbClr val="BB8542"/>
                </a:solidFill>
                <a:latin typeface="Arial"/>
                <a:cs typeface="Arial"/>
              </a:rPr>
              <a:t>FENTANYL</a:t>
            </a:r>
            <a:r>
              <a:rPr sz="1800" b="1" spc="-30" dirty="0">
                <a:solidFill>
                  <a:srgbClr val="BB8542"/>
                </a:solidFill>
                <a:latin typeface="Arial"/>
                <a:cs typeface="Arial"/>
              </a:rPr>
              <a:t> </a:t>
            </a:r>
            <a:r>
              <a:rPr sz="1800" b="1" dirty="0">
                <a:latin typeface="Arial"/>
                <a:cs typeface="Arial"/>
              </a:rPr>
              <a:t>Dosing</a:t>
            </a:r>
            <a:r>
              <a:rPr sz="1800" b="1" spc="-30" dirty="0">
                <a:latin typeface="Arial"/>
                <a:cs typeface="Arial"/>
              </a:rPr>
              <a:t> </a:t>
            </a:r>
            <a:r>
              <a:rPr sz="1800" b="1" dirty="0">
                <a:latin typeface="Arial"/>
                <a:cs typeface="Arial"/>
              </a:rPr>
              <a:t>in TFC</a:t>
            </a:r>
            <a:endParaRPr sz="1800">
              <a:latin typeface="Arial"/>
              <a:cs typeface="Arial"/>
            </a:endParaRPr>
          </a:p>
          <a:p>
            <a:pPr marL="271145">
              <a:lnSpc>
                <a:spcPct val="100000"/>
              </a:lnSpc>
              <a:spcBef>
                <a:spcPts val="505"/>
              </a:spcBef>
            </a:pPr>
            <a:r>
              <a:rPr sz="1800" b="1" dirty="0">
                <a:latin typeface="Arial"/>
                <a:cs typeface="Arial"/>
              </a:rPr>
              <a:t>50</a:t>
            </a:r>
            <a:r>
              <a:rPr sz="1800" b="1" spc="-20" dirty="0">
                <a:latin typeface="Arial"/>
                <a:cs typeface="Arial"/>
              </a:rPr>
              <a:t> </a:t>
            </a:r>
            <a:r>
              <a:rPr sz="1800" b="1" dirty="0">
                <a:latin typeface="Arial"/>
                <a:cs typeface="Arial"/>
              </a:rPr>
              <a:t>mcg</a:t>
            </a:r>
            <a:r>
              <a:rPr sz="1800" b="1" spc="-10" dirty="0">
                <a:latin typeface="Arial"/>
                <a:cs typeface="Arial"/>
              </a:rPr>
              <a:t> </a:t>
            </a:r>
            <a:r>
              <a:rPr sz="1800" dirty="0">
                <a:latin typeface="Arial MT"/>
                <a:cs typeface="Arial MT"/>
              </a:rPr>
              <a:t>(0.5-1</a:t>
            </a:r>
            <a:r>
              <a:rPr sz="1800" spc="-20" dirty="0">
                <a:latin typeface="Arial MT"/>
                <a:cs typeface="Arial MT"/>
              </a:rPr>
              <a:t> </a:t>
            </a:r>
            <a:r>
              <a:rPr sz="1800" dirty="0">
                <a:latin typeface="Arial MT"/>
                <a:cs typeface="Arial MT"/>
              </a:rPr>
              <a:t>mcg/kg)</a:t>
            </a:r>
            <a:r>
              <a:rPr sz="1800" spc="-70" dirty="0">
                <a:latin typeface="Arial MT"/>
                <a:cs typeface="Arial MT"/>
              </a:rPr>
              <a:t> </a:t>
            </a:r>
            <a:r>
              <a:rPr sz="1800" spc="-5" dirty="0">
                <a:latin typeface="Arial MT"/>
                <a:cs typeface="Arial MT"/>
              </a:rPr>
              <a:t>IV/IO,</a:t>
            </a:r>
            <a:r>
              <a:rPr sz="1800" dirty="0">
                <a:latin typeface="Arial MT"/>
                <a:cs typeface="Arial MT"/>
              </a:rPr>
              <a:t> may</a:t>
            </a:r>
            <a:r>
              <a:rPr sz="1800" spc="-35" dirty="0">
                <a:latin typeface="Arial MT"/>
                <a:cs typeface="Arial MT"/>
              </a:rPr>
              <a:t> </a:t>
            </a:r>
            <a:r>
              <a:rPr sz="1800" dirty="0">
                <a:latin typeface="Arial MT"/>
                <a:cs typeface="Arial MT"/>
              </a:rPr>
              <a:t>repeat</a:t>
            </a:r>
            <a:r>
              <a:rPr sz="1800" spc="-15" dirty="0">
                <a:latin typeface="Arial MT"/>
                <a:cs typeface="Arial MT"/>
              </a:rPr>
              <a:t> </a:t>
            </a:r>
            <a:r>
              <a:rPr sz="1800" dirty="0">
                <a:latin typeface="Arial MT"/>
                <a:cs typeface="Arial MT"/>
              </a:rPr>
              <a:t>q</a:t>
            </a:r>
            <a:r>
              <a:rPr sz="1800" spc="-20" dirty="0">
                <a:latin typeface="Arial MT"/>
                <a:cs typeface="Arial MT"/>
              </a:rPr>
              <a:t> </a:t>
            </a:r>
            <a:r>
              <a:rPr sz="1800" dirty="0">
                <a:latin typeface="Arial MT"/>
                <a:cs typeface="Arial MT"/>
              </a:rPr>
              <a:t>30</a:t>
            </a:r>
            <a:r>
              <a:rPr sz="1800" spc="-20" dirty="0">
                <a:latin typeface="Arial MT"/>
                <a:cs typeface="Arial MT"/>
              </a:rPr>
              <a:t> </a:t>
            </a:r>
            <a:r>
              <a:rPr sz="1800" dirty="0">
                <a:latin typeface="Arial MT"/>
                <a:cs typeface="Arial MT"/>
              </a:rPr>
              <a:t>min</a:t>
            </a:r>
            <a:r>
              <a:rPr sz="1800" spc="-20" dirty="0">
                <a:latin typeface="Arial MT"/>
                <a:cs typeface="Arial MT"/>
              </a:rPr>
              <a:t> </a:t>
            </a:r>
            <a:r>
              <a:rPr sz="1800" dirty="0">
                <a:latin typeface="Arial MT"/>
                <a:cs typeface="Arial MT"/>
              </a:rPr>
              <a:t>prn</a:t>
            </a:r>
            <a:endParaRPr sz="1800">
              <a:latin typeface="Arial MT"/>
              <a:cs typeface="Arial MT"/>
            </a:endParaRPr>
          </a:p>
          <a:p>
            <a:pPr marL="271145">
              <a:lnSpc>
                <a:spcPct val="100000"/>
              </a:lnSpc>
              <a:spcBef>
                <a:spcPts val="505"/>
              </a:spcBef>
            </a:pPr>
            <a:r>
              <a:rPr sz="1800" b="1" dirty="0">
                <a:latin typeface="Arial"/>
                <a:cs typeface="Arial"/>
              </a:rPr>
              <a:t>100</a:t>
            </a:r>
            <a:r>
              <a:rPr sz="1800" b="1" spc="-20" dirty="0">
                <a:latin typeface="Arial"/>
                <a:cs typeface="Arial"/>
              </a:rPr>
              <a:t> </a:t>
            </a:r>
            <a:r>
              <a:rPr sz="1800" b="1" dirty="0">
                <a:latin typeface="Arial"/>
                <a:cs typeface="Arial"/>
              </a:rPr>
              <a:t>mcg</a:t>
            </a:r>
            <a:r>
              <a:rPr sz="1800" b="1" spc="-5" dirty="0">
                <a:latin typeface="Arial"/>
                <a:cs typeface="Arial"/>
              </a:rPr>
              <a:t> </a:t>
            </a:r>
            <a:r>
              <a:rPr sz="1800" dirty="0">
                <a:latin typeface="Arial MT"/>
                <a:cs typeface="Arial MT"/>
              </a:rPr>
              <a:t>IN, may</a:t>
            </a:r>
            <a:r>
              <a:rPr sz="1800" spc="-35" dirty="0">
                <a:latin typeface="Arial MT"/>
                <a:cs typeface="Arial MT"/>
              </a:rPr>
              <a:t> </a:t>
            </a:r>
            <a:r>
              <a:rPr sz="1800" dirty="0">
                <a:latin typeface="Arial MT"/>
                <a:cs typeface="Arial MT"/>
              </a:rPr>
              <a:t>repeat</a:t>
            </a:r>
            <a:r>
              <a:rPr sz="1800" spc="-45" dirty="0">
                <a:latin typeface="Arial MT"/>
                <a:cs typeface="Arial MT"/>
              </a:rPr>
              <a:t> </a:t>
            </a:r>
            <a:r>
              <a:rPr sz="1800" spc="-5" dirty="0">
                <a:latin typeface="Arial MT"/>
                <a:cs typeface="Arial MT"/>
              </a:rPr>
              <a:t>q</a:t>
            </a:r>
            <a:r>
              <a:rPr sz="1800" dirty="0">
                <a:latin typeface="Arial MT"/>
                <a:cs typeface="Arial MT"/>
              </a:rPr>
              <a:t> 30</a:t>
            </a:r>
            <a:r>
              <a:rPr sz="1800" spc="-15" dirty="0">
                <a:latin typeface="Arial MT"/>
                <a:cs typeface="Arial MT"/>
              </a:rPr>
              <a:t> </a:t>
            </a:r>
            <a:r>
              <a:rPr sz="1800" dirty="0">
                <a:latin typeface="Arial MT"/>
                <a:cs typeface="Arial MT"/>
              </a:rPr>
              <a:t>min</a:t>
            </a:r>
            <a:r>
              <a:rPr sz="1800" spc="-20" dirty="0">
                <a:latin typeface="Arial MT"/>
                <a:cs typeface="Arial MT"/>
              </a:rPr>
              <a:t> </a:t>
            </a:r>
            <a:r>
              <a:rPr sz="1800" dirty="0">
                <a:latin typeface="Arial MT"/>
                <a:cs typeface="Arial MT"/>
              </a:rPr>
              <a:t>prn</a:t>
            </a:r>
            <a:endParaRPr sz="1800">
              <a:latin typeface="Arial MT"/>
              <a:cs typeface="Arial MT"/>
            </a:endParaRPr>
          </a:p>
          <a:p>
            <a:pPr>
              <a:lnSpc>
                <a:spcPct val="100000"/>
              </a:lnSpc>
            </a:pPr>
            <a:endParaRPr sz="2000">
              <a:latin typeface="Arial MT"/>
              <a:cs typeface="Arial MT"/>
            </a:endParaRPr>
          </a:p>
          <a:p>
            <a:pPr marL="260985" marR="151130">
              <a:lnSpc>
                <a:spcPct val="100000"/>
              </a:lnSpc>
              <a:spcBef>
                <a:spcPts val="1460"/>
              </a:spcBef>
            </a:pPr>
            <a:r>
              <a:rPr sz="1800" dirty="0">
                <a:latin typeface="Arial MT"/>
                <a:cs typeface="Arial MT"/>
              </a:rPr>
              <a:t>Fentanyl is the </a:t>
            </a:r>
            <a:r>
              <a:rPr sz="1800" spc="5" dirty="0">
                <a:latin typeface="Arial MT"/>
                <a:cs typeface="Arial MT"/>
              </a:rPr>
              <a:t>medication </a:t>
            </a:r>
            <a:r>
              <a:rPr sz="1800" dirty="0">
                <a:latin typeface="Arial MT"/>
                <a:cs typeface="Arial MT"/>
              </a:rPr>
              <a:t>of </a:t>
            </a:r>
            <a:r>
              <a:rPr sz="1800" spc="5" dirty="0">
                <a:latin typeface="Arial MT"/>
                <a:cs typeface="Arial MT"/>
              </a:rPr>
              <a:t>choice </a:t>
            </a:r>
            <a:r>
              <a:rPr sz="1800" dirty="0">
                <a:latin typeface="Arial MT"/>
                <a:cs typeface="Arial MT"/>
              </a:rPr>
              <a:t>for </a:t>
            </a:r>
            <a:r>
              <a:rPr sz="1800" spc="-5" dirty="0">
                <a:latin typeface="Arial MT"/>
                <a:cs typeface="Arial MT"/>
              </a:rPr>
              <a:t>a </a:t>
            </a:r>
            <a:r>
              <a:rPr sz="1800" dirty="0">
                <a:latin typeface="Arial MT"/>
                <a:cs typeface="Arial MT"/>
              </a:rPr>
              <a:t>casualty in </a:t>
            </a:r>
            <a:r>
              <a:rPr sz="1800" spc="-490" dirty="0">
                <a:latin typeface="Arial MT"/>
                <a:cs typeface="Arial MT"/>
              </a:rPr>
              <a:t> </a:t>
            </a:r>
            <a:r>
              <a:rPr sz="1800" dirty="0">
                <a:latin typeface="Arial MT"/>
                <a:cs typeface="Arial MT"/>
              </a:rPr>
              <a:t>mild to moderate pain </a:t>
            </a:r>
            <a:r>
              <a:rPr sz="1800" spc="-10" dirty="0">
                <a:latin typeface="Arial MT"/>
                <a:cs typeface="Arial MT"/>
              </a:rPr>
              <a:t>who </a:t>
            </a:r>
            <a:r>
              <a:rPr sz="1800" b="1" dirty="0">
                <a:latin typeface="Arial"/>
                <a:cs typeface="Arial"/>
              </a:rPr>
              <a:t>IS </a:t>
            </a:r>
            <a:r>
              <a:rPr sz="1800" b="1" spc="-5" dirty="0">
                <a:latin typeface="Arial"/>
                <a:cs typeface="Arial"/>
              </a:rPr>
              <a:t>NOT </a:t>
            </a:r>
            <a:r>
              <a:rPr sz="1800" dirty="0">
                <a:latin typeface="Arial MT"/>
                <a:cs typeface="Arial MT"/>
              </a:rPr>
              <a:t>in shock or </a:t>
            </a:r>
            <a:r>
              <a:rPr sz="1800" spc="5" dirty="0">
                <a:latin typeface="Arial MT"/>
                <a:cs typeface="Arial MT"/>
              </a:rPr>
              <a:t> </a:t>
            </a:r>
            <a:r>
              <a:rPr sz="1800" dirty="0">
                <a:latin typeface="Arial MT"/>
                <a:cs typeface="Arial MT"/>
              </a:rPr>
              <a:t>respiratory</a:t>
            </a:r>
            <a:r>
              <a:rPr sz="1800" spc="-60" dirty="0">
                <a:latin typeface="Arial MT"/>
                <a:cs typeface="Arial MT"/>
              </a:rPr>
              <a:t> </a:t>
            </a:r>
            <a:r>
              <a:rPr sz="1800" dirty="0">
                <a:latin typeface="Arial MT"/>
                <a:cs typeface="Arial MT"/>
              </a:rPr>
              <a:t>distress</a:t>
            </a:r>
            <a:r>
              <a:rPr sz="1800" spc="-55" dirty="0">
                <a:latin typeface="Arial MT"/>
                <a:cs typeface="Arial MT"/>
              </a:rPr>
              <a:t> </a:t>
            </a:r>
            <a:r>
              <a:rPr sz="1800" dirty="0">
                <a:latin typeface="Arial MT"/>
                <a:cs typeface="Arial MT"/>
              </a:rPr>
              <a:t>or at</a:t>
            </a:r>
            <a:r>
              <a:rPr sz="1800" spc="-15" dirty="0">
                <a:latin typeface="Arial MT"/>
                <a:cs typeface="Arial MT"/>
              </a:rPr>
              <a:t> </a:t>
            </a:r>
            <a:r>
              <a:rPr sz="1800" spc="5" dirty="0">
                <a:latin typeface="Arial MT"/>
                <a:cs typeface="Arial MT"/>
              </a:rPr>
              <a:t>significant</a:t>
            </a:r>
            <a:r>
              <a:rPr sz="1800" spc="-85" dirty="0">
                <a:latin typeface="Arial MT"/>
                <a:cs typeface="Arial MT"/>
              </a:rPr>
              <a:t> </a:t>
            </a:r>
            <a:r>
              <a:rPr sz="1800" dirty="0">
                <a:latin typeface="Arial MT"/>
                <a:cs typeface="Arial MT"/>
              </a:rPr>
              <a:t>risk</a:t>
            </a:r>
            <a:r>
              <a:rPr sz="1800" spc="-10" dirty="0">
                <a:latin typeface="Arial MT"/>
                <a:cs typeface="Arial MT"/>
              </a:rPr>
              <a:t> </a:t>
            </a:r>
            <a:r>
              <a:rPr sz="1800" dirty="0">
                <a:latin typeface="Arial MT"/>
                <a:cs typeface="Arial MT"/>
              </a:rPr>
              <a:t>of</a:t>
            </a:r>
            <a:r>
              <a:rPr sz="1800" spc="-15" dirty="0">
                <a:latin typeface="Arial MT"/>
                <a:cs typeface="Arial MT"/>
              </a:rPr>
              <a:t> </a:t>
            </a:r>
            <a:r>
              <a:rPr sz="1800" dirty="0">
                <a:latin typeface="Arial MT"/>
                <a:cs typeface="Arial MT"/>
              </a:rPr>
              <a:t>developing </a:t>
            </a:r>
            <a:r>
              <a:rPr sz="1800" spc="-484" dirty="0">
                <a:latin typeface="Arial MT"/>
                <a:cs typeface="Arial MT"/>
              </a:rPr>
              <a:t> </a:t>
            </a:r>
            <a:r>
              <a:rPr sz="1800" dirty="0">
                <a:latin typeface="Arial MT"/>
                <a:cs typeface="Arial MT"/>
              </a:rPr>
              <a:t>either</a:t>
            </a:r>
            <a:r>
              <a:rPr sz="1800" spc="-50" dirty="0">
                <a:latin typeface="Arial MT"/>
                <a:cs typeface="Arial MT"/>
              </a:rPr>
              <a:t> </a:t>
            </a:r>
            <a:r>
              <a:rPr sz="1800" dirty="0">
                <a:latin typeface="Arial MT"/>
                <a:cs typeface="Arial MT"/>
              </a:rPr>
              <a:t>condition</a:t>
            </a:r>
            <a:endParaRPr sz="1800">
              <a:latin typeface="Arial MT"/>
              <a:cs typeface="Arial MT"/>
            </a:endParaRPr>
          </a:p>
          <a:p>
            <a:pPr marL="22860">
              <a:lnSpc>
                <a:spcPct val="100000"/>
              </a:lnSpc>
              <a:spcBef>
                <a:spcPts val="595"/>
              </a:spcBef>
            </a:pPr>
            <a:r>
              <a:rPr sz="1800" b="1" spc="-15" dirty="0">
                <a:latin typeface="Arial"/>
                <a:cs typeface="Arial"/>
              </a:rPr>
              <a:t>ONSET/PEAK/DURATION:</a:t>
            </a:r>
            <a:endParaRPr sz="1800">
              <a:latin typeface="Arial"/>
              <a:cs typeface="Arial"/>
            </a:endParaRPr>
          </a:p>
          <a:p>
            <a:pPr marL="254635">
              <a:lnSpc>
                <a:spcPct val="100000"/>
              </a:lnSpc>
              <a:spcBef>
                <a:spcPts val="600"/>
              </a:spcBef>
            </a:pPr>
            <a:r>
              <a:rPr sz="1800" spc="-25" dirty="0">
                <a:latin typeface="Arial MT"/>
                <a:cs typeface="Arial MT"/>
              </a:rPr>
              <a:t>IV:</a:t>
            </a:r>
            <a:r>
              <a:rPr sz="1800" spc="-40" dirty="0">
                <a:latin typeface="Arial MT"/>
                <a:cs typeface="Arial MT"/>
              </a:rPr>
              <a:t> </a:t>
            </a:r>
            <a:r>
              <a:rPr sz="1800" dirty="0">
                <a:latin typeface="Arial MT"/>
                <a:cs typeface="Arial MT"/>
              </a:rPr>
              <a:t>Immediate/5-15mins/30-60min</a:t>
            </a:r>
            <a:endParaRPr sz="1800">
              <a:latin typeface="Arial MT"/>
              <a:cs typeface="Arial MT"/>
            </a:endParaRPr>
          </a:p>
          <a:p>
            <a:pPr marL="254635">
              <a:lnSpc>
                <a:spcPct val="100000"/>
              </a:lnSpc>
              <a:spcBef>
                <a:spcPts val="605"/>
              </a:spcBef>
            </a:pPr>
            <a:r>
              <a:rPr sz="1800" dirty="0">
                <a:latin typeface="Arial MT"/>
                <a:cs typeface="Arial MT"/>
              </a:rPr>
              <a:t>IN:</a:t>
            </a:r>
            <a:r>
              <a:rPr sz="1800" spc="-30" dirty="0">
                <a:latin typeface="Arial MT"/>
                <a:cs typeface="Arial MT"/>
              </a:rPr>
              <a:t> </a:t>
            </a:r>
            <a:r>
              <a:rPr sz="1800" dirty="0">
                <a:latin typeface="Arial MT"/>
                <a:cs typeface="Arial MT"/>
              </a:rPr>
              <a:t>7mins/9-15mins/60mins</a:t>
            </a:r>
            <a:endParaRPr sz="1800">
              <a:latin typeface="Arial MT"/>
              <a:cs typeface="Arial MT"/>
            </a:endParaRPr>
          </a:p>
          <a:p>
            <a:pPr marL="22860">
              <a:lnSpc>
                <a:spcPct val="100000"/>
              </a:lnSpc>
              <a:spcBef>
                <a:spcPts val="930"/>
              </a:spcBef>
            </a:pPr>
            <a:r>
              <a:rPr sz="1800" b="1" spc="-5" dirty="0">
                <a:latin typeface="Arial"/>
                <a:cs typeface="Arial"/>
              </a:rPr>
              <a:t>DRUG</a:t>
            </a:r>
            <a:r>
              <a:rPr sz="1800" b="1" spc="-25" dirty="0">
                <a:latin typeface="Arial"/>
                <a:cs typeface="Arial"/>
              </a:rPr>
              <a:t> </a:t>
            </a:r>
            <a:r>
              <a:rPr sz="1800" b="1" spc="-5" dirty="0">
                <a:latin typeface="Arial"/>
                <a:cs typeface="Arial"/>
              </a:rPr>
              <a:t>INTERACTIONS:</a:t>
            </a:r>
            <a:endParaRPr sz="1800">
              <a:latin typeface="Arial"/>
              <a:cs typeface="Arial"/>
            </a:endParaRPr>
          </a:p>
          <a:p>
            <a:pPr marL="254635" marR="97155">
              <a:lnSpc>
                <a:spcPts val="2760"/>
              </a:lnSpc>
              <a:spcBef>
                <a:spcPts val="100"/>
              </a:spcBef>
            </a:pPr>
            <a:r>
              <a:rPr sz="1800" dirty="0">
                <a:latin typeface="Arial MT"/>
                <a:cs typeface="Arial MT"/>
              </a:rPr>
              <a:t>Alcohol</a:t>
            </a:r>
            <a:r>
              <a:rPr sz="1800" spc="-35" dirty="0">
                <a:latin typeface="Arial MT"/>
                <a:cs typeface="Arial MT"/>
              </a:rPr>
              <a:t> </a:t>
            </a:r>
            <a:r>
              <a:rPr sz="1800" dirty="0">
                <a:latin typeface="Arial MT"/>
                <a:cs typeface="Arial MT"/>
              </a:rPr>
              <a:t>and</a:t>
            </a:r>
            <a:r>
              <a:rPr sz="1800" spc="-10" dirty="0">
                <a:latin typeface="Arial MT"/>
                <a:cs typeface="Arial MT"/>
              </a:rPr>
              <a:t> </a:t>
            </a:r>
            <a:r>
              <a:rPr sz="1800" dirty="0">
                <a:latin typeface="Arial MT"/>
                <a:cs typeface="Arial MT"/>
              </a:rPr>
              <a:t>other</a:t>
            </a:r>
            <a:r>
              <a:rPr sz="1800" spc="-40" dirty="0">
                <a:latin typeface="Arial MT"/>
                <a:cs typeface="Arial MT"/>
              </a:rPr>
              <a:t> </a:t>
            </a:r>
            <a:r>
              <a:rPr sz="1800" spc="-5" dirty="0">
                <a:latin typeface="Arial MT"/>
                <a:cs typeface="Arial MT"/>
              </a:rPr>
              <a:t>CNS</a:t>
            </a:r>
            <a:r>
              <a:rPr sz="1800" spc="10" dirty="0">
                <a:latin typeface="Arial MT"/>
                <a:cs typeface="Arial MT"/>
              </a:rPr>
              <a:t> </a:t>
            </a:r>
            <a:r>
              <a:rPr sz="1800" dirty="0">
                <a:latin typeface="Arial MT"/>
                <a:cs typeface="Arial MT"/>
              </a:rPr>
              <a:t>depressants</a:t>
            </a:r>
            <a:r>
              <a:rPr sz="1800" spc="-50" dirty="0">
                <a:latin typeface="Arial MT"/>
                <a:cs typeface="Arial MT"/>
              </a:rPr>
              <a:t> </a:t>
            </a:r>
            <a:r>
              <a:rPr sz="1800" dirty="0">
                <a:latin typeface="Arial MT"/>
                <a:cs typeface="Arial MT"/>
              </a:rPr>
              <a:t>potentiate</a:t>
            </a:r>
            <a:r>
              <a:rPr sz="1800" spc="-55" dirty="0">
                <a:latin typeface="Arial MT"/>
                <a:cs typeface="Arial MT"/>
              </a:rPr>
              <a:t> </a:t>
            </a:r>
            <a:r>
              <a:rPr sz="1800" dirty="0">
                <a:latin typeface="Arial MT"/>
                <a:cs typeface="Arial MT"/>
              </a:rPr>
              <a:t>effects </a:t>
            </a:r>
            <a:r>
              <a:rPr sz="1800" spc="-484" dirty="0">
                <a:latin typeface="Arial MT"/>
                <a:cs typeface="Arial MT"/>
              </a:rPr>
              <a:t> </a:t>
            </a:r>
            <a:r>
              <a:rPr sz="1800" spc="-10" dirty="0">
                <a:latin typeface="Arial MT"/>
                <a:cs typeface="Arial MT"/>
              </a:rPr>
              <a:t>MAOIs</a:t>
            </a:r>
            <a:r>
              <a:rPr sz="1800" spc="30" dirty="0">
                <a:latin typeface="Arial MT"/>
                <a:cs typeface="Arial MT"/>
              </a:rPr>
              <a:t> </a:t>
            </a:r>
            <a:r>
              <a:rPr sz="1800" dirty="0">
                <a:latin typeface="Arial MT"/>
                <a:cs typeface="Arial MT"/>
              </a:rPr>
              <a:t>may</a:t>
            </a:r>
            <a:r>
              <a:rPr sz="1800" spc="-15" dirty="0">
                <a:latin typeface="Arial MT"/>
                <a:cs typeface="Arial MT"/>
              </a:rPr>
              <a:t> </a:t>
            </a:r>
            <a:r>
              <a:rPr sz="1800" dirty="0">
                <a:latin typeface="Arial MT"/>
                <a:cs typeface="Arial MT"/>
              </a:rPr>
              <a:t>precipitate</a:t>
            </a:r>
            <a:r>
              <a:rPr sz="1800" spc="-85" dirty="0">
                <a:latin typeface="Arial MT"/>
                <a:cs typeface="Arial MT"/>
              </a:rPr>
              <a:t> </a:t>
            </a:r>
            <a:r>
              <a:rPr sz="1800" dirty="0">
                <a:latin typeface="Arial MT"/>
                <a:cs typeface="Arial MT"/>
              </a:rPr>
              <a:t>hypertensive</a:t>
            </a:r>
            <a:r>
              <a:rPr sz="1800" spc="-40" dirty="0">
                <a:latin typeface="Arial MT"/>
                <a:cs typeface="Arial MT"/>
              </a:rPr>
              <a:t> </a:t>
            </a:r>
            <a:r>
              <a:rPr sz="1800" dirty="0">
                <a:latin typeface="Arial MT"/>
                <a:cs typeface="Arial MT"/>
              </a:rPr>
              <a:t>crisis</a:t>
            </a:r>
            <a:endParaRPr sz="1800">
              <a:latin typeface="Arial MT"/>
              <a:cs typeface="Arial MT"/>
            </a:endParaRPr>
          </a:p>
        </p:txBody>
      </p:sp>
      <p:sp>
        <p:nvSpPr>
          <p:cNvPr id="20" name="object 20"/>
          <p:cNvSpPr/>
          <p:nvPr/>
        </p:nvSpPr>
        <p:spPr>
          <a:xfrm>
            <a:off x="5725667" y="5826252"/>
            <a:ext cx="0" cy="274320"/>
          </a:xfrm>
          <a:custGeom>
            <a:avLst/>
            <a:gdLst/>
            <a:ahLst/>
            <a:cxnLst/>
            <a:rect l="l" t="t" r="r" b="b"/>
            <a:pathLst>
              <a:path h="274320">
                <a:moveTo>
                  <a:pt x="0" y="274320"/>
                </a:moveTo>
                <a:lnTo>
                  <a:pt x="0" y="0"/>
                </a:lnTo>
              </a:path>
            </a:pathLst>
          </a:custGeom>
          <a:ln w="101600">
            <a:solidFill>
              <a:srgbClr val="BB8542"/>
            </a:solidFill>
          </a:ln>
        </p:spPr>
        <p:txBody>
          <a:bodyPr wrap="square" lIns="0" tIns="0" rIns="0" bIns="0" rtlCol="0"/>
          <a:lstStyle/>
          <a:p>
            <a:endParaRPr/>
          </a:p>
        </p:txBody>
      </p:sp>
      <p:sp>
        <p:nvSpPr>
          <p:cNvPr id="21" name="object 21"/>
          <p:cNvSpPr/>
          <p:nvPr/>
        </p:nvSpPr>
        <p:spPr>
          <a:xfrm>
            <a:off x="5725667" y="6179820"/>
            <a:ext cx="0" cy="274320"/>
          </a:xfrm>
          <a:custGeom>
            <a:avLst/>
            <a:gdLst/>
            <a:ahLst/>
            <a:cxnLst/>
            <a:rect l="l" t="t" r="r" b="b"/>
            <a:pathLst>
              <a:path h="274320">
                <a:moveTo>
                  <a:pt x="0" y="274319"/>
                </a:moveTo>
                <a:lnTo>
                  <a:pt x="0" y="0"/>
                </a:lnTo>
              </a:path>
            </a:pathLst>
          </a:custGeom>
          <a:ln w="101600">
            <a:solidFill>
              <a:srgbClr val="BB8542"/>
            </a:solidFill>
          </a:ln>
        </p:spPr>
        <p:txBody>
          <a:bodyPr wrap="square" lIns="0" tIns="0" rIns="0" bIns="0" rtlCol="0"/>
          <a:lstStyle/>
          <a:p>
            <a:endParaRPr/>
          </a:p>
        </p:txBody>
      </p:sp>
      <p:sp>
        <p:nvSpPr>
          <p:cNvPr id="22" name="object 22"/>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23</a:t>
            </a:fld>
            <a:endParaRPr sz="12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633171" y="4650740"/>
            <a:ext cx="2537460" cy="299720"/>
          </a:xfrm>
          <a:prstGeom prst="rect">
            <a:avLst/>
          </a:prstGeom>
        </p:spPr>
        <p:txBody>
          <a:bodyPr vert="horz" wrap="square" lIns="0" tIns="12700" rIns="0" bIns="0" rtlCol="0">
            <a:spAutoFit/>
          </a:bodyPr>
          <a:lstStyle/>
          <a:p>
            <a:pPr marL="12700">
              <a:lnSpc>
                <a:spcPct val="100000"/>
              </a:lnSpc>
              <a:spcBef>
                <a:spcPts val="100"/>
              </a:spcBef>
            </a:pPr>
            <a:r>
              <a:rPr sz="1800" b="1" spc="-15" dirty="0">
                <a:latin typeface="Arial"/>
                <a:cs typeface="Arial"/>
              </a:rPr>
              <a:t>CONTRAINDICATIONS:</a:t>
            </a:r>
            <a:endParaRPr sz="1800">
              <a:latin typeface="Arial"/>
              <a:cs typeface="Arial"/>
            </a:endParaRPr>
          </a:p>
        </p:txBody>
      </p:sp>
      <p:sp>
        <p:nvSpPr>
          <p:cNvPr id="5" name="object 5"/>
          <p:cNvSpPr txBox="1"/>
          <p:nvPr/>
        </p:nvSpPr>
        <p:spPr>
          <a:xfrm>
            <a:off x="998931" y="4927854"/>
            <a:ext cx="4601845" cy="940435"/>
          </a:xfrm>
          <a:prstGeom prst="rect">
            <a:avLst/>
          </a:prstGeom>
        </p:spPr>
        <p:txBody>
          <a:bodyPr vert="horz" wrap="square" lIns="0" tIns="61594" rIns="0" bIns="0" rtlCol="0">
            <a:spAutoFit/>
          </a:bodyPr>
          <a:lstStyle/>
          <a:p>
            <a:pPr marL="299085" indent="-287020">
              <a:lnSpc>
                <a:spcPct val="100000"/>
              </a:lnSpc>
              <a:spcBef>
                <a:spcPts val="484"/>
              </a:spcBef>
              <a:buFont typeface="Wingdings"/>
              <a:buChar char=""/>
              <a:tabLst>
                <a:tab pos="299085" algn="l"/>
                <a:tab pos="299720" algn="l"/>
              </a:tabLst>
            </a:pPr>
            <a:r>
              <a:rPr sz="1800" dirty="0">
                <a:latin typeface="Arial MT"/>
                <a:cs typeface="Arial MT"/>
              </a:rPr>
              <a:t>Hypovolemic</a:t>
            </a:r>
            <a:r>
              <a:rPr sz="1800" spc="-45" dirty="0">
                <a:latin typeface="Arial MT"/>
                <a:cs typeface="Arial MT"/>
              </a:rPr>
              <a:t> </a:t>
            </a:r>
            <a:r>
              <a:rPr sz="1800" spc="5" dirty="0">
                <a:latin typeface="Arial MT"/>
                <a:cs typeface="Arial MT"/>
              </a:rPr>
              <a:t>shock</a:t>
            </a:r>
            <a:r>
              <a:rPr sz="1800" spc="-40" dirty="0">
                <a:latin typeface="Arial MT"/>
                <a:cs typeface="Arial MT"/>
              </a:rPr>
              <a:t> </a:t>
            </a:r>
            <a:r>
              <a:rPr sz="1800" dirty="0">
                <a:latin typeface="Arial MT"/>
                <a:cs typeface="Arial MT"/>
              </a:rPr>
              <a:t>/</a:t>
            </a:r>
            <a:r>
              <a:rPr sz="1800" spc="-25" dirty="0">
                <a:latin typeface="Arial MT"/>
                <a:cs typeface="Arial MT"/>
              </a:rPr>
              <a:t> </a:t>
            </a:r>
            <a:r>
              <a:rPr sz="1800" dirty="0">
                <a:latin typeface="Arial MT"/>
                <a:cs typeface="Arial MT"/>
              </a:rPr>
              <a:t>Respiratory</a:t>
            </a:r>
            <a:r>
              <a:rPr sz="1800" spc="-40" dirty="0">
                <a:latin typeface="Arial MT"/>
                <a:cs typeface="Arial MT"/>
              </a:rPr>
              <a:t> </a:t>
            </a:r>
            <a:r>
              <a:rPr sz="1800" dirty="0">
                <a:latin typeface="Arial MT"/>
                <a:cs typeface="Arial MT"/>
              </a:rPr>
              <a:t>distress</a:t>
            </a:r>
            <a:endParaRPr sz="1800">
              <a:latin typeface="Arial MT"/>
              <a:cs typeface="Arial MT"/>
            </a:endParaRPr>
          </a:p>
          <a:p>
            <a:pPr marL="299085" marR="5080" indent="-287020">
              <a:lnSpc>
                <a:spcPts val="2110"/>
              </a:lnSpc>
              <a:spcBef>
                <a:spcPts val="495"/>
              </a:spcBef>
              <a:buFont typeface="Wingdings"/>
              <a:buChar char=""/>
              <a:tabLst>
                <a:tab pos="299085" algn="l"/>
                <a:tab pos="299720" algn="l"/>
              </a:tabLst>
            </a:pPr>
            <a:r>
              <a:rPr sz="1800" b="1" spc="-25" dirty="0">
                <a:latin typeface="Arial"/>
                <a:cs typeface="Arial"/>
              </a:rPr>
              <a:t>KETAMINE</a:t>
            </a:r>
            <a:r>
              <a:rPr sz="1800" b="1" spc="30" dirty="0">
                <a:latin typeface="Arial"/>
                <a:cs typeface="Arial"/>
              </a:rPr>
              <a:t> </a:t>
            </a:r>
            <a:r>
              <a:rPr sz="1800" dirty="0">
                <a:latin typeface="Arial MT"/>
                <a:cs typeface="Arial MT"/>
              </a:rPr>
              <a:t>should</a:t>
            </a:r>
            <a:r>
              <a:rPr sz="1800" spc="-35" dirty="0">
                <a:latin typeface="Arial MT"/>
                <a:cs typeface="Arial MT"/>
              </a:rPr>
              <a:t> </a:t>
            </a:r>
            <a:r>
              <a:rPr sz="1800" dirty="0">
                <a:latin typeface="Arial MT"/>
                <a:cs typeface="Arial MT"/>
              </a:rPr>
              <a:t>be</a:t>
            </a:r>
            <a:r>
              <a:rPr sz="1800" spc="-10" dirty="0">
                <a:latin typeface="Arial MT"/>
                <a:cs typeface="Arial MT"/>
              </a:rPr>
              <a:t> </a:t>
            </a:r>
            <a:r>
              <a:rPr sz="1800" dirty="0">
                <a:latin typeface="Arial MT"/>
                <a:cs typeface="Arial MT"/>
              </a:rPr>
              <a:t>used</a:t>
            </a:r>
            <a:r>
              <a:rPr sz="1800" spc="-40" dirty="0">
                <a:latin typeface="Arial MT"/>
                <a:cs typeface="Arial MT"/>
              </a:rPr>
              <a:t> </a:t>
            </a:r>
            <a:r>
              <a:rPr sz="1800" dirty="0">
                <a:latin typeface="Arial MT"/>
                <a:cs typeface="Arial MT"/>
              </a:rPr>
              <a:t>if</a:t>
            </a:r>
            <a:r>
              <a:rPr sz="1800" spc="-15" dirty="0">
                <a:latin typeface="Arial MT"/>
                <a:cs typeface="Arial MT"/>
              </a:rPr>
              <a:t> </a:t>
            </a:r>
            <a:r>
              <a:rPr sz="1800" dirty="0">
                <a:latin typeface="Arial MT"/>
                <a:cs typeface="Arial MT"/>
              </a:rPr>
              <a:t>one</a:t>
            </a:r>
            <a:r>
              <a:rPr sz="1800" spc="-10" dirty="0">
                <a:latin typeface="Arial MT"/>
                <a:cs typeface="Arial MT"/>
              </a:rPr>
              <a:t> </a:t>
            </a:r>
            <a:r>
              <a:rPr sz="1800" dirty="0">
                <a:latin typeface="Arial MT"/>
                <a:cs typeface="Arial MT"/>
              </a:rPr>
              <a:t>of</a:t>
            </a:r>
            <a:r>
              <a:rPr sz="1800" spc="10" dirty="0">
                <a:latin typeface="Arial MT"/>
                <a:cs typeface="Arial MT"/>
              </a:rPr>
              <a:t> </a:t>
            </a:r>
            <a:r>
              <a:rPr sz="1800" dirty="0">
                <a:latin typeface="Arial MT"/>
                <a:cs typeface="Arial MT"/>
              </a:rPr>
              <a:t>these </a:t>
            </a:r>
            <a:r>
              <a:rPr sz="1800" spc="-484" dirty="0">
                <a:latin typeface="Arial MT"/>
                <a:cs typeface="Arial MT"/>
              </a:rPr>
              <a:t> </a:t>
            </a:r>
            <a:r>
              <a:rPr sz="1800" dirty="0">
                <a:latin typeface="Arial MT"/>
                <a:cs typeface="Arial MT"/>
              </a:rPr>
              <a:t>contraindications</a:t>
            </a:r>
            <a:r>
              <a:rPr sz="1800" spc="-90" dirty="0">
                <a:latin typeface="Arial MT"/>
                <a:cs typeface="Arial MT"/>
              </a:rPr>
              <a:t> </a:t>
            </a:r>
            <a:r>
              <a:rPr sz="1800" spc="-5" dirty="0">
                <a:latin typeface="Arial MT"/>
                <a:cs typeface="Arial MT"/>
              </a:rPr>
              <a:t>exist</a:t>
            </a:r>
            <a:endParaRPr sz="1800">
              <a:latin typeface="Arial MT"/>
              <a:cs typeface="Arial MT"/>
            </a:endParaRPr>
          </a:p>
        </p:txBody>
      </p:sp>
      <p:sp>
        <p:nvSpPr>
          <p:cNvPr id="6" name="object 6"/>
          <p:cNvSpPr txBox="1">
            <a:spLocks noGrp="1"/>
          </p:cNvSpPr>
          <p:nvPr>
            <p:ph type="title"/>
          </p:nvPr>
        </p:nvSpPr>
        <p:spPr>
          <a:xfrm>
            <a:off x="2256282" y="673989"/>
            <a:ext cx="7679055" cy="574040"/>
          </a:xfrm>
          <a:prstGeom prst="rect">
            <a:avLst/>
          </a:prstGeom>
        </p:spPr>
        <p:txBody>
          <a:bodyPr vert="horz" wrap="square" lIns="0" tIns="12700" rIns="0" bIns="0" rtlCol="0">
            <a:spAutoFit/>
          </a:bodyPr>
          <a:lstStyle/>
          <a:p>
            <a:pPr marL="12700">
              <a:lnSpc>
                <a:spcPct val="100000"/>
              </a:lnSpc>
              <a:spcBef>
                <a:spcPts val="100"/>
              </a:spcBef>
            </a:pPr>
            <a:r>
              <a:rPr sz="3600" spc="-50" dirty="0">
                <a:solidFill>
                  <a:srgbClr val="BB8542"/>
                </a:solidFill>
              </a:rPr>
              <a:t>FENTANYL</a:t>
            </a:r>
            <a:r>
              <a:rPr sz="3600" spc="-120" dirty="0">
                <a:solidFill>
                  <a:srgbClr val="BB8542"/>
                </a:solidFill>
              </a:rPr>
              <a:t> </a:t>
            </a:r>
            <a:r>
              <a:rPr sz="3600" spc="-30" dirty="0">
                <a:solidFill>
                  <a:srgbClr val="000000"/>
                </a:solidFill>
              </a:rPr>
              <a:t>ADMINISTRATION</a:t>
            </a:r>
            <a:r>
              <a:rPr sz="3600" spc="90" dirty="0">
                <a:solidFill>
                  <a:srgbClr val="000000"/>
                </a:solidFill>
              </a:rPr>
              <a:t> </a:t>
            </a:r>
            <a:r>
              <a:rPr sz="3600" dirty="0">
                <a:solidFill>
                  <a:srgbClr val="000000"/>
                </a:solidFill>
              </a:rPr>
              <a:t>cont.</a:t>
            </a:r>
            <a:endParaRPr sz="3600"/>
          </a:p>
        </p:txBody>
      </p:sp>
      <p:sp>
        <p:nvSpPr>
          <p:cNvPr id="7" name="object 7"/>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8" name="object 8"/>
          <p:cNvSpPr txBox="1"/>
          <p:nvPr/>
        </p:nvSpPr>
        <p:spPr>
          <a:xfrm>
            <a:off x="5101844" y="6080556"/>
            <a:ext cx="1945639" cy="512445"/>
          </a:xfrm>
          <a:prstGeom prst="rect">
            <a:avLst/>
          </a:prstGeom>
        </p:spPr>
        <p:txBody>
          <a:bodyPr vert="horz" wrap="square" lIns="0" tIns="12065" rIns="0" bIns="0" rtlCol="0">
            <a:spAutoFit/>
          </a:bodyPr>
          <a:lstStyle/>
          <a:p>
            <a:pPr marL="12700">
              <a:lnSpc>
                <a:spcPct val="100000"/>
              </a:lnSpc>
              <a:spcBef>
                <a:spcPts val="95"/>
              </a:spcBef>
              <a:tabLst>
                <a:tab pos="646430" algn="l"/>
              </a:tabLst>
            </a:pPr>
            <a:r>
              <a:rPr sz="4800" spc="-15" baseline="1736" dirty="0">
                <a:solidFill>
                  <a:srgbClr val="FFFFFF"/>
                </a:solidFill>
                <a:latin typeface="Arial Black"/>
                <a:cs typeface="Arial Black"/>
              </a:rPr>
              <a:t>P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9" name="object 9"/>
          <p:cNvSpPr/>
          <p:nvPr/>
        </p:nvSpPr>
        <p:spPr>
          <a:xfrm>
            <a:off x="6848856" y="1810511"/>
            <a:ext cx="3139440" cy="0"/>
          </a:xfrm>
          <a:custGeom>
            <a:avLst/>
            <a:gdLst/>
            <a:ahLst/>
            <a:cxnLst/>
            <a:rect l="l" t="t" r="r" b="b"/>
            <a:pathLst>
              <a:path w="3139440">
                <a:moveTo>
                  <a:pt x="3139059" y="0"/>
                </a:moveTo>
                <a:lnTo>
                  <a:pt x="0" y="0"/>
                </a:lnTo>
              </a:path>
            </a:pathLst>
          </a:custGeom>
          <a:ln w="73025">
            <a:solidFill>
              <a:srgbClr val="BB8542"/>
            </a:solidFill>
          </a:ln>
        </p:spPr>
        <p:txBody>
          <a:bodyPr wrap="square" lIns="0" tIns="0" rIns="0" bIns="0" rtlCol="0"/>
          <a:lstStyle/>
          <a:p>
            <a:endParaRPr/>
          </a:p>
        </p:txBody>
      </p:sp>
      <p:sp>
        <p:nvSpPr>
          <p:cNvPr id="10" name="object 10"/>
          <p:cNvSpPr txBox="1"/>
          <p:nvPr/>
        </p:nvSpPr>
        <p:spPr>
          <a:xfrm>
            <a:off x="6875526" y="1408937"/>
            <a:ext cx="4583430" cy="2233295"/>
          </a:xfrm>
          <a:prstGeom prst="rect">
            <a:avLst/>
          </a:prstGeom>
        </p:spPr>
        <p:txBody>
          <a:bodyPr vert="horz" wrap="square" lIns="0" tIns="88900" rIns="0" bIns="0" rtlCol="0">
            <a:spAutoFit/>
          </a:bodyPr>
          <a:lstStyle/>
          <a:p>
            <a:pPr marL="12700">
              <a:lnSpc>
                <a:spcPct val="100000"/>
              </a:lnSpc>
              <a:spcBef>
                <a:spcPts val="700"/>
              </a:spcBef>
            </a:pPr>
            <a:r>
              <a:rPr sz="1800" b="1" spc="-5" dirty="0">
                <a:latin typeface="Arial"/>
                <a:cs typeface="Arial"/>
              </a:rPr>
              <a:t>POTENTIAL</a:t>
            </a:r>
            <a:r>
              <a:rPr sz="1800" b="1" spc="-45" dirty="0">
                <a:latin typeface="Arial"/>
                <a:cs typeface="Arial"/>
              </a:rPr>
              <a:t> </a:t>
            </a:r>
            <a:r>
              <a:rPr sz="1800" b="1" dirty="0">
                <a:latin typeface="Arial"/>
                <a:cs typeface="Arial"/>
              </a:rPr>
              <a:t>SIDE</a:t>
            </a:r>
            <a:r>
              <a:rPr sz="1800" b="1" spc="-25" dirty="0">
                <a:latin typeface="Arial"/>
                <a:cs typeface="Arial"/>
              </a:rPr>
              <a:t> </a:t>
            </a:r>
            <a:r>
              <a:rPr sz="1800" b="1" dirty="0">
                <a:latin typeface="Arial"/>
                <a:cs typeface="Arial"/>
              </a:rPr>
              <a:t>EFFECTS:</a:t>
            </a:r>
            <a:endParaRPr sz="1800">
              <a:latin typeface="Arial"/>
              <a:cs typeface="Arial"/>
            </a:endParaRPr>
          </a:p>
          <a:p>
            <a:pPr marL="515620" marR="5080" indent="-287020">
              <a:lnSpc>
                <a:spcPct val="100000"/>
              </a:lnSpc>
              <a:spcBef>
                <a:spcPts val="600"/>
              </a:spcBef>
              <a:buFont typeface="Wingdings"/>
              <a:buChar char=""/>
              <a:tabLst>
                <a:tab pos="514984" algn="l"/>
                <a:tab pos="515620" algn="l"/>
                <a:tab pos="2002155" algn="l"/>
              </a:tabLst>
            </a:pPr>
            <a:r>
              <a:rPr sz="1800" dirty="0">
                <a:latin typeface="Arial MT"/>
                <a:cs typeface="Arial MT"/>
              </a:rPr>
              <a:t>Sedation, euphoria, bradycardia, </a:t>
            </a:r>
            <a:r>
              <a:rPr sz="1800" spc="5" dirty="0">
                <a:latin typeface="Arial MT"/>
                <a:cs typeface="Arial MT"/>
              </a:rPr>
              <a:t> </a:t>
            </a:r>
            <a:r>
              <a:rPr sz="1800" dirty="0">
                <a:latin typeface="Arial MT"/>
                <a:cs typeface="Arial MT"/>
              </a:rPr>
              <a:t>hypotension,	circulatory depression, </a:t>
            </a:r>
            <a:r>
              <a:rPr sz="1800" spc="5" dirty="0">
                <a:latin typeface="Arial MT"/>
                <a:cs typeface="Arial MT"/>
              </a:rPr>
              <a:t> miosis,</a:t>
            </a:r>
            <a:r>
              <a:rPr sz="1800" spc="-65" dirty="0">
                <a:latin typeface="Arial MT"/>
                <a:cs typeface="Arial MT"/>
              </a:rPr>
              <a:t> </a:t>
            </a:r>
            <a:r>
              <a:rPr sz="1800" dirty="0">
                <a:latin typeface="Arial MT"/>
                <a:cs typeface="Arial MT"/>
              </a:rPr>
              <a:t>blurred</a:t>
            </a:r>
            <a:r>
              <a:rPr sz="1800" spc="-40" dirty="0">
                <a:latin typeface="Arial MT"/>
                <a:cs typeface="Arial MT"/>
              </a:rPr>
              <a:t> </a:t>
            </a:r>
            <a:r>
              <a:rPr sz="1800" dirty="0">
                <a:latin typeface="Arial MT"/>
                <a:cs typeface="Arial MT"/>
              </a:rPr>
              <a:t>vision,</a:t>
            </a:r>
            <a:r>
              <a:rPr sz="1800" spc="-20" dirty="0">
                <a:latin typeface="Arial MT"/>
                <a:cs typeface="Arial MT"/>
              </a:rPr>
              <a:t> </a:t>
            </a:r>
            <a:r>
              <a:rPr sz="1800" dirty="0">
                <a:latin typeface="Arial MT"/>
                <a:cs typeface="Arial MT"/>
              </a:rPr>
              <a:t>nausea,</a:t>
            </a:r>
            <a:r>
              <a:rPr sz="1800" spc="-65" dirty="0">
                <a:latin typeface="Arial MT"/>
                <a:cs typeface="Arial MT"/>
              </a:rPr>
              <a:t> </a:t>
            </a:r>
            <a:r>
              <a:rPr sz="1800" dirty="0">
                <a:latin typeface="Arial MT"/>
                <a:cs typeface="Arial MT"/>
              </a:rPr>
              <a:t>vomiting, </a:t>
            </a:r>
            <a:r>
              <a:rPr sz="1800" spc="-484" dirty="0">
                <a:latin typeface="Arial MT"/>
                <a:cs typeface="Arial MT"/>
              </a:rPr>
              <a:t> </a:t>
            </a:r>
            <a:r>
              <a:rPr sz="1800" dirty="0">
                <a:latin typeface="Arial MT"/>
                <a:cs typeface="Arial MT"/>
              </a:rPr>
              <a:t>laryngospasm, bronchoconstriction or </a:t>
            </a:r>
            <a:r>
              <a:rPr sz="1800" spc="5" dirty="0">
                <a:latin typeface="Arial MT"/>
                <a:cs typeface="Arial MT"/>
              </a:rPr>
              <a:t> </a:t>
            </a:r>
            <a:r>
              <a:rPr sz="1800" dirty="0">
                <a:latin typeface="Arial MT"/>
                <a:cs typeface="Arial MT"/>
              </a:rPr>
              <a:t>respiratory</a:t>
            </a:r>
            <a:r>
              <a:rPr sz="1800" spc="-65" dirty="0">
                <a:latin typeface="Arial MT"/>
                <a:cs typeface="Arial MT"/>
              </a:rPr>
              <a:t> </a:t>
            </a:r>
            <a:r>
              <a:rPr sz="1800" dirty="0">
                <a:latin typeface="Arial MT"/>
                <a:cs typeface="Arial MT"/>
              </a:rPr>
              <a:t>depression</a:t>
            </a:r>
            <a:endParaRPr sz="1800">
              <a:latin typeface="Arial MT"/>
              <a:cs typeface="Arial MT"/>
            </a:endParaRPr>
          </a:p>
          <a:p>
            <a:pPr marL="38100">
              <a:lnSpc>
                <a:spcPct val="100000"/>
              </a:lnSpc>
              <a:spcBef>
                <a:spcPts val="1065"/>
              </a:spcBef>
            </a:pPr>
            <a:r>
              <a:rPr sz="1800" b="1" spc="-10" dirty="0">
                <a:latin typeface="Arial"/>
                <a:cs typeface="Arial"/>
              </a:rPr>
              <a:t>MANAGEMENT</a:t>
            </a:r>
            <a:r>
              <a:rPr sz="1800" b="1" spc="35" dirty="0">
                <a:latin typeface="Arial"/>
                <a:cs typeface="Arial"/>
              </a:rPr>
              <a:t> </a:t>
            </a:r>
            <a:r>
              <a:rPr sz="1800" b="1" spc="-15" dirty="0">
                <a:latin typeface="Arial"/>
                <a:cs typeface="Arial"/>
              </a:rPr>
              <a:t>CONSIDERATIONS:</a:t>
            </a:r>
            <a:endParaRPr sz="1800">
              <a:latin typeface="Arial"/>
              <a:cs typeface="Arial"/>
            </a:endParaRPr>
          </a:p>
        </p:txBody>
      </p:sp>
      <p:sp>
        <p:nvSpPr>
          <p:cNvPr id="11" name="object 11"/>
          <p:cNvSpPr txBox="1"/>
          <p:nvPr/>
        </p:nvSpPr>
        <p:spPr>
          <a:xfrm>
            <a:off x="7130033" y="3680536"/>
            <a:ext cx="3415665" cy="2410460"/>
          </a:xfrm>
          <a:prstGeom prst="rect">
            <a:avLst/>
          </a:prstGeom>
        </p:spPr>
        <p:txBody>
          <a:bodyPr vert="horz" wrap="square" lIns="0" tIns="12700" rIns="0" bIns="0" rtlCol="0">
            <a:spAutoFit/>
          </a:bodyPr>
          <a:lstStyle/>
          <a:p>
            <a:pPr marL="299085" indent="-287020">
              <a:lnSpc>
                <a:spcPct val="100000"/>
              </a:lnSpc>
              <a:spcBef>
                <a:spcPts val="100"/>
              </a:spcBef>
              <a:buFont typeface="Wingdings"/>
              <a:buChar char=""/>
              <a:tabLst>
                <a:tab pos="299085" algn="l"/>
                <a:tab pos="299720" algn="l"/>
              </a:tabLst>
            </a:pPr>
            <a:r>
              <a:rPr sz="1800" dirty="0">
                <a:latin typeface="Arial MT"/>
                <a:cs typeface="Arial MT"/>
              </a:rPr>
              <a:t>Disarm</a:t>
            </a:r>
            <a:r>
              <a:rPr sz="1800" spc="-50" dirty="0">
                <a:latin typeface="Arial MT"/>
                <a:cs typeface="Arial MT"/>
              </a:rPr>
              <a:t> </a:t>
            </a:r>
            <a:r>
              <a:rPr sz="1800" dirty="0">
                <a:latin typeface="Arial MT"/>
                <a:cs typeface="Arial MT"/>
              </a:rPr>
              <a:t>and</a:t>
            </a:r>
            <a:r>
              <a:rPr sz="1800" spc="-30" dirty="0">
                <a:latin typeface="Arial MT"/>
                <a:cs typeface="Arial MT"/>
              </a:rPr>
              <a:t> </a:t>
            </a:r>
            <a:r>
              <a:rPr sz="1800" spc="-5" dirty="0">
                <a:latin typeface="Arial MT"/>
                <a:cs typeface="Arial MT"/>
              </a:rPr>
              <a:t>remove</a:t>
            </a:r>
            <a:r>
              <a:rPr sz="1800" spc="-30" dirty="0">
                <a:latin typeface="Arial MT"/>
                <a:cs typeface="Arial MT"/>
              </a:rPr>
              <a:t> </a:t>
            </a:r>
            <a:r>
              <a:rPr sz="1800" dirty="0">
                <a:latin typeface="Arial MT"/>
                <a:cs typeface="Arial MT"/>
              </a:rPr>
              <a:t>comm</a:t>
            </a:r>
            <a:endParaRPr sz="1800">
              <a:latin typeface="Arial MT"/>
              <a:cs typeface="Arial MT"/>
            </a:endParaRPr>
          </a:p>
          <a:p>
            <a:pPr marL="299085">
              <a:lnSpc>
                <a:spcPct val="100000"/>
              </a:lnSpc>
              <a:spcBef>
                <a:spcPts val="5"/>
              </a:spcBef>
            </a:pPr>
            <a:r>
              <a:rPr sz="1800" dirty="0">
                <a:latin typeface="Arial MT"/>
                <a:cs typeface="Arial MT"/>
              </a:rPr>
              <a:t>equipment</a:t>
            </a:r>
            <a:endParaRPr sz="1800">
              <a:latin typeface="Arial MT"/>
              <a:cs typeface="Arial MT"/>
            </a:endParaRPr>
          </a:p>
          <a:p>
            <a:pPr marL="299085" marR="5080" indent="-287020">
              <a:lnSpc>
                <a:spcPct val="100000"/>
              </a:lnSpc>
              <a:spcBef>
                <a:spcPts val="505"/>
              </a:spcBef>
              <a:buFont typeface="Wingdings"/>
              <a:buChar char=""/>
              <a:tabLst>
                <a:tab pos="299085" algn="l"/>
                <a:tab pos="299720" algn="l"/>
              </a:tabLst>
            </a:pPr>
            <a:r>
              <a:rPr sz="1800" spc="5" dirty="0">
                <a:latin typeface="Arial MT"/>
                <a:cs typeface="Arial MT"/>
              </a:rPr>
              <a:t>Assess </a:t>
            </a:r>
            <a:r>
              <a:rPr sz="1800" dirty="0">
                <a:latin typeface="Arial MT"/>
                <a:cs typeface="Arial MT"/>
              </a:rPr>
              <a:t>mental status prior to </a:t>
            </a:r>
            <a:r>
              <a:rPr sz="1800" spc="5" dirty="0">
                <a:latin typeface="Arial MT"/>
                <a:cs typeface="Arial MT"/>
              </a:rPr>
              <a:t> </a:t>
            </a:r>
            <a:r>
              <a:rPr sz="1800" dirty="0">
                <a:latin typeface="Arial MT"/>
                <a:cs typeface="Arial MT"/>
              </a:rPr>
              <a:t>fentanyl</a:t>
            </a:r>
            <a:r>
              <a:rPr sz="1800" spc="-70" dirty="0">
                <a:latin typeface="Arial MT"/>
                <a:cs typeface="Arial MT"/>
              </a:rPr>
              <a:t> </a:t>
            </a:r>
            <a:r>
              <a:rPr sz="1800" dirty="0">
                <a:latin typeface="Arial MT"/>
                <a:cs typeface="Arial MT"/>
              </a:rPr>
              <a:t>administration</a:t>
            </a:r>
            <a:r>
              <a:rPr sz="1800" spc="-90" dirty="0">
                <a:latin typeface="Arial MT"/>
                <a:cs typeface="Arial MT"/>
              </a:rPr>
              <a:t> </a:t>
            </a:r>
            <a:r>
              <a:rPr sz="1800" spc="-25" dirty="0">
                <a:latin typeface="Arial MT"/>
                <a:cs typeface="Arial MT"/>
              </a:rPr>
              <a:t>(AVPU)</a:t>
            </a:r>
            <a:endParaRPr sz="1800">
              <a:latin typeface="Arial MT"/>
              <a:cs typeface="Arial MT"/>
            </a:endParaRPr>
          </a:p>
          <a:p>
            <a:pPr marL="299085" indent="-287020">
              <a:lnSpc>
                <a:spcPct val="100000"/>
              </a:lnSpc>
              <a:spcBef>
                <a:spcPts val="480"/>
              </a:spcBef>
              <a:buFont typeface="Wingdings"/>
              <a:buChar char=""/>
              <a:tabLst>
                <a:tab pos="299085" algn="l"/>
                <a:tab pos="299720" algn="l"/>
              </a:tabLst>
            </a:pPr>
            <a:r>
              <a:rPr sz="1800" spc="-5" dirty="0">
                <a:latin typeface="Arial MT"/>
                <a:cs typeface="Arial MT"/>
              </a:rPr>
              <a:t>Monitor</a:t>
            </a:r>
            <a:r>
              <a:rPr sz="1800" spc="-10" dirty="0">
                <a:latin typeface="Arial MT"/>
                <a:cs typeface="Arial MT"/>
              </a:rPr>
              <a:t> </a:t>
            </a:r>
            <a:r>
              <a:rPr sz="1800" spc="-5" dirty="0">
                <a:latin typeface="Arial MT"/>
                <a:cs typeface="Arial MT"/>
              </a:rPr>
              <a:t>airway</a:t>
            </a:r>
            <a:r>
              <a:rPr sz="1800" spc="-25" dirty="0">
                <a:latin typeface="Arial MT"/>
                <a:cs typeface="Arial MT"/>
              </a:rPr>
              <a:t> </a:t>
            </a:r>
            <a:r>
              <a:rPr sz="1800" dirty="0">
                <a:latin typeface="Arial MT"/>
                <a:cs typeface="Arial MT"/>
              </a:rPr>
              <a:t>and</a:t>
            </a:r>
            <a:r>
              <a:rPr sz="1800" spc="-20" dirty="0">
                <a:latin typeface="Arial MT"/>
                <a:cs typeface="Arial MT"/>
              </a:rPr>
              <a:t> </a:t>
            </a:r>
            <a:r>
              <a:rPr sz="1800" dirty="0">
                <a:latin typeface="Arial MT"/>
                <a:cs typeface="Arial MT"/>
              </a:rPr>
              <a:t>breathing</a:t>
            </a:r>
            <a:endParaRPr sz="1800">
              <a:latin typeface="Arial MT"/>
              <a:cs typeface="Arial MT"/>
            </a:endParaRPr>
          </a:p>
          <a:p>
            <a:pPr marL="299085" marR="612775" indent="-287020">
              <a:lnSpc>
                <a:spcPct val="100000"/>
              </a:lnSpc>
              <a:spcBef>
                <a:spcPts val="505"/>
              </a:spcBef>
              <a:buFont typeface="Wingdings"/>
              <a:buChar char=""/>
              <a:tabLst>
                <a:tab pos="299085" algn="l"/>
                <a:tab pos="299720" algn="l"/>
              </a:tabLst>
            </a:pPr>
            <a:r>
              <a:rPr sz="1800" spc="-5" dirty="0">
                <a:latin typeface="Arial MT"/>
                <a:cs typeface="Arial MT"/>
              </a:rPr>
              <a:t>Have naloxone </a:t>
            </a:r>
            <a:r>
              <a:rPr sz="1800" dirty="0">
                <a:latin typeface="Arial MT"/>
                <a:cs typeface="Arial MT"/>
              </a:rPr>
              <a:t>ready to </a:t>
            </a:r>
            <a:r>
              <a:rPr sz="1800" spc="5" dirty="0">
                <a:latin typeface="Arial MT"/>
                <a:cs typeface="Arial MT"/>
              </a:rPr>
              <a:t> </a:t>
            </a:r>
            <a:r>
              <a:rPr sz="1800" dirty="0">
                <a:latin typeface="Arial MT"/>
                <a:cs typeface="Arial MT"/>
              </a:rPr>
              <a:t>administer</a:t>
            </a:r>
            <a:r>
              <a:rPr sz="1800" spc="-90" dirty="0">
                <a:latin typeface="Arial MT"/>
                <a:cs typeface="Arial MT"/>
              </a:rPr>
              <a:t> </a:t>
            </a:r>
            <a:r>
              <a:rPr sz="1800" dirty="0">
                <a:latin typeface="Arial MT"/>
                <a:cs typeface="Arial MT"/>
              </a:rPr>
              <a:t>for</a:t>
            </a:r>
            <a:r>
              <a:rPr sz="1800" spc="-45" dirty="0">
                <a:latin typeface="Arial MT"/>
                <a:cs typeface="Arial MT"/>
              </a:rPr>
              <a:t> </a:t>
            </a:r>
            <a:r>
              <a:rPr sz="1800" spc="5" dirty="0">
                <a:latin typeface="Arial MT"/>
                <a:cs typeface="Arial MT"/>
              </a:rPr>
              <a:t>suspected </a:t>
            </a:r>
            <a:r>
              <a:rPr sz="1800" spc="-484" dirty="0">
                <a:latin typeface="Arial MT"/>
                <a:cs typeface="Arial MT"/>
              </a:rPr>
              <a:t> </a:t>
            </a:r>
            <a:r>
              <a:rPr sz="1800" spc="-5" dirty="0">
                <a:latin typeface="Arial MT"/>
                <a:cs typeface="Arial MT"/>
              </a:rPr>
              <a:t>overdose</a:t>
            </a:r>
            <a:endParaRPr sz="1800">
              <a:latin typeface="Arial MT"/>
              <a:cs typeface="Arial MT"/>
            </a:endParaRPr>
          </a:p>
        </p:txBody>
      </p:sp>
      <p:pic>
        <p:nvPicPr>
          <p:cNvPr id="12" name="object 12"/>
          <p:cNvPicPr/>
          <p:nvPr/>
        </p:nvPicPr>
        <p:blipFill>
          <a:blip r:embed="rId4" cstate="print"/>
          <a:stretch>
            <a:fillRect/>
          </a:stretch>
        </p:blipFill>
        <p:spPr>
          <a:xfrm>
            <a:off x="10863152" y="4843272"/>
            <a:ext cx="838119" cy="913475"/>
          </a:xfrm>
          <a:prstGeom prst="rect">
            <a:avLst/>
          </a:prstGeom>
        </p:spPr>
      </p:pic>
      <p:pic>
        <p:nvPicPr>
          <p:cNvPr id="13" name="object 13"/>
          <p:cNvPicPr/>
          <p:nvPr/>
        </p:nvPicPr>
        <p:blipFill>
          <a:blip r:embed="rId5" cstate="print"/>
          <a:stretch>
            <a:fillRect/>
          </a:stretch>
        </p:blipFill>
        <p:spPr>
          <a:xfrm>
            <a:off x="10759440" y="3783144"/>
            <a:ext cx="1219169" cy="837047"/>
          </a:xfrm>
          <a:prstGeom prst="rect">
            <a:avLst/>
          </a:prstGeom>
        </p:spPr>
      </p:pic>
      <p:sp>
        <p:nvSpPr>
          <p:cNvPr id="14" name="object 14"/>
          <p:cNvSpPr txBox="1"/>
          <p:nvPr/>
        </p:nvSpPr>
        <p:spPr>
          <a:xfrm>
            <a:off x="607872" y="1552778"/>
            <a:ext cx="3192780" cy="300355"/>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Arial"/>
                <a:cs typeface="Arial"/>
              </a:rPr>
              <a:t>INTRANASAL</a:t>
            </a:r>
            <a:r>
              <a:rPr sz="1800" b="1" spc="-95" dirty="0">
                <a:latin typeface="Arial"/>
                <a:cs typeface="Arial"/>
              </a:rPr>
              <a:t> </a:t>
            </a:r>
            <a:r>
              <a:rPr sz="1800" b="1" spc="-35" dirty="0">
                <a:latin typeface="Arial"/>
                <a:cs typeface="Arial"/>
              </a:rPr>
              <a:t>ADVANTAGES:</a:t>
            </a:r>
            <a:endParaRPr sz="1800">
              <a:latin typeface="Arial"/>
              <a:cs typeface="Arial"/>
            </a:endParaRPr>
          </a:p>
        </p:txBody>
      </p:sp>
      <p:sp>
        <p:nvSpPr>
          <p:cNvPr id="15" name="object 15"/>
          <p:cNvSpPr txBox="1"/>
          <p:nvPr/>
        </p:nvSpPr>
        <p:spPr>
          <a:xfrm>
            <a:off x="973632" y="1876797"/>
            <a:ext cx="5074285" cy="1602105"/>
          </a:xfrm>
          <a:prstGeom prst="rect">
            <a:avLst/>
          </a:prstGeom>
        </p:spPr>
        <p:txBody>
          <a:bodyPr vert="horz" wrap="square" lIns="0" tIns="64135" rIns="0" bIns="0" rtlCol="0">
            <a:spAutoFit/>
          </a:bodyPr>
          <a:lstStyle/>
          <a:p>
            <a:pPr marL="299085" indent="-287020">
              <a:lnSpc>
                <a:spcPct val="100000"/>
              </a:lnSpc>
              <a:spcBef>
                <a:spcPts val="505"/>
              </a:spcBef>
              <a:buFont typeface="Wingdings"/>
              <a:buChar char=""/>
              <a:tabLst>
                <a:tab pos="299085" algn="l"/>
                <a:tab pos="299720" algn="l"/>
              </a:tabLst>
            </a:pPr>
            <a:r>
              <a:rPr sz="1800" dirty="0">
                <a:latin typeface="Arial MT"/>
                <a:cs typeface="Arial MT"/>
              </a:rPr>
              <a:t>Rapid</a:t>
            </a:r>
            <a:r>
              <a:rPr sz="1800" spc="-25" dirty="0">
                <a:latin typeface="Arial MT"/>
                <a:cs typeface="Arial MT"/>
              </a:rPr>
              <a:t> </a:t>
            </a:r>
            <a:r>
              <a:rPr sz="1800" dirty="0">
                <a:latin typeface="Arial MT"/>
                <a:cs typeface="Arial MT"/>
              </a:rPr>
              <a:t>analgesia</a:t>
            </a:r>
            <a:r>
              <a:rPr sz="1800" spc="-95" dirty="0">
                <a:latin typeface="Arial MT"/>
                <a:cs typeface="Arial MT"/>
              </a:rPr>
              <a:t> </a:t>
            </a:r>
            <a:r>
              <a:rPr sz="1800" b="1" spc="5" dirty="0">
                <a:solidFill>
                  <a:srgbClr val="BB8542"/>
                </a:solidFill>
                <a:latin typeface="Arial"/>
                <a:cs typeface="Arial"/>
              </a:rPr>
              <a:t>without</a:t>
            </a:r>
            <a:r>
              <a:rPr sz="1800" b="1" spc="-45" dirty="0">
                <a:solidFill>
                  <a:srgbClr val="BB8542"/>
                </a:solidFill>
                <a:latin typeface="Arial"/>
                <a:cs typeface="Arial"/>
              </a:rPr>
              <a:t> </a:t>
            </a:r>
            <a:r>
              <a:rPr sz="1800" dirty="0">
                <a:latin typeface="Arial MT"/>
                <a:cs typeface="Arial MT"/>
              </a:rPr>
              <a:t>an</a:t>
            </a:r>
            <a:r>
              <a:rPr sz="1800" spc="-20" dirty="0">
                <a:latin typeface="Arial MT"/>
                <a:cs typeface="Arial MT"/>
              </a:rPr>
              <a:t> </a:t>
            </a:r>
            <a:r>
              <a:rPr sz="1800" dirty="0">
                <a:latin typeface="Arial MT"/>
                <a:cs typeface="Arial MT"/>
              </a:rPr>
              <a:t>IV</a:t>
            </a:r>
            <a:endParaRPr sz="1800">
              <a:latin typeface="Arial MT"/>
              <a:cs typeface="Arial MT"/>
            </a:endParaRPr>
          </a:p>
          <a:p>
            <a:pPr marL="299085" indent="-287020">
              <a:lnSpc>
                <a:spcPct val="100000"/>
              </a:lnSpc>
              <a:spcBef>
                <a:spcPts val="405"/>
              </a:spcBef>
              <a:buFont typeface="Wingdings"/>
              <a:buChar char=""/>
              <a:tabLst>
                <a:tab pos="299085" algn="l"/>
                <a:tab pos="299720" algn="l"/>
              </a:tabLst>
            </a:pPr>
            <a:r>
              <a:rPr sz="1800" dirty="0">
                <a:latin typeface="Arial MT"/>
                <a:cs typeface="Arial MT"/>
              </a:rPr>
              <a:t>Saves</a:t>
            </a:r>
            <a:r>
              <a:rPr sz="1800" spc="-55" dirty="0">
                <a:latin typeface="Arial MT"/>
                <a:cs typeface="Arial MT"/>
              </a:rPr>
              <a:t> </a:t>
            </a:r>
            <a:r>
              <a:rPr sz="1800" spc="5" dirty="0">
                <a:latin typeface="Arial MT"/>
                <a:cs typeface="Arial MT"/>
              </a:rPr>
              <a:t>time</a:t>
            </a:r>
            <a:endParaRPr sz="1800">
              <a:latin typeface="Arial MT"/>
              <a:cs typeface="Arial MT"/>
            </a:endParaRPr>
          </a:p>
          <a:p>
            <a:pPr marL="299085" indent="-287020">
              <a:lnSpc>
                <a:spcPct val="100000"/>
              </a:lnSpc>
              <a:spcBef>
                <a:spcPts val="414"/>
              </a:spcBef>
              <a:buFont typeface="Wingdings"/>
              <a:buChar char=""/>
              <a:tabLst>
                <a:tab pos="299085" algn="l"/>
                <a:tab pos="299720" algn="l"/>
              </a:tabLst>
            </a:pPr>
            <a:r>
              <a:rPr sz="1800" spc="-5" dirty="0">
                <a:latin typeface="Arial MT"/>
                <a:cs typeface="Arial MT"/>
              </a:rPr>
              <a:t>Low-light</a:t>
            </a:r>
            <a:r>
              <a:rPr sz="1800" spc="-20" dirty="0">
                <a:latin typeface="Arial MT"/>
                <a:cs typeface="Arial MT"/>
              </a:rPr>
              <a:t> </a:t>
            </a:r>
            <a:r>
              <a:rPr sz="1800" dirty="0">
                <a:latin typeface="Arial MT"/>
                <a:cs typeface="Arial MT"/>
              </a:rPr>
              <a:t>IV</a:t>
            </a:r>
            <a:r>
              <a:rPr sz="1800" spc="5" dirty="0">
                <a:latin typeface="Arial MT"/>
                <a:cs typeface="Arial MT"/>
              </a:rPr>
              <a:t> access</a:t>
            </a:r>
            <a:r>
              <a:rPr sz="1800" spc="-55" dirty="0">
                <a:latin typeface="Arial MT"/>
                <a:cs typeface="Arial MT"/>
              </a:rPr>
              <a:t> </a:t>
            </a:r>
            <a:r>
              <a:rPr sz="1800" dirty="0">
                <a:latin typeface="Arial MT"/>
                <a:cs typeface="Arial MT"/>
              </a:rPr>
              <a:t>difficult</a:t>
            </a:r>
            <a:r>
              <a:rPr sz="1800" spc="-90" dirty="0">
                <a:latin typeface="Arial MT"/>
                <a:cs typeface="Arial MT"/>
              </a:rPr>
              <a:t> </a:t>
            </a:r>
            <a:r>
              <a:rPr sz="1800" spc="-5" dirty="0">
                <a:latin typeface="Arial MT"/>
                <a:cs typeface="Arial MT"/>
              </a:rPr>
              <a:t>even</a:t>
            </a:r>
            <a:r>
              <a:rPr sz="1800" spc="10" dirty="0">
                <a:latin typeface="Arial MT"/>
                <a:cs typeface="Arial MT"/>
              </a:rPr>
              <a:t> </a:t>
            </a:r>
            <a:r>
              <a:rPr sz="1800" spc="-10" dirty="0">
                <a:latin typeface="Arial MT"/>
                <a:cs typeface="Arial MT"/>
              </a:rPr>
              <a:t>with</a:t>
            </a:r>
            <a:r>
              <a:rPr sz="1800" spc="5" dirty="0">
                <a:latin typeface="Arial MT"/>
                <a:cs typeface="Arial MT"/>
              </a:rPr>
              <a:t> </a:t>
            </a:r>
            <a:r>
              <a:rPr sz="1800" spc="-5" dirty="0">
                <a:latin typeface="Arial MT"/>
                <a:cs typeface="Arial MT"/>
              </a:rPr>
              <a:t>NVGs</a:t>
            </a:r>
            <a:endParaRPr sz="1800">
              <a:latin typeface="Arial MT"/>
              <a:cs typeface="Arial MT"/>
            </a:endParaRPr>
          </a:p>
          <a:p>
            <a:pPr marL="299085" indent="-287020">
              <a:lnSpc>
                <a:spcPct val="100000"/>
              </a:lnSpc>
              <a:spcBef>
                <a:spcPts val="380"/>
              </a:spcBef>
              <a:buFont typeface="Wingdings"/>
              <a:buChar char=""/>
              <a:tabLst>
                <a:tab pos="299085" algn="l"/>
                <a:tab pos="299720" algn="l"/>
              </a:tabLst>
            </a:pPr>
            <a:r>
              <a:rPr sz="1800" dirty="0">
                <a:latin typeface="Arial MT"/>
                <a:cs typeface="Arial MT"/>
              </a:rPr>
              <a:t>Safeguards</a:t>
            </a:r>
            <a:r>
              <a:rPr sz="1800" spc="-55" dirty="0">
                <a:latin typeface="Arial MT"/>
                <a:cs typeface="Arial MT"/>
              </a:rPr>
              <a:t> </a:t>
            </a:r>
            <a:r>
              <a:rPr sz="1800" spc="5" dirty="0">
                <a:latin typeface="Arial MT"/>
                <a:cs typeface="Arial MT"/>
              </a:rPr>
              <a:t>resources</a:t>
            </a:r>
            <a:r>
              <a:rPr sz="1800" spc="-50" dirty="0">
                <a:latin typeface="Arial MT"/>
                <a:cs typeface="Arial MT"/>
              </a:rPr>
              <a:t> </a:t>
            </a:r>
            <a:r>
              <a:rPr sz="1800" dirty="0">
                <a:latin typeface="Arial MT"/>
                <a:cs typeface="Arial MT"/>
              </a:rPr>
              <a:t>for</a:t>
            </a:r>
            <a:r>
              <a:rPr sz="1800" spc="10" dirty="0">
                <a:latin typeface="Arial MT"/>
                <a:cs typeface="Arial MT"/>
              </a:rPr>
              <a:t> </a:t>
            </a:r>
            <a:r>
              <a:rPr sz="1800" dirty="0">
                <a:latin typeface="Arial MT"/>
                <a:cs typeface="Arial MT"/>
              </a:rPr>
              <a:t>casualties</a:t>
            </a:r>
            <a:r>
              <a:rPr sz="1800" spc="-50" dirty="0">
                <a:latin typeface="Arial MT"/>
                <a:cs typeface="Arial MT"/>
              </a:rPr>
              <a:t> </a:t>
            </a:r>
            <a:r>
              <a:rPr sz="1800" spc="-10" dirty="0">
                <a:latin typeface="Arial MT"/>
                <a:cs typeface="Arial MT"/>
              </a:rPr>
              <a:t>who</a:t>
            </a:r>
            <a:r>
              <a:rPr sz="1800" spc="5" dirty="0">
                <a:latin typeface="Arial MT"/>
                <a:cs typeface="Arial MT"/>
              </a:rPr>
              <a:t> might</a:t>
            </a:r>
            <a:endParaRPr sz="1800">
              <a:latin typeface="Arial MT"/>
              <a:cs typeface="Arial MT"/>
            </a:endParaRPr>
          </a:p>
          <a:p>
            <a:pPr marL="299085">
              <a:lnSpc>
                <a:spcPct val="100000"/>
              </a:lnSpc>
              <a:spcBef>
                <a:spcPts val="5"/>
              </a:spcBef>
            </a:pPr>
            <a:r>
              <a:rPr sz="1800" dirty="0">
                <a:latin typeface="Arial MT"/>
                <a:cs typeface="Arial MT"/>
              </a:rPr>
              <a:t>need</a:t>
            </a:r>
            <a:r>
              <a:rPr sz="1800" spc="-50" dirty="0">
                <a:latin typeface="Arial MT"/>
                <a:cs typeface="Arial MT"/>
              </a:rPr>
              <a:t> </a:t>
            </a:r>
            <a:r>
              <a:rPr sz="1800" dirty="0">
                <a:latin typeface="Arial MT"/>
                <a:cs typeface="Arial MT"/>
              </a:rPr>
              <a:t>them</a:t>
            </a:r>
            <a:endParaRPr sz="1800">
              <a:latin typeface="Arial MT"/>
              <a:cs typeface="Arial MT"/>
            </a:endParaRPr>
          </a:p>
        </p:txBody>
      </p:sp>
      <p:sp>
        <p:nvSpPr>
          <p:cNvPr id="16" name="object 16"/>
          <p:cNvSpPr txBox="1"/>
          <p:nvPr/>
        </p:nvSpPr>
        <p:spPr>
          <a:xfrm>
            <a:off x="607872" y="3558920"/>
            <a:ext cx="2954020" cy="299720"/>
          </a:xfrm>
          <a:prstGeom prst="rect">
            <a:avLst/>
          </a:prstGeom>
        </p:spPr>
        <p:txBody>
          <a:bodyPr vert="horz" wrap="square" lIns="0" tIns="12700" rIns="0" bIns="0" rtlCol="0">
            <a:spAutoFit/>
          </a:bodyPr>
          <a:lstStyle/>
          <a:p>
            <a:pPr marL="12700">
              <a:lnSpc>
                <a:spcPct val="100000"/>
              </a:lnSpc>
              <a:spcBef>
                <a:spcPts val="100"/>
              </a:spcBef>
            </a:pPr>
            <a:r>
              <a:rPr sz="1800" b="1" spc="-20" dirty="0">
                <a:latin typeface="Arial"/>
                <a:cs typeface="Arial"/>
              </a:rPr>
              <a:t>TREATMENT</a:t>
            </a:r>
            <a:r>
              <a:rPr sz="1800" b="1" dirty="0">
                <a:latin typeface="Arial"/>
                <a:cs typeface="Arial"/>
              </a:rPr>
              <a:t> </a:t>
            </a:r>
            <a:r>
              <a:rPr sz="1800" b="1" spc="-5" dirty="0">
                <a:latin typeface="Arial"/>
                <a:cs typeface="Arial"/>
              </a:rPr>
              <a:t>END</a:t>
            </a:r>
            <a:r>
              <a:rPr sz="1800" b="1" spc="-25" dirty="0">
                <a:latin typeface="Arial"/>
                <a:cs typeface="Arial"/>
              </a:rPr>
              <a:t> </a:t>
            </a:r>
            <a:r>
              <a:rPr sz="1800" b="1" spc="-5" dirty="0">
                <a:latin typeface="Arial"/>
                <a:cs typeface="Arial"/>
              </a:rPr>
              <a:t>POINTS:</a:t>
            </a:r>
            <a:endParaRPr sz="1800">
              <a:latin typeface="Arial"/>
              <a:cs typeface="Arial"/>
            </a:endParaRPr>
          </a:p>
        </p:txBody>
      </p:sp>
      <p:sp>
        <p:nvSpPr>
          <p:cNvPr id="17" name="object 17"/>
          <p:cNvSpPr txBox="1"/>
          <p:nvPr/>
        </p:nvSpPr>
        <p:spPr>
          <a:xfrm>
            <a:off x="973632" y="3844714"/>
            <a:ext cx="5622290" cy="715645"/>
          </a:xfrm>
          <a:prstGeom prst="rect">
            <a:avLst/>
          </a:prstGeom>
        </p:spPr>
        <p:txBody>
          <a:bodyPr vert="horz" wrap="square" lIns="0" tIns="83185" rIns="0" bIns="0" rtlCol="0">
            <a:spAutoFit/>
          </a:bodyPr>
          <a:lstStyle/>
          <a:p>
            <a:pPr marL="299085" indent="-287020">
              <a:lnSpc>
                <a:spcPct val="100000"/>
              </a:lnSpc>
              <a:spcBef>
                <a:spcPts val="655"/>
              </a:spcBef>
              <a:buFont typeface="Wingdings"/>
              <a:buChar char=""/>
              <a:tabLst>
                <a:tab pos="299085" algn="l"/>
                <a:tab pos="299720" algn="l"/>
              </a:tabLst>
            </a:pPr>
            <a:r>
              <a:rPr sz="1800" dirty="0">
                <a:latin typeface="Arial MT"/>
                <a:cs typeface="Arial MT"/>
              </a:rPr>
              <a:t>Pain</a:t>
            </a:r>
            <a:r>
              <a:rPr sz="1800" spc="-50" dirty="0">
                <a:latin typeface="Arial MT"/>
                <a:cs typeface="Arial MT"/>
              </a:rPr>
              <a:t> </a:t>
            </a:r>
            <a:r>
              <a:rPr sz="1800" spc="5" dirty="0">
                <a:latin typeface="Arial MT"/>
                <a:cs typeface="Arial MT"/>
              </a:rPr>
              <a:t>control</a:t>
            </a:r>
            <a:endParaRPr sz="1800">
              <a:latin typeface="Arial MT"/>
              <a:cs typeface="Arial MT"/>
            </a:endParaRPr>
          </a:p>
          <a:p>
            <a:pPr marL="299085" indent="-287020">
              <a:lnSpc>
                <a:spcPct val="100000"/>
              </a:lnSpc>
              <a:spcBef>
                <a:spcPts val="555"/>
              </a:spcBef>
              <a:buFont typeface="Wingdings"/>
              <a:buChar char=""/>
              <a:tabLst>
                <a:tab pos="299085" algn="l"/>
                <a:tab pos="299720" algn="l"/>
              </a:tabLst>
            </a:pPr>
            <a:r>
              <a:rPr sz="1800" dirty="0">
                <a:latin typeface="Arial MT"/>
                <a:cs typeface="Arial MT"/>
              </a:rPr>
              <a:t>Hypotension/signs</a:t>
            </a:r>
            <a:r>
              <a:rPr sz="1800" spc="-80" dirty="0">
                <a:latin typeface="Arial MT"/>
                <a:cs typeface="Arial MT"/>
              </a:rPr>
              <a:t> </a:t>
            </a:r>
            <a:r>
              <a:rPr sz="1800" dirty="0">
                <a:latin typeface="Arial MT"/>
                <a:cs typeface="Arial MT"/>
              </a:rPr>
              <a:t>of</a:t>
            </a:r>
            <a:r>
              <a:rPr sz="1800" spc="5" dirty="0">
                <a:latin typeface="Arial MT"/>
                <a:cs typeface="Arial MT"/>
              </a:rPr>
              <a:t> shock,</a:t>
            </a:r>
            <a:r>
              <a:rPr sz="1800" spc="-65" dirty="0">
                <a:latin typeface="Arial MT"/>
                <a:cs typeface="Arial MT"/>
              </a:rPr>
              <a:t> </a:t>
            </a:r>
            <a:r>
              <a:rPr sz="1800" dirty="0">
                <a:latin typeface="Arial MT"/>
                <a:cs typeface="Arial MT"/>
              </a:rPr>
              <a:t>respiratory</a:t>
            </a:r>
            <a:r>
              <a:rPr sz="1800" spc="-50" dirty="0">
                <a:latin typeface="Arial MT"/>
                <a:cs typeface="Arial MT"/>
              </a:rPr>
              <a:t> </a:t>
            </a:r>
            <a:r>
              <a:rPr sz="1800" spc="5" dirty="0">
                <a:latin typeface="Arial MT"/>
                <a:cs typeface="Arial MT"/>
              </a:rPr>
              <a:t>compromise</a:t>
            </a:r>
            <a:endParaRPr sz="1800">
              <a:latin typeface="Arial MT"/>
              <a:cs typeface="Arial MT"/>
            </a:endParaRPr>
          </a:p>
        </p:txBody>
      </p:sp>
      <p:sp>
        <p:nvSpPr>
          <p:cNvPr id="18" name="object 18"/>
          <p:cNvSpPr/>
          <p:nvPr/>
        </p:nvSpPr>
        <p:spPr>
          <a:xfrm>
            <a:off x="6876288" y="3660647"/>
            <a:ext cx="3938904" cy="0"/>
          </a:xfrm>
          <a:custGeom>
            <a:avLst/>
            <a:gdLst/>
            <a:ahLst/>
            <a:cxnLst/>
            <a:rect l="l" t="t" r="r" b="b"/>
            <a:pathLst>
              <a:path w="3938904">
                <a:moveTo>
                  <a:pt x="3938396" y="0"/>
                </a:moveTo>
                <a:lnTo>
                  <a:pt x="0" y="0"/>
                </a:lnTo>
              </a:path>
            </a:pathLst>
          </a:custGeom>
          <a:ln w="73025">
            <a:solidFill>
              <a:srgbClr val="BB8542"/>
            </a:solidFill>
          </a:ln>
        </p:spPr>
        <p:txBody>
          <a:bodyPr wrap="square" lIns="0" tIns="0" rIns="0" bIns="0" rtlCol="0"/>
          <a:lstStyle/>
          <a:p>
            <a:endParaRPr/>
          </a:p>
        </p:txBody>
      </p:sp>
      <p:sp>
        <p:nvSpPr>
          <p:cNvPr id="19" name="object 19"/>
          <p:cNvSpPr/>
          <p:nvPr/>
        </p:nvSpPr>
        <p:spPr>
          <a:xfrm>
            <a:off x="554736" y="3889247"/>
            <a:ext cx="2959100" cy="0"/>
          </a:xfrm>
          <a:custGeom>
            <a:avLst/>
            <a:gdLst/>
            <a:ahLst/>
            <a:cxnLst/>
            <a:rect l="l" t="t" r="r" b="b"/>
            <a:pathLst>
              <a:path w="2959100">
                <a:moveTo>
                  <a:pt x="2958973" y="0"/>
                </a:moveTo>
                <a:lnTo>
                  <a:pt x="0" y="0"/>
                </a:lnTo>
              </a:path>
            </a:pathLst>
          </a:custGeom>
          <a:ln w="73025">
            <a:solidFill>
              <a:srgbClr val="BB8542"/>
            </a:solidFill>
          </a:ln>
        </p:spPr>
        <p:txBody>
          <a:bodyPr wrap="square" lIns="0" tIns="0" rIns="0" bIns="0" rtlCol="0"/>
          <a:lstStyle/>
          <a:p>
            <a:endParaRPr/>
          </a:p>
        </p:txBody>
      </p:sp>
      <p:sp>
        <p:nvSpPr>
          <p:cNvPr id="20" name="object 20"/>
          <p:cNvSpPr/>
          <p:nvPr/>
        </p:nvSpPr>
        <p:spPr>
          <a:xfrm>
            <a:off x="515112" y="1886711"/>
            <a:ext cx="3275965" cy="0"/>
          </a:xfrm>
          <a:custGeom>
            <a:avLst/>
            <a:gdLst/>
            <a:ahLst/>
            <a:cxnLst/>
            <a:rect l="l" t="t" r="r" b="b"/>
            <a:pathLst>
              <a:path w="3275965">
                <a:moveTo>
                  <a:pt x="3275457" y="0"/>
                </a:moveTo>
                <a:lnTo>
                  <a:pt x="0" y="0"/>
                </a:lnTo>
              </a:path>
            </a:pathLst>
          </a:custGeom>
          <a:ln w="73025">
            <a:solidFill>
              <a:srgbClr val="BB8542"/>
            </a:solidFill>
          </a:ln>
        </p:spPr>
        <p:txBody>
          <a:bodyPr wrap="square" lIns="0" tIns="0" rIns="0" bIns="0" rtlCol="0"/>
          <a:lstStyle/>
          <a:p>
            <a:endParaRPr/>
          </a:p>
        </p:txBody>
      </p:sp>
      <p:sp>
        <p:nvSpPr>
          <p:cNvPr id="21" name="object 21"/>
          <p:cNvSpPr/>
          <p:nvPr/>
        </p:nvSpPr>
        <p:spPr>
          <a:xfrm>
            <a:off x="658368" y="4971288"/>
            <a:ext cx="2505075" cy="0"/>
          </a:xfrm>
          <a:custGeom>
            <a:avLst/>
            <a:gdLst/>
            <a:ahLst/>
            <a:cxnLst/>
            <a:rect l="l" t="t" r="r" b="b"/>
            <a:pathLst>
              <a:path w="2505075">
                <a:moveTo>
                  <a:pt x="2504821" y="0"/>
                </a:moveTo>
                <a:lnTo>
                  <a:pt x="0" y="0"/>
                </a:lnTo>
              </a:path>
            </a:pathLst>
          </a:custGeom>
          <a:ln w="73025">
            <a:solidFill>
              <a:srgbClr val="BB8542"/>
            </a:solidFill>
          </a:ln>
        </p:spPr>
        <p:txBody>
          <a:bodyPr wrap="square" lIns="0" tIns="0" rIns="0" bIns="0" rtlCol="0"/>
          <a:lstStyle/>
          <a:p>
            <a:endParaRPr/>
          </a:p>
        </p:txBody>
      </p:sp>
      <p:grpSp>
        <p:nvGrpSpPr>
          <p:cNvPr id="22" name="object 22"/>
          <p:cNvGrpSpPr/>
          <p:nvPr/>
        </p:nvGrpSpPr>
        <p:grpSpPr>
          <a:xfrm>
            <a:off x="310641" y="6034785"/>
            <a:ext cx="3119120" cy="635000"/>
            <a:chOff x="310641" y="6034785"/>
            <a:chExt cx="3119120" cy="635000"/>
          </a:xfrm>
        </p:grpSpPr>
        <p:sp>
          <p:nvSpPr>
            <p:cNvPr id="23" name="object 23"/>
            <p:cNvSpPr/>
            <p:nvPr/>
          </p:nvSpPr>
          <p:spPr>
            <a:xfrm>
              <a:off x="316991" y="6041135"/>
              <a:ext cx="3106420" cy="622300"/>
            </a:xfrm>
            <a:custGeom>
              <a:avLst/>
              <a:gdLst/>
              <a:ahLst/>
              <a:cxnLst/>
              <a:rect l="l" t="t" r="r" b="b"/>
              <a:pathLst>
                <a:path w="3106420" h="622300">
                  <a:moveTo>
                    <a:pt x="3034537"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3034537" y="621791"/>
                  </a:lnTo>
                  <a:lnTo>
                    <a:pt x="3062299" y="616181"/>
                  </a:lnTo>
                  <a:lnTo>
                    <a:pt x="3084988" y="600881"/>
                  </a:lnTo>
                  <a:lnTo>
                    <a:pt x="3100296" y="578190"/>
                  </a:lnTo>
                  <a:lnTo>
                    <a:pt x="3105911" y="550405"/>
                  </a:lnTo>
                  <a:lnTo>
                    <a:pt x="3105911" y="71386"/>
                  </a:lnTo>
                  <a:lnTo>
                    <a:pt x="3100296" y="43601"/>
                  </a:lnTo>
                  <a:lnTo>
                    <a:pt x="3084988" y="20910"/>
                  </a:lnTo>
                  <a:lnTo>
                    <a:pt x="3062299" y="5610"/>
                  </a:lnTo>
                  <a:lnTo>
                    <a:pt x="3034537" y="0"/>
                  </a:lnTo>
                  <a:close/>
                </a:path>
              </a:pathLst>
            </a:custGeom>
            <a:solidFill>
              <a:srgbClr val="3C6EB8">
                <a:alpha val="74900"/>
              </a:srgbClr>
            </a:solidFill>
          </p:spPr>
          <p:txBody>
            <a:bodyPr wrap="square" lIns="0" tIns="0" rIns="0" bIns="0" rtlCol="0"/>
            <a:lstStyle/>
            <a:p>
              <a:endParaRPr/>
            </a:p>
          </p:txBody>
        </p:sp>
        <p:sp>
          <p:nvSpPr>
            <p:cNvPr id="24" name="object 24"/>
            <p:cNvSpPr/>
            <p:nvPr/>
          </p:nvSpPr>
          <p:spPr>
            <a:xfrm>
              <a:off x="316991" y="6041135"/>
              <a:ext cx="3106420" cy="622300"/>
            </a:xfrm>
            <a:custGeom>
              <a:avLst/>
              <a:gdLst/>
              <a:ahLst/>
              <a:cxnLst/>
              <a:rect l="l" t="t" r="r" b="b"/>
              <a:pathLst>
                <a:path w="3106420" h="622300">
                  <a:moveTo>
                    <a:pt x="0" y="71386"/>
                  </a:moveTo>
                  <a:lnTo>
                    <a:pt x="5610" y="43601"/>
                  </a:lnTo>
                  <a:lnTo>
                    <a:pt x="20910" y="20910"/>
                  </a:lnTo>
                  <a:lnTo>
                    <a:pt x="43601" y="5610"/>
                  </a:lnTo>
                  <a:lnTo>
                    <a:pt x="71386" y="0"/>
                  </a:lnTo>
                  <a:lnTo>
                    <a:pt x="3034537" y="0"/>
                  </a:lnTo>
                  <a:lnTo>
                    <a:pt x="3062299" y="5610"/>
                  </a:lnTo>
                  <a:lnTo>
                    <a:pt x="3084988" y="20910"/>
                  </a:lnTo>
                  <a:lnTo>
                    <a:pt x="3100296" y="43601"/>
                  </a:lnTo>
                  <a:lnTo>
                    <a:pt x="3105911" y="71386"/>
                  </a:lnTo>
                  <a:lnTo>
                    <a:pt x="3105911" y="550405"/>
                  </a:lnTo>
                  <a:lnTo>
                    <a:pt x="3100296" y="578190"/>
                  </a:lnTo>
                  <a:lnTo>
                    <a:pt x="3084988" y="600881"/>
                  </a:lnTo>
                  <a:lnTo>
                    <a:pt x="3062299" y="616181"/>
                  </a:lnTo>
                  <a:lnTo>
                    <a:pt x="3034537" y="621791"/>
                  </a:lnTo>
                  <a:lnTo>
                    <a:pt x="71386" y="621791"/>
                  </a:lnTo>
                  <a:lnTo>
                    <a:pt x="43601" y="616181"/>
                  </a:lnTo>
                  <a:lnTo>
                    <a:pt x="20910" y="600881"/>
                  </a:lnTo>
                  <a:lnTo>
                    <a:pt x="5610" y="578190"/>
                  </a:lnTo>
                  <a:lnTo>
                    <a:pt x="0" y="550405"/>
                  </a:lnTo>
                  <a:lnTo>
                    <a:pt x="0" y="71386"/>
                  </a:lnTo>
                  <a:close/>
                </a:path>
              </a:pathLst>
            </a:custGeom>
            <a:ln w="12700">
              <a:solidFill>
                <a:srgbClr val="639DD3"/>
              </a:solidFill>
            </a:ln>
          </p:spPr>
          <p:txBody>
            <a:bodyPr wrap="square" lIns="0" tIns="0" rIns="0" bIns="0" rtlCol="0"/>
            <a:lstStyle/>
            <a:p>
              <a:endParaRPr/>
            </a:p>
          </p:txBody>
        </p:sp>
      </p:grpSp>
      <p:sp>
        <p:nvSpPr>
          <p:cNvPr id="25" name="object 25"/>
          <p:cNvSpPr txBox="1"/>
          <p:nvPr/>
        </p:nvSpPr>
        <p:spPr>
          <a:xfrm>
            <a:off x="1021791" y="6211315"/>
            <a:ext cx="2003425" cy="271145"/>
          </a:xfrm>
          <a:prstGeom prst="rect">
            <a:avLst/>
          </a:prstGeom>
        </p:spPr>
        <p:txBody>
          <a:bodyPr vert="horz" wrap="square" lIns="0" tIns="13970" rIns="0" bIns="0" rtlCol="0">
            <a:spAutoFit/>
          </a:bodyPr>
          <a:lstStyle/>
          <a:p>
            <a:pPr marL="12700">
              <a:lnSpc>
                <a:spcPct val="100000"/>
              </a:lnSpc>
              <a:spcBef>
                <a:spcPts val="110"/>
              </a:spcBef>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20" dirty="0">
                <a:latin typeface="Arial"/>
                <a:cs typeface="Arial"/>
              </a:rPr>
              <a:t> </a:t>
            </a:r>
            <a:r>
              <a:rPr sz="1600" b="1" dirty="0">
                <a:latin typeface="Arial"/>
                <a:cs typeface="Arial"/>
              </a:rPr>
              <a:t>Evidence:</a:t>
            </a:r>
            <a:r>
              <a:rPr sz="1600" b="1" spc="-55" dirty="0">
                <a:latin typeface="Arial"/>
                <a:cs typeface="Arial"/>
              </a:rPr>
              <a:t> </a:t>
            </a:r>
            <a:r>
              <a:rPr sz="1600" spc="5" dirty="0">
                <a:latin typeface="Arial MT"/>
                <a:cs typeface="Arial MT"/>
              </a:rPr>
              <a:t>A</a:t>
            </a:r>
            <a:endParaRPr sz="1600">
              <a:latin typeface="Arial MT"/>
              <a:cs typeface="Arial MT"/>
            </a:endParaRPr>
          </a:p>
        </p:txBody>
      </p:sp>
      <p:grpSp>
        <p:nvGrpSpPr>
          <p:cNvPr id="26" name="object 26"/>
          <p:cNvGrpSpPr/>
          <p:nvPr/>
        </p:nvGrpSpPr>
        <p:grpSpPr>
          <a:xfrm>
            <a:off x="313943" y="5995421"/>
            <a:ext cx="939165" cy="862965"/>
            <a:chOff x="313943" y="5995421"/>
            <a:chExt cx="939165" cy="862965"/>
          </a:xfrm>
        </p:grpSpPr>
        <p:pic>
          <p:nvPicPr>
            <p:cNvPr id="27" name="object 27"/>
            <p:cNvPicPr/>
            <p:nvPr/>
          </p:nvPicPr>
          <p:blipFill>
            <a:blip r:embed="rId6" cstate="print"/>
            <a:stretch>
              <a:fillRect/>
            </a:stretch>
          </p:blipFill>
          <p:spPr>
            <a:xfrm>
              <a:off x="313943" y="5995421"/>
              <a:ext cx="938809" cy="862577"/>
            </a:xfrm>
            <a:prstGeom prst="rect">
              <a:avLst/>
            </a:prstGeom>
          </p:spPr>
        </p:pic>
        <p:pic>
          <p:nvPicPr>
            <p:cNvPr id="28" name="object 28"/>
            <p:cNvPicPr/>
            <p:nvPr/>
          </p:nvPicPr>
          <p:blipFill>
            <a:blip r:embed="rId7" cstate="print"/>
            <a:stretch>
              <a:fillRect/>
            </a:stretch>
          </p:blipFill>
          <p:spPr>
            <a:xfrm>
              <a:off x="512063" y="6193536"/>
              <a:ext cx="356616" cy="390144"/>
            </a:xfrm>
            <a:prstGeom prst="rect">
              <a:avLst/>
            </a:prstGeom>
          </p:spPr>
        </p:pic>
      </p:grpSp>
      <p:sp>
        <p:nvSpPr>
          <p:cNvPr id="29" name="object 29"/>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24</a:t>
            </a:fld>
            <a:endParaRPr sz="12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a:spLocks noGrp="1"/>
          </p:cNvSpPr>
          <p:nvPr>
            <p:ph type="title"/>
          </p:nvPr>
        </p:nvSpPr>
        <p:spPr>
          <a:xfrm>
            <a:off x="3124580" y="683209"/>
            <a:ext cx="6029325" cy="1068705"/>
          </a:xfrm>
          <a:prstGeom prst="rect">
            <a:avLst/>
          </a:prstGeom>
        </p:spPr>
        <p:txBody>
          <a:bodyPr vert="horz" wrap="square" lIns="0" tIns="74930" rIns="0" bIns="0" rtlCol="0">
            <a:spAutoFit/>
          </a:bodyPr>
          <a:lstStyle/>
          <a:p>
            <a:pPr marL="12700" marR="5080" indent="295910">
              <a:lnSpc>
                <a:spcPts val="3890"/>
              </a:lnSpc>
              <a:spcBef>
                <a:spcPts val="590"/>
              </a:spcBef>
            </a:pPr>
            <a:r>
              <a:rPr sz="3600" spc="-50" dirty="0">
                <a:solidFill>
                  <a:srgbClr val="BB8542"/>
                </a:solidFill>
              </a:rPr>
              <a:t>KETAMINE</a:t>
            </a:r>
            <a:r>
              <a:rPr sz="3600" spc="80" dirty="0">
                <a:solidFill>
                  <a:srgbClr val="BB8542"/>
                </a:solidFill>
              </a:rPr>
              <a:t> </a:t>
            </a:r>
            <a:r>
              <a:rPr sz="3600" spc="-35" dirty="0">
                <a:solidFill>
                  <a:srgbClr val="000000"/>
                </a:solidFill>
              </a:rPr>
              <a:t>INDICATIONS </a:t>
            </a:r>
            <a:r>
              <a:rPr sz="3600" spc="-30" dirty="0">
                <a:solidFill>
                  <a:srgbClr val="000000"/>
                </a:solidFill>
              </a:rPr>
              <a:t> </a:t>
            </a:r>
            <a:r>
              <a:rPr sz="3600" spc="-35" dirty="0">
                <a:solidFill>
                  <a:srgbClr val="000000"/>
                </a:solidFill>
              </a:rPr>
              <a:t>AND</a:t>
            </a:r>
            <a:r>
              <a:rPr sz="3600" spc="80" dirty="0">
                <a:solidFill>
                  <a:srgbClr val="000000"/>
                </a:solidFill>
              </a:rPr>
              <a:t> </a:t>
            </a:r>
            <a:r>
              <a:rPr sz="3600" spc="-25" dirty="0">
                <a:solidFill>
                  <a:srgbClr val="000000"/>
                </a:solidFill>
              </a:rPr>
              <a:t>CONTRAINDICATIONS</a:t>
            </a:r>
            <a:endParaRPr sz="3600"/>
          </a:p>
        </p:txBody>
      </p:sp>
      <p:sp>
        <p:nvSpPr>
          <p:cNvPr id="5" name="object 5"/>
          <p:cNvSpPr txBox="1"/>
          <p:nvPr/>
        </p:nvSpPr>
        <p:spPr>
          <a:xfrm>
            <a:off x="2329688" y="3404996"/>
            <a:ext cx="3933190" cy="299720"/>
          </a:xfrm>
          <a:prstGeom prst="rect">
            <a:avLst/>
          </a:prstGeom>
        </p:spPr>
        <p:txBody>
          <a:bodyPr vert="horz" wrap="square" lIns="0" tIns="12700" rIns="0" bIns="0" rtlCol="0">
            <a:spAutoFit/>
          </a:bodyPr>
          <a:lstStyle/>
          <a:p>
            <a:pPr marL="12700">
              <a:lnSpc>
                <a:spcPct val="100000"/>
              </a:lnSpc>
              <a:spcBef>
                <a:spcPts val="100"/>
              </a:spcBef>
            </a:pPr>
            <a:r>
              <a:rPr sz="1800" b="1" spc="-40" dirty="0">
                <a:latin typeface="Arial"/>
                <a:cs typeface="Arial"/>
              </a:rPr>
              <a:t>ADVANTAGES</a:t>
            </a:r>
            <a:r>
              <a:rPr sz="1800" b="1" spc="114" dirty="0">
                <a:latin typeface="Arial"/>
                <a:cs typeface="Arial"/>
              </a:rPr>
              <a:t> </a:t>
            </a:r>
            <a:r>
              <a:rPr sz="1800" dirty="0">
                <a:latin typeface="Arial MT"/>
                <a:cs typeface="Arial MT"/>
              </a:rPr>
              <a:t>(compared</a:t>
            </a:r>
            <a:r>
              <a:rPr sz="1800" spc="-70" dirty="0">
                <a:latin typeface="Arial MT"/>
                <a:cs typeface="Arial MT"/>
              </a:rPr>
              <a:t> </a:t>
            </a:r>
            <a:r>
              <a:rPr sz="1800" dirty="0">
                <a:latin typeface="Arial MT"/>
                <a:cs typeface="Arial MT"/>
              </a:rPr>
              <a:t>to</a:t>
            </a:r>
            <a:r>
              <a:rPr sz="1800" spc="-20" dirty="0">
                <a:latin typeface="Arial MT"/>
                <a:cs typeface="Arial MT"/>
              </a:rPr>
              <a:t> </a:t>
            </a:r>
            <a:r>
              <a:rPr sz="1800" dirty="0">
                <a:latin typeface="Arial MT"/>
                <a:cs typeface="Arial MT"/>
              </a:rPr>
              <a:t>opioids):</a:t>
            </a:r>
            <a:endParaRPr sz="1800">
              <a:latin typeface="Arial MT"/>
              <a:cs typeface="Arial MT"/>
            </a:endParaRPr>
          </a:p>
        </p:txBody>
      </p:sp>
      <p:sp>
        <p:nvSpPr>
          <p:cNvPr id="6" name="object 6"/>
          <p:cNvSpPr txBox="1"/>
          <p:nvPr/>
        </p:nvSpPr>
        <p:spPr>
          <a:xfrm>
            <a:off x="2607055" y="3675888"/>
            <a:ext cx="3425825" cy="1806575"/>
          </a:xfrm>
          <a:prstGeom prst="rect">
            <a:avLst/>
          </a:prstGeom>
        </p:spPr>
        <p:txBody>
          <a:bodyPr vert="horz" wrap="square" lIns="0" tIns="116205" rIns="0" bIns="0" rtlCol="0">
            <a:spAutoFit/>
          </a:bodyPr>
          <a:lstStyle/>
          <a:p>
            <a:pPr marL="12700">
              <a:lnSpc>
                <a:spcPct val="100000"/>
              </a:lnSpc>
              <a:spcBef>
                <a:spcPts val="915"/>
              </a:spcBef>
            </a:pPr>
            <a:r>
              <a:rPr sz="1800" dirty="0">
                <a:latin typeface="Arial MT"/>
                <a:cs typeface="Arial MT"/>
              </a:rPr>
              <a:t>Equivalent</a:t>
            </a:r>
            <a:r>
              <a:rPr sz="1800" spc="-55" dirty="0">
                <a:latin typeface="Arial MT"/>
                <a:cs typeface="Arial MT"/>
              </a:rPr>
              <a:t> </a:t>
            </a:r>
            <a:r>
              <a:rPr sz="1800" dirty="0">
                <a:latin typeface="Arial MT"/>
                <a:cs typeface="Arial MT"/>
              </a:rPr>
              <a:t>pain</a:t>
            </a:r>
            <a:r>
              <a:rPr sz="1800" spc="-45" dirty="0">
                <a:latin typeface="Arial MT"/>
                <a:cs typeface="Arial MT"/>
              </a:rPr>
              <a:t> </a:t>
            </a:r>
            <a:r>
              <a:rPr sz="1800" dirty="0">
                <a:latin typeface="Arial MT"/>
                <a:cs typeface="Arial MT"/>
              </a:rPr>
              <a:t>relief</a:t>
            </a:r>
            <a:endParaRPr sz="1800">
              <a:latin typeface="Arial MT"/>
              <a:cs typeface="Arial MT"/>
            </a:endParaRPr>
          </a:p>
          <a:p>
            <a:pPr marL="12700" marR="5080">
              <a:lnSpc>
                <a:spcPct val="136700"/>
              </a:lnSpc>
              <a:spcBef>
                <a:spcPts val="30"/>
              </a:spcBef>
            </a:pPr>
            <a:r>
              <a:rPr sz="1800" dirty="0">
                <a:latin typeface="Arial MT"/>
                <a:cs typeface="Arial MT"/>
              </a:rPr>
              <a:t>Doesn’t</a:t>
            </a:r>
            <a:r>
              <a:rPr sz="1800" spc="-40" dirty="0">
                <a:latin typeface="Arial MT"/>
                <a:cs typeface="Arial MT"/>
              </a:rPr>
              <a:t> </a:t>
            </a:r>
            <a:r>
              <a:rPr sz="1800" dirty="0">
                <a:latin typeface="Arial MT"/>
                <a:cs typeface="Arial MT"/>
              </a:rPr>
              <a:t>contribute</a:t>
            </a:r>
            <a:r>
              <a:rPr sz="1800" spc="-60" dirty="0">
                <a:latin typeface="Arial MT"/>
                <a:cs typeface="Arial MT"/>
              </a:rPr>
              <a:t> </a:t>
            </a:r>
            <a:r>
              <a:rPr sz="1800" dirty="0">
                <a:latin typeface="Arial MT"/>
                <a:cs typeface="Arial MT"/>
              </a:rPr>
              <a:t>to</a:t>
            </a:r>
            <a:r>
              <a:rPr sz="1800" spc="-15" dirty="0">
                <a:latin typeface="Arial MT"/>
                <a:cs typeface="Arial MT"/>
              </a:rPr>
              <a:t> </a:t>
            </a:r>
            <a:r>
              <a:rPr sz="1800" dirty="0">
                <a:latin typeface="Arial MT"/>
                <a:cs typeface="Arial MT"/>
              </a:rPr>
              <a:t>hypotension </a:t>
            </a:r>
            <a:r>
              <a:rPr sz="1800" spc="-490" dirty="0">
                <a:latin typeface="Arial MT"/>
                <a:cs typeface="Arial MT"/>
              </a:rPr>
              <a:t> </a:t>
            </a:r>
            <a:r>
              <a:rPr sz="1800" spc="-5" dirty="0">
                <a:latin typeface="Arial MT"/>
                <a:cs typeface="Arial MT"/>
              </a:rPr>
              <a:t>No</a:t>
            </a:r>
            <a:r>
              <a:rPr sz="1800" spc="5" dirty="0">
                <a:latin typeface="Arial MT"/>
                <a:cs typeface="Arial MT"/>
              </a:rPr>
              <a:t> </a:t>
            </a:r>
            <a:r>
              <a:rPr sz="1800" dirty="0">
                <a:latin typeface="Arial MT"/>
                <a:cs typeface="Arial MT"/>
              </a:rPr>
              <a:t>respiratory</a:t>
            </a:r>
            <a:r>
              <a:rPr sz="1800" spc="-55" dirty="0">
                <a:latin typeface="Arial MT"/>
                <a:cs typeface="Arial MT"/>
              </a:rPr>
              <a:t> </a:t>
            </a:r>
            <a:r>
              <a:rPr sz="1800" spc="5" dirty="0">
                <a:latin typeface="Arial MT"/>
                <a:cs typeface="Arial MT"/>
              </a:rPr>
              <a:t>depression</a:t>
            </a:r>
            <a:endParaRPr sz="1800">
              <a:latin typeface="Arial MT"/>
              <a:cs typeface="Arial MT"/>
            </a:endParaRPr>
          </a:p>
          <a:p>
            <a:pPr marL="12700" marR="20955">
              <a:lnSpc>
                <a:spcPct val="100000"/>
              </a:lnSpc>
              <a:spcBef>
                <a:spcPts val="795"/>
              </a:spcBef>
            </a:pPr>
            <a:r>
              <a:rPr sz="1800" dirty="0">
                <a:latin typeface="Arial MT"/>
                <a:cs typeface="Arial MT"/>
              </a:rPr>
              <a:t>Can</a:t>
            </a:r>
            <a:r>
              <a:rPr sz="1800" spc="-20" dirty="0">
                <a:latin typeface="Arial MT"/>
                <a:cs typeface="Arial MT"/>
              </a:rPr>
              <a:t> </a:t>
            </a:r>
            <a:r>
              <a:rPr sz="1800" dirty="0">
                <a:latin typeface="Arial MT"/>
                <a:cs typeface="Arial MT"/>
              </a:rPr>
              <a:t>safely</a:t>
            </a:r>
            <a:r>
              <a:rPr sz="1800" spc="-30" dirty="0">
                <a:latin typeface="Arial MT"/>
                <a:cs typeface="Arial MT"/>
              </a:rPr>
              <a:t> </a:t>
            </a:r>
            <a:r>
              <a:rPr sz="1800" dirty="0">
                <a:latin typeface="Arial MT"/>
                <a:cs typeface="Arial MT"/>
              </a:rPr>
              <a:t>be</a:t>
            </a:r>
            <a:r>
              <a:rPr sz="1800" spc="-25" dirty="0">
                <a:latin typeface="Arial MT"/>
                <a:cs typeface="Arial MT"/>
              </a:rPr>
              <a:t> </a:t>
            </a:r>
            <a:r>
              <a:rPr sz="1800" dirty="0">
                <a:latin typeface="Arial MT"/>
                <a:cs typeface="Arial MT"/>
              </a:rPr>
              <a:t>used</a:t>
            </a:r>
            <a:r>
              <a:rPr sz="1800" spc="-15" dirty="0">
                <a:latin typeface="Arial MT"/>
                <a:cs typeface="Arial MT"/>
              </a:rPr>
              <a:t> </a:t>
            </a:r>
            <a:r>
              <a:rPr sz="1800" dirty="0">
                <a:latin typeface="Arial MT"/>
                <a:cs typeface="Arial MT"/>
              </a:rPr>
              <a:t>as</a:t>
            </a:r>
            <a:r>
              <a:rPr sz="1800" spc="-10" dirty="0">
                <a:latin typeface="Arial MT"/>
                <a:cs typeface="Arial MT"/>
              </a:rPr>
              <a:t> </a:t>
            </a:r>
            <a:r>
              <a:rPr sz="1800" dirty="0">
                <a:latin typeface="Arial MT"/>
                <a:cs typeface="Arial MT"/>
              </a:rPr>
              <a:t>an</a:t>
            </a:r>
            <a:r>
              <a:rPr sz="1800" spc="-15" dirty="0">
                <a:latin typeface="Arial MT"/>
                <a:cs typeface="Arial MT"/>
              </a:rPr>
              <a:t> </a:t>
            </a:r>
            <a:r>
              <a:rPr sz="1800" dirty="0">
                <a:latin typeface="Arial MT"/>
                <a:cs typeface="Arial MT"/>
              </a:rPr>
              <a:t>adjunct </a:t>
            </a:r>
            <a:r>
              <a:rPr sz="1800" spc="-484" dirty="0">
                <a:latin typeface="Arial MT"/>
                <a:cs typeface="Arial MT"/>
              </a:rPr>
              <a:t> </a:t>
            </a:r>
            <a:r>
              <a:rPr sz="1800" dirty="0">
                <a:latin typeface="Arial MT"/>
                <a:cs typeface="Arial MT"/>
              </a:rPr>
              <a:t>to</a:t>
            </a:r>
            <a:r>
              <a:rPr sz="1800" spc="-20" dirty="0">
                <a:latin typeface="Arial MT"/>
                <a:cs typeface="Arial MT"/>
              </a:rPr>
              <a:t> </a:t>
            </a:r>
            <a:r>
              <a:rPr sz="1800" dirty="0">
                <a:latin typeface="Arial MT"/>
                <a:cs typeface="Arial MT"/>
              </a:rPr>
              <a:t>fentanyl</a:t>
            </a:r>
            <a:endParaRPr sz="1800">
              <a:latin typeface="Arial MT"/>
              <a:cs typeface="Arial MT"/>
            </a:endParaRPr>
          </a:p>
        </p:txBody>
      </p:sp>
      <p:grpSp>
        <p:nvGrpSpPr>
          <p:cNvPr id="7" name="object 7"/>
          <p:cNvGrpSpPr/>
          <p:nvPr/>
        </p:nvGrpSpPr>
        <p:grpSpPr>
          <a:xfrm>
            <a:off x="5644515" y="5428107"/>
            <a:ext cx="6297930" cy="702310"/>
            <a:chOff x="5644515" y="5428107"/>
            <a:chExt cx="6297930" cy="702310"/>
          </a:xfrm>
        </p:grpSpPr>
        <p:sp>
          <p:nvSpPr>
            <p:cNvPr id="8" name="object 8"/>
            <p:cNvSpPr/>
            <p:nvPr/>
          </p:nvSpPr>
          <p:spPr>
            <a:xfrm>
              <a:off x="5654040" y="5437632"/>
              <a:ext cx="6278880" cy="683260"/>
            </a:xfrm>
            <a:custGeom>
              <a:avLst/>
              <a:gdLst/>
              <a:ahLst/>
              <a:cxnLst/>
              <a:rect l="l" t="t" r="r" b="b"/>
              <a:pathLst>
                <a:path w="6278880" h="683260">
                  <a:moveTo>
                    <a:pt x="6200520" y="0"/>
                  </a:moveTo>
                  <a:lnTo>
                    <a:pt x="78359" y="0"/>
                  </a:lnTo>
                  <a:lnTo>
                    <a:pt x="47845" y="6153"/>
                  </a:lnTo>
                  <a:lnTo>
                    <a:pt x="22939" y="22939"/>
                  </a:lnTo>
                  <a:lnTo>
                    <a:pt x="6153" y="47845"/>
                  </a:lnTo>
                  <a:lnTo>
                    <a:pt x="0" y="78359"/>
                  </a:lnTo>
                  <a:lnTo>
                    <a:pt x="0" y="604367"/>
                  </a:lnTo>
                  <a:lnTo>
                    <a:pt x="6153" y="634879"/>
                  </a:lnTo>
                  <a:lnTo>
                    <a:pt x="22939" y="659795"/>
                  </a:lnTo>
                  <a:lnTo>
                    <a:pt x="47845" y="676592"/>
                  </a:lnTo>
                  <a:lnTo>
                    <a:pt x="78359" y="682752"/>
                  </a:lnTo>
                  <a:lnTo>
                    <a:pt x="6200520" y="682752"/>
                  </a:lnTo>
                  <a:lnTo>
                    <a:pt x="6231034" y="676592"/>
                  </a:lnTo>
                  <a:lnTo>
                    <a:pt x="6255940" y="659795"/>
                  </a:lnTo>
                  <a:lnTo>
                    <a:pt x="6272726" y="634879"/>
                  </a:lnTo>
                  <a:lnTo>
                    <a:pt x="6278880" y="604367"/>
                  </a:lnTo>
                  <a:lnTo>
                    <a:pt x="6278880" y="78359"/>
                  </a:lnTo>
                  <a:lnTo>
                    <a:pt x="6272726" y="47845"/>
                  </a:lnTo>
                  <a:lnTo>
                    <a:pt x="6255940" y="22939"/>
                  </a:lnTo>
                  <a:lnTo>
                    <a:pt x="6231034" y="6153"/>
                  </a:lnTo>
                  <a:lnTo>
                    <a:pt x="6200520" y="0"/>
                  </a:lnTo>
                  <a:close/>
                </a:path>
              </a:pathLst>
            </a:custGeom>
            <a:solidFill>
              <a:srgbClr val="FFF4D2"/>
            </a:solidFill>
          </p:spPr>
          <p:txBody>
            <a:bodyPr wrap="square" lIns="0" tIns="0" rIns="0" bIns="0" rtlCol="0"/>
            <a:lstStyle/>
            <a:p>
              <a:endParaRPr/>
            </a:p>
          </p:txBody>
        </p:sp>
        <p:sp>
          <p:nvSpPr>
            <p:cNvPr id="9" name="object 9"/>
            <p:cNvSpPr/>
            <p:nvPr/>
          </p:nvSpPr>
          <p:spPr>
            <a:xfrm>
              <a:off x="5654040" y="5437632"/>
              <a:ext cx="6278880" cy="683260"/>
            </a:xfrm>
            <a:custGeom>
              <a:avLst/>
              <a:gdLst/>
              <a:ahLst/>
              <a:cxnLst/>
              <a:rect l="l" t="t" r="r" b="b"/>
              <a:pathLst>
                <a:path w="6278880" h="683260">
                  <a:moveTo>
                    <a:pt x="0" y="78359"/>
                  </a:moveTo>
                  <a:lnTo>
                    <a:pt x="6153" y="47845"/>
                  </a:lnTo>
                  <a:lnTo>
                    <a:pt x="22939" y="22939"/>
                  </a:lnTo>
                  <a:lnTo>
                    <a:pt x="47845" y="6153"/>
                  </a:lnTo>
                  <a:lnTo>
                    <a:pt x="78359" y="0"/>
                  </a:lnTo>
                  <a:lnTo>
                    <a:pt x="6200520" y="0"/>
                  </a:lnTo>
                  <a:lnTo>
                    <a:pt x="6231034" y="6153"/>
                  </a:lnTo>
                  <a:lnTo>
                    <a:pt x="6255940" y="22939"/>
                  </a:lnTo>
                  <a:lnTo>
                    <a:pt x="6272726" y="47845"/>
                  </a:lnTo>
                  <a:lnTo>
                    <a:pt x="6278880" y="78359"/>
                  </a:lnTo>
                  <a:lnTo>
                    <a:pt x="6278880" y="604367"/>
                  </a:lnTo>
                  <a:lnTo>
                    <a:pt x="6272726" y="634879"/>
                  </a:lnTo>
                  <a:lnTo>
                    <a:pt x="6255940" y="659795"/>
                  </a:lnTo>
                  <a:lnTo>
                    <a:pt x="6231034" y="676592"/>
                  </a:lnTo>
                  <a:lnTo>
                    <a:pt x="6200520" y="682752"/>
                  </a:lnTo>
                  <a:lnTo>
                    <a:pt x="78359" y="682752"/>
                  </a:lnTo>
                  <a:lnTo>
                    <a:pt x="47845" y="676592"/>
                  </a:lnTo>
                  <a:lnTo>
                    <a:pt x="22939" y="659795"/>
                  </a:lnTo>
                  <a:lnTo>
                    <a:pt x="6153" y="634879"/>
                  </a:lnTo>
                  <a:lnTo>
                    <a:pt x="0" y="604367"/>
                  </a:lnTo>
                  <a:lnTo>
                    <a:pt x="0" y="78359"/>
                  </a:lnTo>
                  <a:close/>
                </a:path>
              </a:pathLst>
            </a:custGeom>
            <a:ln w="19050">
              <a:solidFill>
                <a:srgbClr val="BB8542"/>
              </a:solidFill>
            </a:ln>
          </p:spPr>
          <p:txBody>
            <a:bodyPr wrap="square" lIns="0" tIns="0" rIns="0" bIns="0" rtlCol="0"/>
            <a:lstStyle/>
            <a:p>
              <a:endParaRPr/>
            </a:p>
          </p:txBody>
        </p:sp>
      </p:grpSp>
      <p:sp>
        <p:nvSpPr>
          <p:cNvPr id="10" name="object 10"/>
          <p:cNvSpPr txBox="1"/>
          <p:nvPr/>
        </p:nvSpPr>
        <p:spPr>
          <a:xfrm>
            <a:off x="5817489" y="5515152"/>
            <a:ext cx="5929630" cy="514350"/>
          </a:xfrm>
          <a:prstGeom prst="rect">
            <a:avLst/>
          </a:prstGeom>
        </p:spPr>
        <p:txBody>
          <a:bodyPr vert="horz" wrap="square" lIns="0" tIns="13335" rIns="0" bIns="0" rtlCol="0">
            <a:spAutoFit/>
          </a:bodyPr>
          <a:lstStyle/>
          <a:p>
            <a:pPr marL="12700" marR="5080">
              <a:lnSpc>
                <a:spcPct val="100000"/>
              </a:lnSpc>
              <a:spcBef>
                <a:spcPts val="105"/>
              </a:spcBef>
            </a:pPr>
            <a:r>
              <a:rPr sz="1600" b="1" spc="-25" dirty="0">
                <a:latin typeface="Arial"/>
                <a:cs typeface="Arial"/>
              </a:rPr>
              <a:t>KETAMINE </a:t>
            </a:r>
            <a:r>
              <a:rPr sz="1600" dirty="0">
                <a:latin typeface="Arial MT"/>
                <a:cs typeface="Arial MT"/>
              </a:rPr>
              <a:t>can </a:t>
            </a:r>
            <a:r>
              <a:rPr sz="1600" spc="-5" dirty="0">
                <a:latin typeface="Arial MT"/>
                <a:cs typeface="Arial MT"/>
              </a:rPr>
              <a:t>be </a:t>
            </a:r>
            <a:r>
              <a:rPr sz="1600" dirty="0">
                <a:latin typeface="Arial MT"/>
                <a:cs typeface="Arial MT"/>
              </a:rPr>
              <a:t>safely used in </a:t>
            </a:r>
            <a:r>
              <a:rPr sz="1600" spc="-5" dirty="0">
                <a:latin typeface="Arial MT"/>
                <a:cs typeface="Arial MT"/>
              </a:rPr>
              <a:t>head and eye </a:t>
            </a:r>
            <a:r>
              <a:rPr sz="1600" dirty="0">
                <a:latin typeface="Arial MT"/>
                <a:cs typeface="Arial MT"/>
              </a:rPr>
              <a:t>injuries despite </a:t>
            </a:r>
            <a:r>
              <a:rPr sz="1600" spc="5" dirty="0">
                <a:latin typeface="Arial MT"/>
                <a:cs typeface="Arial MT"/>
              </a:rPr>
              <a:t> </a:t>
            </a:r>
            <a:r>
              <a:rPr sz="1600" spc="-5" dirty="0">
                <a:latin typeface="Arial MT"/>
                <a:cs typeface="Arial MT"/>
              </a:rPr>
              <a:t>prior</a:t>
            </a:r>
            <a:r>
              <a:rPr sz="1600" spc="5" dirty="0">
                <a:latin typeface="Arial MT"/>
                <a:cs typeface="Arial MT"/>
              </a:rPr>
              <a:t> </a:t>
            </a:r>
            <a:r>
              <a:rPr sz="1600" spc="-5" dirty="0">
                <a:latin typeface="Arial MT"/>
                <a:cs typeface="Arial MT"/>
              </a:rPr>
              <a:t>concerns</a:t>
            </a:r>
            <a:r>
              <a:rPr sz="1600" spc="-20" dirty="0">
                <a:latin typeface="Arial MT"/>
                <a:cs typeface="Arial MT"/>
              </a:rPr>
              <a:t> </a:t>
            </a:r>
            <a:r>
              <a:rPr sz="1600" spc="-5" dirty="0">
                <a:latin typeface="Arial MT"/>
                <a:cs typeface="Arial MT"/>
              </a:rPr>
              <a:t>over</a:t>
            </a:r>
            <a:r>
              <a:rPr sz="1600" spc="40" dirty="0">
                <a:latin typeface="Arial MT"/>
                <a:cs typeface="Arial MT"/>
              </a:rPr>
              <a:t> </a:t>
            </a:r>
            <a:r>
              <a:rPr sz="1600" dirty="0">
                <a:latin typeface="Arial MT"/>
                <a:cs typeface="Arial MT"/>
              </a:rPr>
              <a:t>a</a:t>
            </a:r>
            <a:r>
              <a:rPr sz="1600" spc="-10" dirty="0">
                <a:latin typeface="Arial MT"/>
                <a:cs typeface="Arial MT"/>
              </a:rPr>
              <a:t> </a:t>
            </a:r>
            <a:r>
              <a:rPr sz="1600" spc="-5" dirty="0">
                <a:latin typeface="Arial MT"/>
                <a:cs typeface="Arial MT"/>
              </a:rPr>
              <a:t>potential </a:t>
            </a:r>
            <a:r>
              <a:rPr sz="1600" dirty="0">
                <a:latin typeface="Arial MT"/>
                <a:cs typeface="Arial MT"/>
              </a:rPr>
              <a:t>increase</a:t>
            </a:r>
            <a:r>
              <a:rPr sz="1600" spc="-35" dirty="0">
                <a:latin typeface="Arial MT"/>
                <a:cs typeface="Arial MT"/>
              </a:rPr>
              <a:t> </a:t>
            </a:r>
            <a:r>
              <a:rPr sz="1600" spc="-5" dirty="0">
                <a:latin typeface="Arial MT"/>
                <a:cs typeface="Arial MT"/>
              </a:rPr>
              <a:t>ocular/cerebral</a:t>
            </a:r>
            <a:r>
              <a:rPr sz="1600" spc="-25" dirty="0">
                <a:latin typeface="Arial MT"/>
                <a:cs typeface="Arial MT"/>
              </a:rPr>
              <a:t> </a:t>
            </a:r>
            <a:r>
              <a:rPr sz="1600" spc="-5" dirty="0">
                <a:latin typeface="Arial MT"/>
                <a:cs typeface="Arial MT"/>
              </a:rPr>
              <a:t>pressures</a:t>
            </a:r>
            <a:endParaRPr sz="1600">
              <a:latin typeface="Arial MT"/>
              <a:cs typeface="Arial MT"/>
            </a:endParaRPr>
          </a:p>
        </p:txBody>
      </p:sp>
      <p:sp>
        <p:nvSpPr>
          <p:cNvPr id="11" name="object 11"/>
          <p:cNvSpPr txBox="1"/>
          <p:nvPr/>
        </p:nvSpPr>
        <p:spPr>
          <a:xfrm>
            <a:off x="8126983" y="1932813"/>
            <a:ext cx="2541270" cy="299720"/>
          </a:xfrm>
          <a:prstGeom prst="rect">
            <a:avLst/>
          </a:prstGeom>
        </p:spPr>
        <p:txBody>
          <a:bodyPr vert="horz" wrap="square" lIns="0" tIns="12700" rIns="0" bIns="0" rtlCol="0">
            <a:spAutoFit/>
          </a:bodyPr>
          <a:lstStyle/>
          <a:p>
            <a:pPr marL="12700">
              <a:lnSpc>
                <a:spcPct val="100000"/>
              </a:lnSpc>
              <a:spcBef>
                <a:spcPts val="100"/>
              </a:spcBef>
            </a:pPr>
            <a:r>
              <a:rPr sz="1800" b="1" spc="-15" dirty="0">
                <a:latin typeface="Arial"/>
                <a:cs typeface="Arial"/>
              </a:rPr>
              <a:t>CONTRAINDICATIONS:</a:t>
            </a:r>
            <a:endParaRPr sz="1800">
              <a:latin typeface="Arial"/>
              <a:cs typeface="Arial"/>
            </a:endParaRPr>
          </a:p>
        </p:txBody>
      </p:sp>
      <p:sp>
        <p:nvSpPr>
          <p:cNvPr id="12" name="object 12"/>
          <p:cNvSpPr txBox="1"/>
          <p:nvPr/>
        </p:nvSpPr>
        <p:spPr>
          <a:xfrm>
            <a:off x="8358885" y="2204465"/>
            <a:ext cx="3494404" cy="1056005"/>
          </a:xfrm>
          <a:prstGeom prst="rect">
            <a:avLst/>
          </a:prstGeom>
        </p:spPr>
        <p:txBody>
          <a:bodyPr vert="horz" wrap="square" lIns="0" tIns="116205" rIns="0" bIns="0" rtlCol="0">
            <a:spAutoFit/>
          </a:bodyPr>
          <a:lstStyle/>
          <a:p>
            <a:pPr marL="12700">
              <a:lnSpc>
                <a:spcPct val="100000"/>
              </a:lnSpc>
              <a:spcBef>
                <a:spcPts val="915"/>
              </a:spcBef>
            </a:pPr>
            <a:r>
              <a:rPr sz="1800" dirty="0">
                <a:latin typeface="Arial MT"/>
                <a:cs typeface="Arial MT"/>
              </a:rPr>
              <a:t>Prior</a:t>
            </a:r>
            <a:r>
              <a:rPr sz="1800" spc="-40" dirty="0">
                <a:latin typeface="Arial MT"/>
                <a:cs typeface="Arial MT"/>
              </a:rPr>
              <a:t> </a:t>
            </a:r>
            <a:r>
              <a:rPr sz="1800" spc="-5" dirty="0">
                <a:latin typeface="Arial MT"/>
                <a:cs typeface="Arial MT"/>
              </a:rPr>
              <a:t>known</a:t>
            </a:r>
            <a:r>
              <a:rPr sz="1800" spc="-10" dirty="0">
                <a:latin typeface="Arial MT"/>
                <a:cs typeface="Arial MT"/>
              </a:rPr>
              <a:t> </a:t>
            </a:r>
            <a:r>
              <a:rPr sz="1800" dirty="0">
                <a:latin typeface="Arial MT"/>
                <a:cs typeface="Arial MT"/>
              </a:rPr>
              <a:t>allergy</a:t>
            </a:r>
            <a:endParaRPr sz="1800">
              <a:latin typeface="Arial MT"/>
              <a:cs typeface="Arial MT"/>
            </a:endParaRPr>
          </a:p>
          <a:p>
            <a:pPr marL="12700">
              <a:lnSpc>
                <a:spcPct val="100000"/>
              </a:lnSpc>
              <a:spcBef>
                <a:spcPts val="815"/>
              </a:spcBef>
            </a:pPr>
            <a:r>
              <a:rPr sz="1800" spc="-5" dirty="0">
                <a:latin typeface="Arial MT"/>
                <a:cs typeface="Arial MT"/>
              </a:rPr>
              <a:t>Not</a:t>
            </a:r>
            <a:r>
              <a:rPr sz="1800" spc="5" dirty="0">
                <a:latin typeface="Arial MT"/>
                <a:cs typeface="Arial MT"/>
              </a:rPr>
              <a:t> </a:t>
            </a:r>
            <a:r>
              <a:rPr sz="1800" dirty="0">
                <a:latin typeface="Arial MT"/>
                <a:cs typeface="Arial MT"/>
              </a:rPr>
              <a:t>related</a:t>
            </a:r>
            <a:r>
              <a:rPr sz="1800" spc="-40" dirty="0">
                <a:latin typeface="Arial MT"/>
                <a:cs typeface="Arial MT"/>
              </a:rPr>
              <a:t> </a:t>
            </a:r>
            <a:r>
              <a:rPr sz="1800" dirty="0">
                <a:latin typeface="Arial MT"/>
                <a:cs typeface="Arial MT"/>
              </a:rPr>
              <a:t>to</a:t>
            </a:r>
            <a:r>
              <a:rPr sz="1800" spc="-15" dirty="0">
                <a:latin typeface="Arial MT"/>
                <a:cs typeface="Arial MT"/>
              </a:rPr>
              <a:t> </a:t>
            </a:r>
            <a:r>
              <a:rPr sz="1800" dirty="0">
                <a:latin typeface="Arial MT"/>
                <a:cs typeface="Arial MT"/>
              </a:rPr>
              <a:t>military</a:t>
            </a:r>
            <a:r>
              <a:rPr sz="1800" spc="-60" dirty="0">
                <a:latin typeface="Arial MT"/>
                <a:cs typeface="Arial MT"/>
              </a:rPr>
              <a:t> </a:t>
            </a:r>
            <a:r>
              <a:rPr sz="1800" dirty="0">
                <a:latin typeface="Arial MT"/>
                <a:cs typeface="Arial MT"/>
              </a:rPr>
              <a:t>population</a:t>
            </a:r>
            <a:r>
              <a:rPr sz="1800" spc="-20" dirty="0">
                <a:latin typeface="Arial MT"/>
                <a:cs typeface="Arial MT"/>
              </a:rPr>
              <a:t> </a:t>
            </a:r>
            <a:r>
              <a:rPr sz="1800" dirty="0">
                <a:latin typeface="Arial MT"/>
                <a:cs typeface="Arial MT"/>
              </a:rPr>
              <a:t>–</a:t>
            </a:r>
            <a:endParaRPr sz="1800">
              <a:latin typeface="Arial MT"/>
              <a:cs typeface="Arial MT"/>
            </a:endParaRPr>
          </a:p>
          <a:p>
            <a:pPr marL="12700">
              <a:lnSpc>
                <a:spcPct val="100000"/>
              </a:lnSpc>
            </a:pPr>
            <a:r>
              <a:rPr sz="1800" dirty="0">
                <a:latin typeface="Arial MT"/>
                <a:cs typeface="Arial MT"/>
              </a:rPr>
              <a:t>age</a:t>
            </a:r>
            <a:r>
              <a:rPr sz="1800" spc="-35" dirty="0">
                <a:latin typeface="Arial MT"/>
                <a:cs typeface="Arial MT"/>
              </a:rPr>
              <a:t> </a:t>
            </a:r>
            <a:r>
              <a:rPr sz="1800" dirty="0">
                <a:latin typeface="Arial MT"/>
                <a:cs typeface="Arial MT"/>
              </a:rPr>
              <a:t>under</a:t>
            </a:r>
            <a:r>
              <a:rPr sz="1800" spc="-55" dirty="0">
                <a:latin typeface="Arial MT"/>
                <a:cs typeface="Arial MT"/>
              </a:rPr>
              <a:t> </a:t>
            </a:r>
            <a:r>
              <a:rPr sz="1800" dirty="0">
                <a:latin typeface="Arial MT"/>
                <a:cs typeface="Arial MT"/>
              </a:rPr>
              <a:t>3</a:t>
            </a:r>
            <a:r>
              <a:rPr sz="1800" spc="10" dirty="0">
                <a:latin typeface="Arial MT"/>
                <a:cs typeface="Arial MT"/>
              </a:rPr>
              <a:t> </a:t>
            </a:r>
            <a:r>
              <a:rPr sz="1800" dirty="0">
                <a:latin typeface="Arial MT"/>
                <a:cs typeface="Arial MT"/>
              </a:rPr>
              <a:t>or</a:t>
            </a:r>
            <a:r>
              <a:rPr sz="1800" spc="-40" dirty="0">
                <a:latin typeface="Arial MT"/>
                <a:cs typeface="Arial MT"/>
              </a:rPr>
              <a:t> </a:t>
            </a:r>
            <a:r>
              <a:rPr sz="1800" dirty="0">
                <a:latin typeface="Arial MT"/>
                <a:cs typeface="Arial MT"/>
              </a:rPr>
              <a:t>schizophrenia</a:t>
            </a:r>
            <a:endParaRPr sz="1800">
              <a:latin typeface="Arial MT"/>
              <a:cs typeface="Arial MT"/>
            </a:endParaRPr>
          </a:p>
        </p:txBody>
      </p:sp>
      <p:sp>
        <p:nvSpPr>
          <p:cNvPr id="13" name="object 13"/>
          <p:cNvSpPr txBox="1"/>
          <p:nvPr/>
        </p:nvSpPr>
        <p:spPr>
          <a:xfrm>
            <a:off x="2357373" y="1950212"/>
            <a:ext cx="5036820" cy="1237615"/>
          </a:xfrm>
          <a:prstGeom prst="rect">
            <a:avLst/>
          </a:prstGeom>
        </p:spPr>
        <p:txBody>
          <a:bodyPr vert="horz" wrap="square" lIns="0" tIns="11430" rIns="0" bIns="0" rtlCol="0">
            <a:spAutoFit/>
          </a:bodyPr>
          <a:lstStyle/>
          <a:p>
            <a:pPr marL="12700">
              <a:lnSpc>
                <a:spcPct val="100000"/>
              </a:lnSpc>
              <a:spcBef>
                <a:spcPts val="90"/>
              </a:spcBef>
            </a:pPr>
            <a:r>
              <a:rPr sz="2000" b="1" spc="-25" dirty="0">
                <a:solidFill>
                  <a:srgbClr val="BB8542"/>
                </a:solidFill>
                <a:latin typeface="Arial"/>
                <a:cs typeface="Arial"/>
              </a:rPr>
              <a:t>KETAMINE</a:t>
            </a:r>
            <a:r>
              <a:rPr sz="2000" b="1" spc="40" dirty="0">
                <a:solidFill>
                  <a:srgbClr val="BB8542"/>
                </a:solidFill>
                <a:latin typeface="Arial"/>
                <a:cs typeface="Arial"/>
              </a:rPr>
              <a:t> </a:t>
            </a:r>
            <a:r>
              <a:rPr sz="2000" spc="-10" dirty="0">
                <a:latin typeface="Arial MT"/>
                <a:cs typeface="Arial MT"/>
              </a:rPr>
              <a:t>is</a:t>
            </a:r>
            <a:r>
              <a:rPr sz="2000" dirty="0">
                <a:latin typeface="Arial MT"/>
                <a:cs typeface="Arial MT"/>
              </a:rPr>
              <a:t> </a:t>
            </a:r>
            <a:r>
              <a:rPr sz="2000" spc="-10" dirty="0">
                <a:latin typeface="Arial MT"/>
                <a:cs typeface="Arial MT"/>
              </a:rPr>
              <a:t>the</a:t>
            </a:r>
            <a:r>
              <a:rPr sz="2000" spc="5" dirty="0">
                <a:latin typeface="Arial MT"/>
                <a:cs typeface="Arial MT"/>
              </a:rPr>
              <a:t> </a:t>
            </a:r>
            <a:r>
              <a:rPr sz="2000" spc="-5" dirty="0">
                <a:latin typeface="Arial MT"/>
                <a:cs typeface="Arial MT"/>
              </a:rPr>
              <a:t>medication</a:t>
            </a:r>
            <a:r>
              <a:rPr sz="2000" spc="10" dirty="0">
                <a:latin typeface="Arial MT"/>
                <a:cs typeface="Arial MT"/>
              </a:rPr>
              <a:t> </a:t>
            </a:r>
            <a:r>
              <a:rPr sz="2000" spc="-5" dirty="0">
                <a:latin typeface="Arial MT"/>
                <a:cs typeface="Arial MT"/>
              </a:rPr>
              <a:t>of</a:t>
            </a:r>
            <a:r>
              <a:rPr sz="2000" spc="-20" dirty="0">
                <a:latin typeface="Arial MT"/>
                <a:cs typeface="Arial MT"/>
              </a:rPr>
              <a:t> </a:t>
            </a:r>
            <a:r>
              <a:rPr sz="2000" spc="-5" dirty="0">
                <a:latin typeface="Arial MT"/>
                <a:cs typeface="Arial MT"/>
              </a:rPr>
              <a:t>choice</a:t>
            </a:r>
            <a:r>
              <a:rPr sz="2000" spc="5" dirty="0">
                <a:latin typeface="Arial MT"/>
                <a:cs typeface="Arial MT"/>
              </a:rPr>
              <a:t> </a:t>
            </a:r>
            <a:r>
              <a:rPr sz="2000" dirty="0">
                <a:latin typeface="Arial MT"/>
                <a:cs typeface="Arial MT"/>
              </a:rPr>
              <a:t>for</a:t>
            </a:r>
            <a:endParaRPr sz="2000">
              <a:latin typeface="Arial MT"/>
              <a:cs typeface="Arial MT"/>
            </a:endParaRPr>
          </a:p>
          <a:p>
            <a:pPr marL="12700" marR="5080">
              <a:lnSpc>
                <a:spcPct val="99000"/>
              </a:lnSpc>
              <a:spcBef>
                <a:spcPts val="25"/>
              </a:spcBef>
            </a:pPr>
            <a:r>
              <a:rPr sz="2000" spc="-5" dirty="0">
                <a:latin typeface="Arial MT"/>
                <a:cs typeface="Arial MT"/>
              </a:rPr>
              <a:t>a</a:t>
            </a:r>
            <a:r>
              <a:rPr sz="2000" spc="-10" dirty="0">
                <a:latin typeface="Arial MT"/>
                <a:cs typeface="Arial MT"/>
              </a:rPr>
              <a:t> </a:t>
            </a:r>
            <a:r>
              <a:rPr sz="2000" spc="-5" dirty="0">
                <a:latin typeface="Arial MT"/>
                <a:cs typeface="Arial MT"/>
              </a:rPr>
              <a:t>casualty</a:t>
            </a:r>
            <a:r>
              <a:rPr sz="2000" spc="20" dirty="0">
                <a:latin typeface="Arial MT"/>
                <a:cs typeface="Arial MT"/>
              </a:rPr>
              <a:t> </a:t>
            </a:r>
            <a:r>
              <a:rPr sz="2000" spc="-10" dirty="0">
                <a:latin typeface="Arial MT"/>
                <a:cs typeface="Arial MT"/>
              </a:rPr>
              <a:t>in</a:t>
            </a:r>
            <a:r>
              <a:rPr sz="2000" spc="10" dirty="0">
                <a:latin typeface="Arial MT"/>
                <a:cs typeface="Arial MT"/>
              </a:rPr>
              <a:t> </a:t>
            </a:r>
            <a:r>
              <a:rPr sz="2000" dirty="0">
                <a:latin typeface="Arial MT"/>
                <a:cs typeface="Arial MT"/>
              </a:rPr>
              <a:t>moderate</a:t>
            </a:r>
            <a:r>
              <a:rPr sz="2000" spc="-35" dirty="0">
                <a:latin typeface="Arial MT"/>
                <a:cs typeface="Arial MT"/>
              </a:rPr>
              <a:t> </a:t>
            </a:r>
            <a:r>
              <a:rPr sz="2000" spc="-5" dirty="0">
                <a:latin typeface="Arial MT"/>
                <a:cs typeface="Arial MT"/>
              </a:rPr>
              <a:t>to</a:t>
            </a:r>
            <a:r>
              <a:rPr sz="2000" spc="10" dirty="0">
                <a:latin typeface="Arial MT"/>
                <a:cs typeface="Arial MT"/>
              </a:rPr>
              <a:t> </a:t>
            </a:r>
            <a:r>
              <a:rPr sz="2000" spc="-5" dirty="0">
                <a:latin typeface="Arial MT"/>
                <a:cs typeface="Arial MT"/>
              </a:rPr>
              <a:t>severe</a:t>
            </a:r>
            <a:r>
              <a:rPr sz="2000" spc="10" dirty="0">
                <a:latin typeface="Arial MT"/>
                <a:cs typeface="Arial MT"/>
              </a:rPr>
              <a:t> </a:t>
            </a:r>
            <a:r>
              <a:rPr sz="2000" spc="-10" dirty="0">
                <a:latin typeface="Arial MT"/>
                <a:cs typeface="Arial MT"/>
              </a:rPr>
              <a:t>pain</a:t>
            </a:r>
            <a:r>
              <a:rPr sz="2000" spc="10" dirty="0">
                <a:latin typeface="Arial MT"/>
                <a:cs typeface="Arial MT"/>
              </a:rPr>
              <a:t> </a:t>
            </a:r>
            <a:r>
              <a:rPr sz="2000" spc="-5" dirty="0">
                <a:latin typeface="Arial MT"/>
                <a:cs typeface="Arial MT"/>
              </a:rPr>
              <a:t>and/or </a:t>
            </a:r>
            <a:r>
              <a:rPr sz="2000" spc="-545" dirty="0">
                <a:latin typeface="Arial MT"/>
                <a:cs typeface="Arial MT"/>
              </a:rPr>
              <a:t> </a:t>
            </a:r>
            <a:r>
              <a:rPr sz="2000" spc="-15" dirty="0">
                <a:latin typeface="Arial MT"/>
                <a:cs typeface="Arial MT"/>
              </a:rPr>
              <a:t>who</a:t>
            </a:r>
            <a:r>
              <a:rPr sz="2000" spc="30" dirty="0">
                <a:latin typeface="Arial MT"/>
                <a:cs typeface="Arial MT"/>
              </a:rPr>
              <a:t> </a:t>
            </a:r>
            <a:r>
              <a:rPr sz="2000" b="1" spc="-5" dirty="0">
                <a:latin typeface="Arial"/>
                <a:cs typeface="Arial"/>
              </a:rPr>
              <a:t>IS</a:t>
            </a:r>
            <a:r>
              <a:rPr sz="2000" b="1" dirty="0">
                <a:latin typeface="Arial"/>
                <a:cs typeface="Arial"/>
              </a:rPr>
              <a:t> </a:t>
            </a:r>
            <a:r>
              <a:rPr sz="2000" spc="-10" dirty="0">
                <a:latin typeface="Arial MT"/>
                <a:cs typeface="Arial MT"/>
              </a:rPr>
              <a:t>in</a:t>
            </a:r>
            <a:r>
              <a:rPr sz="2000" spc="5" dirty="0">
                <a:latin typeface="Arial MT"/>
                <a:cs typeface="Arial MT"/>
              </a:rPr>
              <a:t> </a:t>
            </a:r>
            <a:r>
              <a:rPr sz="2000" spc="-5" dirty="0">
                <a:latin typeface="Arial MT"/>
                <a:cs typeface="Arial MT"/>
              </a:rPr>
              <a:t>shock</a:t>
            </a:r>
            <a:r>
              <a:rPr sz="2000" spc="-20" dirty="0">
                <a:latin typeface="Arial MT"/>
                <a:cs typeface="Arial MT"/>
              </a:rPr>
              <a:t> </a:t>
            </a:r>
            <a:r>
              <a:rPr sz="2000" spc="-5" dirty="0">
                <a:latin typeface="Arial MT"/>
                <a:cs typeface="Arial MT"/>
              </a:rPr>
              <a:t>or</a:t>
            </a:r>
            <a:r>
              <a:rPr sz="2000" spc="-10" dirty="0">
                <a:latin typeface="Arial MT"/>
                <a:cs typeface="Arial MT"/>
              </a:rPr>
              <a:t> </a:t>
            </a:r>
            <a:r>
              <a:rPr sz="2000" spc="-5" dirty="0">
                <a:latin typeface="Arial MT"/>
                <a:cs typeface="Arial MT"/>
              </a:rPr>
              <a:t>respiratory</a:t>
            </a:r>
            <a:r>
              <a:rPr sz="2000" dirty="0">
                <a:latin typeface="Arial MT"/>
                <a:cs typeface="Arial MT"/>
              </a:rPr>
              <a:t> </a:t>
            </a:r>
            <a:r>
              <a:rPr sz="2000" spc="-5" dirty="0">
                <a:latin typeface="Arial MT"/>
                <a:cs typeface="Arial MT"/>
              </a:rPr>
              <a:t>distress</a:t>
            </a:r>
            <a:r>
              <a:rPr sz="2000" spc="5" dirty="0">
                <a:latin typeface="Arial MT"/>
                <a:cs typeface="Arial MT"/>
              </a:rPr>
              <a:t> </a:t>
            </a:r>
            <a:r>
              <a:rPr sz="2000" spc="-5" dirty="0">
                <a:latin typeface="Arial MT"/>
                <a:cs typeface="Arial MT"/>
              </a:rPr>
              <a:t>or</a:t>
            </a:r>
            <a:r>
              <a:rPr sz="2000" spc="-10" dirty="0">
                <a:latin typeface="Arial MT"/>
                <a:cs typeface="Arial MT"/>
              </a:rPr>
              <a:t> </a:t>
            </a:r>
            <a:r>
              <a:rPr sz="2000" spc="-5" dirty="0">
                <a:latin typeface="Arial MT"/>
                <a:cs typeface="Arial MT"/>
              </a:rPr>
              <a:t>at </a:t>
            </a:r>
            <a:r>
              <a:rPr sz="2000" dirty="0">
                <a:latin typeface="Arial MT"/>
                <a:cs typeface="Arial MT"/>
              </a:rPr>
              <a:t> </a:t>
            </a:r>
            <a:r>
              <a:rPr sz="2000" spc="-5" dirty="0">
                <a:latin typeface="Arial MT"/>
                <a:cs typeface="Arial MT"/>
              </a:rPr>
              <a:t>significant</a:t>
            </a:r>
            <a:r>
              <a:rPr sz="2000" spc="35" dirty="0">
                <a:latin typeface="Arial MT"/>
                <a:cs typeface="Arial MT"/>
              </a:rPr>
              <a:t> </a:t>
            </a:r>
            <a:r>
              <a:rPr sz="2000" spc="-5" dirty="0">
                <a:latin typeface="Arial MT"/>
                <a:cs typeface="Arial MT"/>
              </a:rPr>
              <a:t>risk</a:t>
            </a:r>
            <a:r>
              <a:rPr sz="2000" spc="-15" dirty="0">
                <a:latin typeface="Arial MT"/>
                <a:cs typeface="Arial MT"/>
              </a:rPr>
              <a:t> </a:t>
            </a:r>
            <a:r>
              <a:rPr sz="2000" spc="-5" dirty="0">
                <a:latin typeface="Arial MT"/>
                <a:cs typeface="Arial MT"/>
              </a:rPr>
              <a:t>of</a:t>
            </a:r>
            <a:r>
              <a:rPr sz="2000" spc="10" dirty="0">
                <a:latin typeface="Arial MT"/>
                <a:cs typeface="Arial MT"/>
              </a:rPr>
              <a:t> </a:t>
            </a:r>
            <a:r>
              <a:rPr sz="2000" spc="-10" dirty="0">
                <a:latin typeface="Arial MT"/>
                <a:cs typeface="Arial MT"/>
              </a:rPr>
              <a:t>developing</a:t>
            </a:r>
            <a:r>
              <a:rPr sz="2000" spc="85" dirty="0">
                <a:latin typeface="Arial MT"/>
                <a:cs typeface="Arial MT"/>
              </a:rPr>
              <a:t> </a:t>
            </a:r>
            <a:r>
              <a:rPr sz="2000" spc="-5" dirty="0">
                <a:latin typeface="Arial MT"/>
                <a:cs typeface="Arial MT"/>
              </a:rPr>
              <a:t>either</a:t>
            </a:r>
            <a:r>
              <a:rPr sz="2000" spc="20" dirty="0">
                <a:latin typeface="Arial MT"/>
                <a:cs typeface="Arial MT"/>
              </a:rPr>
              <a:t> </a:t>
            </a:r>
            <a:r>
              <a:rPr sz="2000" spc="-5" dirty="0">
                <a:latin typeface="Arial MT"/>
                <a:cs typeface="Arial MT"/>
              </a:rPr>
              <a:t>condition</a:t>
            </a:r>
            <a:endParaRPr sz="2000">
              <a:latin typeface="Arial MT"/>
              <a:cs typeface="Arial MT"/>
            </a:endParaRPr>
          </a:p>
        </p:txBody>
      </p:sp>
      <p:pic>
        <p:nvPicPr>
          <p:cNvPr id="14" name="object 14"/>
          <p:cNvPicPr/>
          <p:nvPr/>
        </p:nvPicPr>
        <p:blipFill>
          <a:blip r:embed="rId4" cstate="print"/>
          <a:stretch>
            <a:fillRect/>
          </a:stretch>
        </p:blipFill>
        <p:spPr>
          <a:xfrm>
            <a:off x="472119" y="1865834"/>
            <a:ext cx="1435828" cy="3012013"/>
          </a:xfrm>
          <a:prstGeom prst="rect">
            <a:avLst/>
          </a:prstGeom>
        </p:spPr>
      </p:pic>
      <p:sp>
        <p:nvSpPr>
          <p:cNvPr id="15" name="object 15"/>
          <p:cNvSpPr/>
          <p:nvPr/>
        </p:nvSpPr>
        <p:spPr>
          <a:xfrm>
            <a:off x="2430779" y="3799332"/>
            <a:ext cx="0" cy="292735"/>
          </a:xfrm>
          <a:custGeom>
            <a:avLst/>
            <a:gdLst/>
            <a:ahLst/>
            <a:cxnLst/>
            <a:rect l="l" t="t" r="r" b="b"/>
            <a:pathLst>
              <a:path h="292735">
                <a:moveTo>
                  <a:pt x="0" y="292735"/>
                </a:moveTo>
                <a:lnTo>
                  <a:pt x="0" y="0"/>
                </a:lnTo>
              </a:path>
            </a:pathLst>
          </a:custGeom>
          <a:ln w="101600">
            <a:solidFill>
              <a:srgbClr val="CD9146"/>
            </a:solidFill>
          </a:ln>
        </p:spPr>
        <p:txBody>
          <a:bodyPr wrap="square" lIns="0" tIns="0" rIns="0" bIns="0" rtlCol="0"/>
          <a:lstStyle/>
          <a:p>
            <a:endParaRPr/>
          </a:p>
        </p:txBody>
      </p:sp>
      <p:sp>
        <p:nvSpPr>
          <p:cNvPr id="16" name="object 16"/>
          <p:cNvSpPr/>
          <p:nvPr/>
        </p:nvSpPr>
        <p:spPr>
          <a:xfrm>
            <a:off x="2430779" y="4186428"/>
            <a:ext cx="0" cy="292735"/>
          </a:xfrm>
          <a:custGeom>
            <a:avLst/>
            <a:gdLst/>
            <a:ahLst/>
            <a:cxnLst/>
            <a:rect l="l" t="t" r="r" b="b"/>
            <a:pathLst>
              <a:path h="292735">
                <a:moveTo>
                  <a:pt x="0" y="292735"/>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2430779" y="4570476"/>
            <a:ext cx="0" cy="292735"/>
          </a:xfrm>
          <a:custGeom>
            <a:avLst/>
            <a:gdLst/>
            <a:ahLst/>
            <a:cxnLst/>
            <a:rect l="l" t="t" r="r" b="b"/>
            <a:pathLst>
              <a:path h="292735">
                <a:moveTo>
                  <a:pt x="0" y="292735"/>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2430779" y="4957571"/>
            <a:ext cx="0" cy="484505"/>
          </a:xfrm>
          <a:custGeom>
            <a:avLst/>
            <a:gdLst/>
            <a:ahLst/>
            <a:cxnLst/>
            <a:rect l="l" t="t" r="r" b="b"/>
            <a:pathLst>
              <a:path h="484504">
                <a:moveTo>
                  <a:pt x="0" y="483996"/>
                </a:moveTo>
                <a:lnTo>
                  <a:pt x="0" y="0"/>
                </a:lnTo>
              </a:path>
            </a:pathLst>
          </a:custGeom>
          <a:ln w="101600">
            <a:solidFill>
              <a:srgbClr val="CD9146"/>
            </a:solidFill>
          </a:ln>
        </p:spPr>
        <p:txBody>
          <a:bodyPr wrap="square" lIns="0" tIns="0" rIns="0" bIns="0" rtlCol="0"/>
          <a:lstStyle/>
          <a:p>
            <a:endParaRPr/>
          </a:p>
        </p:txBody>
      </p:sp>
      <p:sp>
        <p:nvSpPr>
          <p:cNvPr id="19" name="object 19"/>
          <p:cNvSpPr txBox="1"/>
          <p:nvPr/>
        </p:nvSpPr>
        <p:spPr>
          <a:xfrm>
            <a:off x="8155685" y="3658565"/>
            <a:ext cx="1741170" cy="300355"/>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SIDE</a:t>
            </a:r>
            <a:r>
              <a:rPr sz="1800" b="1" spc="-85" dirty="0">
                <a:latin typeface="Arial"/>
                <a:cs typeface="Arial"/>
              </a:rPr>
              <a:t> </a:t>
            </a:r>
            <a:r>
              <a:rPr sz="1800" b="1" dirty="0">
                <a:latin typeface="Arial"/>
                <a:cs typeface="Arial"/>
              </a:rPr>
              <a:t>EFFECTS:</a:t>
            </a:r>
            <a:endParaRPr sz="1800">
              <a:latin typeface="Arial"/>
              <a:cs typeface="Arial"/>
            </a:endParaRPr>
          </a:p>
        </p:txBody>
      </p:sp>
      <p:sp>
        <p:nvSpPr>
          <p:cNvPr id="20" name="object 20"/>
          <p:cNvSpPr txBox="1"/>
          <p:nvPr/>
        </p:nvSpPr>
        <p:spPr>
          <a:xfrm>
            <a:off x="8387333" y="3930269"/>
            <a:ext cx="3387090" cy="1330960"/>
          </a:xfrm>
          <a:prstGeom prst="rect">
            <a:avLst/>
          </a:prstGeom>
        </p:spPr>
        <p:txBody>
          <a:bodyPr vert="horz" wrap="square" lIns="0" tIns="116205" rIns="0" bIns="0" rtlCol="0">
            <a:spAutoFit/>
          </a:bodyPr>
          <a:lstStyle/>
          <a:p>
            <a:pPr marL="12700">
              <a:lnSpc>
                <a:spcPct val="100000"/>
              </a:lnSpc>
              <a:spcBef>
                <a:spcPts val="915"/>
              </a:spcBef>
            </a:pPr>
            <a:r>
              <a:rPr sz="1800" spc="5" dirty="0">
                <a:latin typeface="Arial MT"/>
                <a:cs typeface="Arial MT"/>
              </a:rPr>
              <a:t>Well</a:t>
            </a:r>
            <a:r>
              <a:rPr sz="1800" spc="-85" dirty="0">
                <a:latin typeface="Arial MT"/>
                <a:cs typeface="Arial MT"/>
              </a:rPr>
              <a:t> </a:t>
            </a:r>
            <a:r>
              <a:rPr sz="1800" dirty="0">
                <a:latin typeface="Arial MT"/>
                <a:cs typeface="Arial MT"/>
              </a:rPr>
              <a:t>tolerated</a:t>
            </a:r>
            <a:r>
              <a:rPr sz="1800" spc="-40" dirty="0">
                <a:latin typeface="Arial MT"/>
                <a:cs typeface="Arial MT"/>
              </a:rPr>
              <a:t> </a:t>
            </a:r>
            <a:r>
              <a:rPr sz="1800" dirty="0">
                <a:latin typeface="Arial MT"/>
                <a:cs typeface="Arial MT"/>
              </a:rPr>
              <a:t>at</a:t>
            </a:r>
            <a:r>
              <a:rPr sz="1800" spc="-15" dirty="0">
                <a:latin typeface="Arial MT"/>
                <a:cs typeface="Arial MT"/>
              </a:rPr>
              <a:t> </a:t>
            </a:r>
            <a:r>
              <a:rPr sz="1800" dirty="0">
                <a:latin typeface="Arial MT"/>
                <a:cs typeface="Arial MT"/>
              </a:rPr>
              <a:t>analgesia</a:t>
            </a:r>
            <a:r>
              <a:rPr sz="1800" spc="-65" dirty="0">
                <a:latin typeface="Arial MT"/>
                <a:cs typeface="Arial MT"/>
              </a:rPr>
              <a:t> </a:t>
            </a:r>
            <a:r>
              <a:rPr sz="1800" dirty="0">
                <a:latin typeface="Arial MT"/>
                <a:cs typeface="Arial MT"/>
              </a:rPr>
              <a:t>doses</a:t>
            </a:r>
            <a:endParaRPr sz="1800">
              <a:latin typeface="Arial MT"/>
              <a:cs typeface="Arial MT"/>
            </a:endParaRPr>
          </a:p>
          <a:p>
            <a:pPr marL="12700" marR="280035">
              <a:lnSpc>
                <a:spcPct val="100000"/>
              </a:lnSpc>
              <a:spcBef>
                <a:spcPts val="819"/>
              </a:spcBef>
            </a:pPr>
            <a:r>
              <a:rPr sz="1800" dirty="0">
                <a:latin typeface="Arial MT"/>
                <a:cs typeface="Arial MT"/>
              </a:rPr>
              <a:t>Sedation, dissociation, or </a:t>
            </a:r>
            <a:r>
              <a:rPr sz="1800" spc="5" dirty="0">
                <a:latin typeface="Arial MT"/>
                <a:cs typeface="Arial MT"/>
              </a:rPr>
              <a:t> </a:t>
            </a:r>
            <a:r>
              <a:rPr sz="1800" dirty="0">
                <a:latin typeface="Arial MT"/>
                <a:cs typeface="Arial MT"/>
              </a:rPr>
              <a:t>emergence</a:t>
            </a:r>
            <a:r>
              <a:rPr sz="1800" spc="-65" dirty="0">
                <a:latin typeface="Arial MT"/>
                <a:cs typeface="Arial MT"/>
              </a:rPr>
              <a:t> </a:t>
            </a:r>
            <a:r>
              <a:rPr sz="1800" dirty="0">
                <a:latin typeface="Arial MT"/>
                <a:cs typeface="Arial MT"/>
              </a:rPr>
              <a:t>reactions</a:t>
            </a:r>
            <a:r>
              <a:rPr sz="1800" spc="-55" dirty="0">
                <a:latin typeface="Arial MT"/>
                <a:cs typeface="Arial MT"/>
              </a:rPr>
              <a:t> </a:t>
            </a:r>
            <a:r>
              <a:rPr sz="1800" dirty="0">
                <a:latin typeface="Arial MT"/>
                <a:cs typeface="Arial MT"/>
              </a:rPr>
              <a:t>at</a:t>
            </a:r>
            <a:r>
              <a:rPr sz="1800" spc="-15" dirty="0">
                <a:latin typeface="Arial MT"/>
                <a:cs typeface="Arial MT"/>
              </a:rPr>
              <a:t> </a:t>
            </a:r>
            <a:r>
              <a:rPr sz="1800" dirty="0">
                <a:latin typeface="Arial MT"/>
                <a:cs typeface="Arial MT"/>
              </a:rPr>
              <a:t>higher </a:t>
            </a:r>
            <a:r>
              <a:rPr sz="1800" spc="-484" dirty="0">
                <a:latin typeface="Arial MT"/>
                <a:cs typeface="Arial MT"/>
              </a:rPr>
              <a:t> </a:t>
            </a:r>
            <a:r>
              <a:rPr sz="1800" dirty="0">
                <a:latin typeface="Arial MT"/>
                <a:cs typeface="Arial MT"/>
              </a:rPr>
              <a:t>doses</a:t>
            </a:r>
            <a:r>
              <a:rPr sz="1800" spc="-45" dirty="0">
                <a:latin typeface="Arial MT"/>
                <a:cs typeface="Arial MT"/>
              </a:rPr>
              <a:t> </a:t>
            </a:r>
            <a:r>
              <a:rPr sz="1800" dirty="0">
                <a:latin typeface="Arial MT"/>
                <a:cs typeface="Arial MT"/>
              </a:rPr>
              <a:t>used</a:t>
            </a:r>
            <a:r>
              <a:rPr sz="1800" spc="-50" dirty="0">
                <a:latin typeface="Arial MT"/>
                <a:cs typeface="Arial MT"/>
              </a:rPr>
              <a:t> </a:t>
            </a:r>
            <a:r>
              <a:rPr sz="1800" dirty="0">
                <a:latin typeface="Arial MT"/>
                <a:cs typeface="Arial MT"/>
              </a:rPr>
              <a:t>in</a:t>
            </a:r>
            <a:r>
              <a:rPr sz="1800" spc="-25" dirty="0">
                <a:latin typeface="Arial MT"/>
                <a:cs typeface="Arial MT"/>
              </a:rPr>
              <a:t> </a:t>
            </a:r>
            <a:r>
              <a:rPr sz="1800" dirty="0">
                <a:latin typeface="Arial MT"/>
                <a:cs typeface="Arial MT"/>
              </a:rPr>
              <a:t>anesthesia</a:t>
            </a:r>
            <a:endParaRPr sz="1800">
              <a:latin typeface="Arial MT"/>
              <a:cs typeface="Arial MT"/>
            </a:endParaRPr>
          </a:p>
        </p:txBody>
      </p:sp>
      <p:sp>
        <p:nvSpPr>
          <p:cNvPr id="21" name="object 21"/>
          <p:cNvSpPr/>
          <p:nvPr/>
        </p:nvSpPr>
        <p:spPr>
          <a:xfrm>
            <a:off x="8206740" y="2324100"/>
            <a:ext cx="0" cy="292735"/>
          </a:xfrm>
          <a:custGeom>
            <a:avLst/>
            <a:gdLst/>
            <a:ahLst/>
            <a:cxnLst/>
            <a:rect l="l" t="t" r="r" b="b"/>
            <a:pathLst>
              <a:path h="292735">
                <a:moveTo>
                  <a:pt x="0" y="292735"/>
                </a:moveTo>
                <a:lnTo>
                  <a:pt x="0" y="0"/>
                </a:lnTo>
              </a:path>
            </a:pathLst>
          </a:custGeom>
          <a:ln w="101600">
            <a:solidFill>
              <a:srgbClr val="CD9146"/>
            </a:solidFill>
          </a:ln>
        </p:spPr>
        <p:txBody>
          <a:bodyPr wrap="square" lIns="0" tIns="0" rIns="0" bIns="0" rtlCol="0"/>
          <a:lstStyle/>
          <a:p>
            <a:endParaRPr/>
          </a:p>
        </p:txBody>
      </p:sp>
      <p:sp>
        <p:nvSpPr>
          <p:cNvPr id="22" name="object 22"/>
          <p:cNvSpPr/>
          <p:nvPr/>
        </p:nvSpPr>
        <p:spPr>
          <a:xfrm>
            <a:off x="8206740" y="2711195"/>
            <a:ext cx="0" cy="530860"/>
          </a:xfrm>
          <a:custGeom>
            <a:avLst/>
            <a:gdLst/>
            <a:ahLst/>
            <a:cxnLst/>
            <a:rect l="l" t="t" r="r" b="b"/>
            <a:pathLst>
              <a:path h="530860">
                <a:moveTo>
                  <a:pt x="0" y="530478"/>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8249411" y="4058411"/>
            <a:ext cx="0" cy="292735"/>
          </a:xfrm>
          <a:custGeom>
            <a:avLst/>
            <a:gdLst/>
            <a:ahLst/>
            <a:cxnLst/>
            <a:rect l="l" t="t" r="r" b="b"/>
            <a:pathLst>
              <a:path h="292735">
                <a:moveTo>
                  <a:pt x="0" y="292735"/>
                </a:moveTo>
                <a:lnTo>
                  <a:pt x="0" y="0"/>
                </a:lnTo>
              </a:path>
            </a:pathLst>
          </a:custGeom>
          <a:ln w="101600">
            <a:solidFill>
              <a:srgbClr val="CD9146"/>
            </a:solidFill>
          </a:ln>
        </p:spPr>
        <p:txBody>
          <a:bodyPr wrap="square" lIns="0" tIns="0" rIns="0" bIns="0" rtlCol="0"/>
          <a:lstStyle/>
          <a:p>
            <a:endParaRPr/>
          </a:p>
        </p:txBody>
      </p:sp>
      <p:sp>
        <p:nvSpPr>
          <p:cNvPr id="24" name="object 24"/>
          <p:cNvSpPr/>
          <p:nvPr/>
        </p:nvSpPr>
        <p:spPr>
          <a:xfrm>
            <a:off x="8249411" y="4442459"/>
            <a:ext cx="0" cy="765810"/>
          </a:xfrm>
          <a:custGeom>
            <a:avLst/>
            <a:gdLst/>
            <a:ahLst/>
            <a:cxnLst/>
            <a:rect l="l" t="t" r="r" b="b"/>
            <a:pathLst>
              <a:path h="765810">
                <a:moveTo>
                  <a:pt x="0" y="765556"/>
                </a:moveTo>
                <a:lnTo>
                  <a:pt x="0" y="0"/>
                </a:lnTo>
              </a:path>
            </a:pathLst>
          </a:custGeom>
          <a:ln w="101600">
            <a:solidFill>
              <a:srgbClr val="CD9146"/>
            </a:solidFill>
          </a:ln>
        </p:spPr>
        <p:txBody>
          <a:bodyPr wrap="square" lIns="0" tIns="0" rIns="0" bIns="0" rtlCol="0"/>
          <a:lstStyle/>
          <a:p>
            <a:endParaRPr/>
          </a:p>
        </p:txBody>
      </p:sp>
      <p:grpSp>
        <p:nvGrpSpPr>
          <p:cNvPr id="25" name="object 25"/>
          <p:cNvGrpSpPr/>
          <p:nvPr/>
        </p:nvGrpSpPr>
        <p:grpSpPr>
          <a:xfrm>
            <a:off x="310641" y="6034785"/>
            <a:ext cx="3119120" cy="635000"/>
            <a:chOff x="310641" y="6034785"/>
            <a:chExt cx="3119120" cy="635000"/>
          </a:xfrm>
        </p:grpSpPr>
        <p:sp>
          <p:nvSpPr>
            <p:cNvPr id="26" name="object 26"/>
            <p:cNvSpPr/>
            <p:nvPr/>
          </p:nvSpPr>
          <p:spPr>
            <a:xfrm>
              <a:off x="316991" y="6041135"/>
              <a:ext cx="3106420" cy="622300"/>
            </a:xfrm>
            <a:custGeom>
              <a:avLst/>
              <a:gdLst/>
              <a:ahLst/>
              <a:cxnLst/>
              <a:rect l="l" t="t" r="r" b="b"/>
              <a:pathLst>
                <a:path w="3106420" h="622300">
                  <a:moveTo>
                    <a:pt x="3034537"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3034537" y="621791"/>
                  </a:lnTo>
                  <a:lnTo>
                    <a:pt x="3062299" y="616181"/>
                  </a:lnTo>
                  <a:lnTo>
                    <a:pt x="3084988" y="600881"/>
                  </a:lnTo>
                  <a:lnTo>
                    <a:pt x="3100296" y="578190"/>
                  </a:lnTo>
                  <a:lnTo>
                    <a:pt x="3105911" y="550405"/>
                  </a:lnTo>
                  <a:lnTo>
                    <a:pt x="3105911" y="71386"/>
                  </a:lnTo>
                  <a:lnTo>
                    <a:pt x="3100296" y="43601"/>
                  </a:lnTo>
                  <a:lnTo>
                    <a:pt x="3084988" y="20910"/>
                  </a:lnTo>
                  <a:lnTo>
                    <a:pt x="3062299" y="5610"/>
                  </a:lnTo>
                  <a:lnTo>
                    <a:pt x="3034537" y="0"/>
                  </a:lnTo>
                  <a:close/>
                </a:path>
              </a:pathLst>
            </a:custGeom>
            <a:solidFill>
              <a:srgbClr val="639DD3">
                <a:alpha val="74900"/>
              </a:srgbClr>
            </a:solidFill>
          </p:spPr>
          <p:txBody>
            <a:bodyPr wrap="square" lIns="0" tIns="0" rIns="0" bIns="0" rtlCol="0"/>
            <a:lstStyle/>
            <a:p>
              <a:endParaRPr/>
            </a:p>
          </p:txBody>
        </p:sp>
        <p:sp>
          <p:nvSpPr>
            <p:cNvPr id="27" name="object 27"/>
            <p:cNvSpPr/>
            <p:nvPr/>
          </p:nvSpPr>
          <p:spPr>
            <a:xfrm>
              <a:off x="316991" y="6041135"/>
              <a:ext cx="3106420" cy="622300"/>
            </a:xfrm>
            <a:custGeom>
              <a:avLst/>
              <a:gdLst/>
              <a:ahLst/>
              <a:cxnLst/>
              <a:rect l="l" t="t" r="r" b="b"/>
              <a:pathLst>
                <a:path w="3106420" h="622300">
                  <a:moveTo>
                    <a:pt x="0" y="71386"/>
                  </a:moveTo>
                  <a:lnTo>
                    <a:pt x="5610" y="43601"/>
                  </a:lnTo>
                  <a:lnTo>
                    <a:pt x="20910" y="20910"/>
                  </a:lnTo>
                  <a:lnTo>
                    <a:pt x="43601" y="5610"/>
                  </a:lnTo>
                  <a:lnTo>
                    <a:pt x="71386" y="0"/>
                  </a:lnTo>
                  <a:lnTo>
                    <a:pt x="3034537" y="0"/>
                  </a:lnTo>
                  <a:lnTo>
                    <a:pt x="3062299" y="5610"/>
                  </a:lnTo>
                  <a:lnTo>
                    <a:pt x="3084988" y="20910"/>
                  </a:lnTo>
                  <a:lnTo>
                    <a:pt x="3100296" y="43601"/>
                  </a:lnTo>
                  <a:lnTo>
                    <a:pt x="3105911" y="71386"/>
                  </a:lnTo>
                  <a:lnTo>
                    <a:pt x="3105911" y="550405"/>
                  </a:lnTo>
                  <a:lnTo>
                    <a:pt x="3100296" y="578190"/>
                  </a:lnTo>
                  <a:lnTo>
                    <a:pt x="3084988" y="600881"/>
                  </a:lnTo>
                  <a:lnTo>
                    <a:pt x="3062299" y="616181"/>
                  </a:lnTo>
                  <a:lnTo>
                    <a:pt x="3034537" y="621791"/>
                  </a:lnTo>
                  <a:lnTo>
                    <a:pt x="71386" y="621791"/>
                  </a:lnTo>
                  <a:lnTo>
                    <a:pt x="43601" y="616181"/>
                  </a:lnTo>
                  <a:lnTo>
                    <a:pt x="20910" y="600881"/>
                  </a:lnTo>
                  <a:lnTo>
                    <a:pt x="5610" y="578190"/>
                  </a:lnTo>
                  <a:lnTo>
                    <a:pt x="0" y="550405"/>
                  </a:lnTo>
                  <a:lnTo>
                    <a:pt x="0" y="71386"/>
                  </a:lnTo>
                  <a:close/>
                </a:path>
              </a:pathLst>
            </a:custGeom>
            <a:ln w="12700">
              <a:solidFill>
                <a:srgbClr val="639DD3"/>
              </a:solidFill>
            </a:ln>
          </p:spPr>
          <p:txBody>
            <a:bodyPr wrap="square" lIns="0" tIns="0" rIns="0" bIns="0" rtlCol="0"/>
            <a:lstStyle/>
            <a:p>
              <a:endParaRPr/>
            </a:p>
          </p:txBody>
        </p:sp>
      </p:grpSp>
      <p:sp>
        <p:nvSpPr>
          <p:cNvPr id="28" name="object 28"/>
          <p:cNvSpPr txBox="1"/>
          <p:nvPr/>
        </p:nvSpPr>
        <p:spPr>
          <a:xfrm>
            <a:off x="1021791" y="6211315"/>
            <a:ext cx="2219325" cy="271145"/>
          </a:xfrm>
          <a:prstGeom prst="rect">
            <a:avLst/>
          </a:prstGeom>
        </p:spPr>
        <p:txBody>
          <a:bodyPr vert="horz" wrap="square" lIns="0" tIns="13970" rIns="0" bIns="0" rtlCol="0">
            <a:spAutoFit/>
          </a:bodyPr>
          <a:lstStyle/>
          <a:p>
            <a:pPr marL="12700">
              <a:lnSpc>
                <a:spcPct val="100000"/>
              </a:lnSpc>
              <a:spcBef>
                <a:spcPts val="110"/>
              </a:spcBef>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15" dirty="0">
                <a:latin typeface="Arial"/>
                <a:cs typeface="Arial"/>
              </a:rPr>
              <a:t> </a:t>
            </a:r>
            <a:r>
              <a:rPr sz="1600" b="1" dirty="0">
                <a:latin typeface="Arial"/>
                <a:cs typeface="Arial"/>
              </a:rPr>
              <a:t>Evidence:</a:t>
            </a:r>
            <a:r>
              <a:rPr sz="1600" b="1" spc="-50" dirty="0">
                <a:latin typeface="Arial"/>
                <a:cs typeface="Arial"/>
              </a:rPr>
              <a:t> </a:t>
            </a:r>
            <a:r>
              <a:rPr sz="1600" dirty="0">
                <a:latin typeface="Arial MT"/>
                <a:cs typeface="Arial MT"/>
              </a:rPr>
              <a:t>B-R</a:t>
            </a:r>
            <a:endParaRPr sz="1600">
              <a:latin typeface="Arial MT"/>
              <a:cs typeface="Arial MT"/>
            </a:endParaRPr>
          </a:p>
        </p:txBody>
      </p:sp>
      <p:grpSp>
        <p:nvGrpSpPr>
          <p:cNvPr id="29" name="object 29"/>
          <p:cNvGrpSpPr/>
          <p:nvPr/>
        </p:nvGrpSpPr>
        <p:grpSpPr>
          <a:xfrm>
            <a:off x="313943" y="5995421"/>
            <a:ext cx="939165" cy="862965"/>
            <a:chOff x="313943" y="5995421"/>
            <a:chExt cx="939165" cy="862965"/>
          </a:xfrm>
        </p:grpSpPr>
        <p:pic>
          <p:nvPicPr>
            <p:cNvPr id="30" name="object 30"/>
            <p:cNvPicPr/>
            <p:nvPr/>
          </p:nvPicPr>
          <p:blipFill>
            <a:blip r:embed="rId5" cstate="print"/>
            <a:stretch>
              <a:fillRect/>
            </a:stretch>
          </p:blipFill>
          <p:spPr>
            <a:xfrm>
              <a:off x="313943" y="5995421"/>
              <a:ext cx="938809" cy="862577"/>
            </a:xfrm>
            <a:prstGeom prst="rect">
              <a:avLst/>
            </a:prstGeom>
          </p:spPr>
        </p:pic>
        <p:pic>
          <p:nvPicPr>
            <p:cNvPr id="31" name="object 31"/>
            <p:cNvPicPr/>
            <p:nvPr/>
          </p:nvPicPr>
          <p:blipFill>
            <a:blip r:embed="rId6" cstate="print"/>
            <a:stretch>
              <a:fillRect/>
            </a:stretch>
          </p:blipFill>
          <p:spPr>
            <a:xfrm>
              <a:off x="512063" y="6193536"/>
              <a:ext cx="356616" cy="390144"/>
            </a:xfrm>
            <a:prstGeom prst="rect">
              <a:avLst/>
            </a:prstGeom>
          </p:spPr>
        </p:pic>
      </p:grpSp>
      <p:sp>
        <p:nvSpPr>
          <p:cNvPr id="32" name="object 32"/>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25</a:t>
            </a:fld>
            <a:endParaRPr sz="12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32557" y="265841"/>
            <a:ext cx="6410325" cy="1442085"/>
          </a:xfrm>
          <a:prstGeom prst="rect">
            <a:avLst/>
          </a:prstGeom>
        </p:spPr>
        <p:txBody>
          <a:bodyPr vert="horz" wrap="square" lIns="0" tIns="36195" rIns="0" bIns="0" rtlCol="0">
            <a:spAutoFit/>
          </a:bodyPr>
          <a:lstStyle/>
          <a:p>
            <a:pPr marL="716915">
              <a:lnSpc>
                <a:spcPct val="100000"/>
              </a:lnSpc>
              <a:spcBef>
                <a:spcPts val="285"/>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marL="360045" marR="5080" indent="-347980">
              <a:lnSpc>
                <a:spcPts val="3890"/>
              </a:lnSpc>
              <a:spcBef>
                <a:spcPts val="844"/>
              </a:spcBef>
            </a:pPr>
            <a:r>
              <a:rPr sz="3600" spc="-45" dirty="0">
                <a:solidFill>
                  <a:srgbClr val="BB8542"/>
                </a:solidFill>
              </a:rPr>
              <a:t>KETAMINE </a:t>
            </a:r>
            <a:r>
              <a:rPr sz="3600" spc="-30" dirty="0">
                <a:solidFill>
                  <a:srgbClr val="BB8542"/>
                </a:solidFill>
              </a:rPr>
              <a:t>ADMINISTRATION </a:t>
            </a:r>
            <a:r>
              <a:rPr sz="3600" spc="-990" dirty="0">
                <a:solidFill>
                  <a:srgbClr val="BB8542"/>
                </a:solidFill>
              </a:rPr>
              <a:t> </a:t>
            </a:r>
            <a:r>
              <a:rPr sz="3600" dirty="0">
                <a:solidFill>
                  <a:srgbClr val="000000"/>
                </a:solidFill>
              </a:rPr>
              <a:t>IN</a:t>
            </a:r>
            <a:r>
              <a:rPr sz="3600" spc="-15" dirty="0">
                <a:solidFill>
                  <a:srgbClr val="000000"/>
                </a:solidFill>
              </a:rPr>
              <a:t> </a:t>
            </a:r>
            <a:r>
              <a:rPr sz="3600" spc="-50" dirty="0">
                <a:solidFill>
                  <a:srgbClr val="000000"/>
                </a:solidFill>
              </a:rPr>
              <a:t>TACTICAL</a:t>
            </a:r>
            <a:r>
              <a:rPr sz="3600" spc="40" dirty="0">
                <a:solidFill>
                  <a:srgbClr val="000000"/>
                </a:solidFill>
              </a:rPr>
              <a:t> </a:t>
            </a:r>
            <a:r>
              <a:rPr sz="3600" dirty="0">
                <a:solidFill>
                  <a:srgbClr val="000000"/>
                </a:solidFill>
              </a:rPr>
              <a:t>FIELD</a:t>
            </a:r>
            <a:r>
              <a:rPr sz="3600" spc="-35" dirty="0">
                <a:solidFill>
                  <a:srgbClr val="000000"/>
                </a:solidFill>
              </a:rPr>
              <a:t> </a:t>
            </a:r>
            <a:r>
              <a:rPr sz="3600" spc="-30" dirty="0">
                <a:solidFill>
                  <a:srgbClr val="000000"/>
                </a:solidFill>
              </a:rPr>
              <a:t>CARE</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3187064" y="5645607"/>
            <a:ext cx="1790700" cy="30035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Intraosseous</a:t>
            </a:r>
            <a:r>
              <a:rPr sz="1800" spc="-110" dirty="0">
                <a:latin typeface="Arial MT"/>
                <a:cs typeface="Arial MT"/>
              </a:rPr>
              <a:t> </a:t>
            </a:r>
            <a:r>
              <a:rPr sz="1800" b="1" spc="-5" dirty="0">
                <a:latin typeface="Arial"/>
                <a:cs typeface="Arial"/>
              </a:rPr>
              <a:t>(IO)</a:t>
            </a:r>
            <a:endParaRPr sz="1800">
              <a:latin typeface="Arial"/>
              <a:cs typeface="Arial"/>
            </a:endParaRPr>
          </a:p>
        </p:txBody>
      </p:sp>
      <p:pic>
        <p:nvPicPr>
          <p:cNvPr id="5" name="object 5"/>
          <p:cNvPicPr/>
          <p:nvPr/>
        </p:nvPicPr>
        <p:blipFill>
          <a:blip r:embed="rId4" cstate="print"/>
          <a:stretch>
            <a:fillRect/>
          </a:stretch>
        </p:blipFill>
        <p:spPr>
          <a:xfrm>
            <a:off x="399288" y="4123944"/>
            <a:ext cx="2328672" cy="1499616"/>
          </a:xfrm>
          <a:prstGeom prst="rect">
            <a:avLst/>
          </a:prstGeom>
        </p:spPr>
      </p:pic>
      <p:pic>
        <p:nvPicPr>
          <p:cNvPr id="6" name="object 6"/>
          <p:cNvPicPr/>
          <p:nvPr/>
        </p:nvPicPr>
        <p:blipFill>
          <a:blip r:embed="rId5" cstate="print"/>
          <a:stretch>
            <a:fillRect/>
          </a:stretch>
        </p:blipFill>
        <p:spPr>
          <a:xfrm>
            <a:off x="377952" y="2194560"/>
            <a:ext cx="2380488" cy="1463039"/>
          </a:xfrm>
          <a:prstGeom prst="rect">
            <a:avLst/>
          </a:prstGeom>
        </p:spPr>
      </p:pic>
      <p:pic>
        <p:nvPicPr>
          <p:cNvPr id="7" name="object 7"/>
          <p:cNvPicPr/>
          <p:nvPr/>
        </p:nvPicPr>
        <p:blipFill>
          <a:blip r:embed="rId6" cstate="print"/>
          <a:stretch>
            <a:fillRect/>
          </a:stretch>
        </p:blipFill>
        <p:spPr>
          <a:xfrm>
            <a:off x="2901695" y="2244937"/>
            <a:ext cx="2362200" cy="1415710"/>
          </a:xfrm>
          <a:prstGeom prst="rect">
            <a:avLst/>
          </a:prstGeom>
        </p:spPr>
      </p:pic>
      <p:pic>
        <p:nvPicPr>
          <p:cNvPr id="8" name="object 8"/>
          <p:cNvPicPr/>
          <p:nvPr/>
        </p:nvPicPr>
        <p:blipFill>
          <a:blip r:embed="rId7" cstate="print"/>
          <a:stretch>
            <a:fillRect/>
          </a:stretch>
        </p:blipFill>
        <p:spPr>
          <a:xfrm>
            <a:off x="2926079" y="4111752"/>
            <a:ext cx="1907937" cy="1502664"/>
          </a:xfrm>
          <a:prstGeom prst="rect">
            <a:avLst/>
          </a:prstGeom>
        </p:spPr>
      </p:pic>
      <p:sp>
        <p:nvSpPr>
          <p:cNvPr id="9" name="object 9"/>
          <p:cNvSpPr txBox="1"/>
          <p:nvPr/>
        </p:nvSpPr>
        <p:spPr>
          <a:xfrm>
            <a:off x="362508" y="1722500"/>
            <a:ext cx="4414520" cy="329565"/>
          </a:xfrm>
          <a:prstGeom prst="rect">
            <a:avLst/>
          </a:prstGeom>
        </p:spPr>
        <p:txBody>
          <a:bodyPr vert="horz" wrap="square" lIns="0" tIns="11430" rIns="0" bIns="0" rtlCol="0">
            <a:spAutoFit/>
          </a:bodyPr>
          <a:lstStyle/>
          <a:p>
            <a:pPr marL="12700">
              <a:lnSpc>
                <a:spcPct val="100000"/>
              </a:lnSpc>
              <a:spcBef>
                <a:spcPts val="90"/>
              </a:spcBef>
            </a:pPr>
            <a:r>
              <a:rPr sz="2000" b="1" spc="-25" dirty="0">
                <a:solidFill>
                  <a:srgbClr val="BB8542"/>
                </a:solidFill>
                <a:latin typeface="Arial"/>
                <a:cs typeface="Arial"/>
              </a:rPr>
              <a:t>KETAMINE</a:t>
            </a:r>
            <a:r>
              <a:rPr sz="2000" b="1" spc="35" dirty="0">
                <a:solidFill>
                  <a:srgbClr val="BB8542"/>
                </a:solidFill>
                <a:latin typeface="Arial"/>
                <a:cs typeface="Arial"/>
              </a:rPr>
              <a:t> </a:t>
            </a:r>
            <a:r>
              <a:rPr sz="2000" b="1" spc="-5" dirty="0">
                <a:latin typeface="Arial"/>
                <a:cs typeface="Arial"/>
              </a:rPr>
              <a:t>Routes</a:t>
            </a:r>
            <a:r>
              <a:rPr sz="2000" b="1" spc="-30" dirty="0">
                <a:latin typeface="Arial"/>
                <a:cs typeface="Arial"/>
              </a:rPr>
              <a:t> </a:t>
            </a:r>
            <a:r>
              <a:rPr sz="2000" b="1" spc="-5" dirty="0">
                <a:latin typeface="Arial"/>
                <a:cs typeface="Arial"/>
              </a:rPr>
              <a:t>of</a:t>
            </a:r>
            <a:r>
              <a:rPr sz="2000" b="1" spc="-85" dirty="0">
                <a:latin typeface="Arial"/>
                <a:cs typeface="Arial"/>
              </a:rPr>
              <a:t> </a:t>
            </a:r>
            <a:r>
              <a:rPr sz="2000" b="1" spc="-10" dirty="0">
                <a:latin typeface="Arial"/>
                <a:cs typeface="Arial"/>
              </a:rPr>
              <a:t>Administration</a:t>
            </a:r>
            <a:endParaRPr sz="2000">
              <a:latin typeface="Arial"/>
              <a:cs typeface="Arial"/>
            </a:endParaRPr>
          </a:p>
        </p:txBody>
      </p:sp>
      <p:sp>
        <p:nvSpPr>
          <p:cNvPr id="10" name="object 10"/>
          <p:cNvSpPr txBox="1"/>
          <p:nvPr/>
        </p:nvSpPr>
        <p:spPr>
          <a:xfrm>
            <a:off x="850798" y="3698494"/>
            <a:ext cx="1473835"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Intranasal</a:t>
            </a:r>
            <a:r>
              <a:rPr sz="1800" spc="-105" dirty="0">
                <a:latin typeface="Arial MT"/>
                <a:cs typeface="Arial MT"/>
              </a:rPr>
              <a:t> </a:t>
            </a:r>
            <a:r>
              <a:rPr sz="1800" b="1" dirty="0">
                <a:latin typeface="Arial"/>
                <a:cs typeface="Arial"/>
              </a:rPr>
              <a:t>(IN)</a:t>
            </a:r>
            <a:endParaRPr sz="1800">
              <a:latin typeface="Arial"/>
              <a:cs typeface="Arial"/>
            </a:endParaRPr>
          </a:p>
        </p:txBody>
      </p:sp>
      <p:sp>
        <p:nvSpPr>
          <p:cNvPr id="11" name="object 11"/>
          <p:cNvSpPr txBox="1"/>
          <p:nvPr/>
        </p:nvSpPr>
        <p:spPr>
          <a:xfrm>
            <a:off x="3180333" y="3698494"/>
            <a:ext cx="1882139"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Intramuscular</a:t>
            </a:r>
            <a:r>
              <a:rPr sz="1800" spc="-100" dirty="0">
                <a:latin typeface="Arial MT"/>
                <a:cs typeface="Arial MT"/>
              </a:rPr>
              <a:t> </a:t>
            </a:r>
            <a:r>
              <a:rPr sz="1800" b="1" dirty="0">
                <a:latin typeface="Arial"/>
                <a:cs typeface="Arial"/>
              </a:rPr>
              <a:t>(IM)</a:t>
            </a:r>
            <a:endParaRPr sz="1800">
              <a:latin typeface="Arial"/>
              <a:cs typeface="Arial"/>
            </a:endParaRPr>
          </a:p>
        </p:txBody>
      </p:sp>
      <p:sp>
        <p:nvSpPr>
          <p:cNvPr id="12" name="object 12"/>
          <p:cNvSpPr txBox="1"/>
          <p:nvPr/>
        </p:nvSpPr>
        <p:spPr>
          <a:xfrm>
            <a:off x="713638" y="5645607"/>
            <a:ext cx="1653539" cy="30035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Intravenous</a:t>
            </a:r>
            <a:r>
              <a:rPr sz="1800" spc="-95" dirty="0">
                <a:latin typeface="Arial MT"/>
                <a:cs typeface="Arial MT"/>
              </a:rPr>
              <a:t> </a:t>
            </a:r>
            <a:r>
              <a:rPr sz="1800" b="1" dirty="0">
                <a:latin typeface="Arial"/>
                <a:cs typeface="Arial"/>
              </a:rPr>
              <a:t>(IV)</a:t>
            </a:r>
            <a:endParaRPr sz="1800">
              <a:latin typeface="Arial"/>
              <a:cs typeface="Arial"/>
            </a:endParaRPr>
          </a:p>
        </p:txBody>
      </p:sp>
      <p:pic>
        <p:nvPicPr>
          <p:cNvPr id="13" name="object 13"/>
          <p:cNvPicPr/>
          <p:nvPr/>
        </p:nvPicPr>
        <p:blipFill>
          <a:blip r:embed="rId8" cstate="print"/>
          <a:stretch>
            <a:fillRect/>
          </a:stretch>
        </p:blipFill>
        <p:spPr>
          <a:xfrm>
            <a:off x="11177085" y="4471415"/>
            <a:ext cx="719258" cy="782544"/>
          </a:xfrm>
          <a:prstGeom prst="rect">
            <a:avLst/>
          </a:prstGeom>
        </p:spPr>
      </p:pic>
      <p:pic>
        <p:nvPicPr>
          <p:cNvPr id="14" name="object 14"/>
          <p:cNvPicPr/>
          <p:nvPr/>
        </p:nvPicPr>
        <p:blipFill>
          <a:blip r:embed="rId9" cstate="print"/>
          <a:stretch>
            <a:fillRect/>
          </a:stretch>
        </p:blipFill>
        <p:spPr>
          <a:xfrm>
            <a:off x="10704576" y="5307593"/>
            <a:ext cx="1054577" cy="723900"/>
          </a:xfrm>
          <a:prstGeom prst="rect">
            <a:avLst/>
          </a:prstGeom>
        </p:spPr>
      </p:pic>
      <p:sp>
        <p:nvSpPr>
          <p:cNvPr id="15" name="object 15"/>
          <p:cNvSpPr txBox="1"/>
          <p:nvPr/>
        </p:nvSpPr>
        <p:spPr>
          <a:xfrm>
            <a:off x="5659628" y="1715059"/>
            <a:ext cx="5845810" cy="4450715"/>
          </a:xfrm>
          <a:prstGeom prst="rect">
            <a:avLst/>
          </a:prstGeom>
        </p:spPr>
        <p:txBody>
          <a:bodyPr vert="horz" wrap="square" lIns="0" tIns="77470" rIns="0" bIns="0" rtlCol="0">
            <a:spAutoFit/>
          </a:bodyPr>
          <a:lstStyle/>
          <a:p>
            <a:pPr marL="12700">
              <a:lnSpc>
                <a:spcPct val="100000"/>
              </a:lnSpc>
              <a:spcBef>
                <a:spcPts val="610"/>
              </a:spcBef>
            </a:pPr>
            <a:r>
              <a:rPr sz="1800" b="1" spc="-20" dirty="0">
                <a:solidFill>
                  <a:srgbClr val="BB8542"/>
                </a:solidFill>
                <a:latin typeface="Arial"/>
                <a:cs typeface="Arial"/>
              </a:rPr>
              <a:t>KETAMINE</a:t>
            </a:r>
            <a:r>
              <a:rPr sz="1800" b="1" spc="-5" dirty="0">
                <a:solidFill>
                  <a:srgbClr val="BB8542"/>
                </a:solidFill>
                <a:latin typeface="Arial"/>
                <a:cs typeface="Arial"/>
              </a:rPr>
              <a:t> </a:t>
            </a:r>
            <a:r>
              <a:rPr sz="1800" b="1" dirty="0">
                <a:latin typeface="Arial"/>
                <a:cs typeface="Arial"/>
              </a:rPr>
              <a:t>Dosing</a:t>
            </a:r>
            <a:r>
              <a:rPr sz="1800" b="1" spc="-40" dirty="0">
                <a:latin typeface="Arial"/>
                <a:cs typeface="Arial"/>
              </a:rPr>
              <a:t> </a:t>
            </a:r>
            <a:r>
              <a:rPr sz="1800" b="1" dirty="0">
                <a:latin typeface="Arial"/>
                <a:cs typeface="Arial"/>
              </a:rPr>
              <a:t>in</a:t>
            </a:r>
            <a:r>
              <a:rPr sz="1800" b="1" spc="-35" dirty="0">
                <a:latin typeface="Arial"/>
                <a:cs typeface="Arial"/>
              </a:rPr>
              <a:t> </a:t>
            </a:r>
            <a:r>
              <a:rPr sz="1800" b="1" dirty="0">
                <a:latin typeface="Arial"/>
                <a:cs typeface="Arial"/>
              </a:rPr>
              <a:t>TFC</a:t>
            </a:r>
            <a:endParaRPr sz="1800">
              <a:latin typeface="Arial"/>
              <a:cs typeface="Arial"/>
            </a:endParaRPr>
          </a:p>
          <a:p>
            <a:pPr marL="271780">
              <a:lnSpc>
                <a:spcPct val="100000"/>
              </a:lnSpc>
              <a:spcBef>
                <a:spcPts val="505"/>
              </a:spcBef>
            </a:pPr>
            <a:r>
              <a:rPr sz="1800" b="1" dirty="0">
                <a:latin typeface="Arial"/>
                <a:cs typeface="Arial"/>
              </a:rPr>
              <a:t>20-30</a:t>
            </a:r>
            <a:r>
              <a:rPr sz="1800" b="1" spc="-15" dirty="0">
                <a:latin typeface="Arial"/>
                <a:cs typeface="Arial"/>
              </a:rPr>
              <a:t> </a:t>
            </a:r>
            <a:r>
              <a:rPr sz="1800" b="1" dirty="0">
                <a:latin typeface="Arial"/>
                <a:cs typeface="Arial"/>
              </a:rPr>
              <a:t>mg</a:t>
            </a:r>
            <a:r>
              <a:rPr sz="1800" b="1" spc="-15" dirty="0">
                <a:latin typeface="Arial"/>
                <a:cs typeface="Arial"/>
              </a:rPr>
              <a:t> </a:t>
            </a:r>
            <a:r>
              <a:rPr sz="1800" dirty="0">
                <a:latin typeface="Arial MT"/>
                <a:cs typeface="Arial MT"/>
              </a:rPr>
              <a:t>(0.2-0.3</a:t>
            </a:r>
            <a:r>
              <a:rPr sz="1800" spc="-40" dirty="0">
                <a:latin typeface="Arial MT"/>
                <a:cs typeface="Arial MT"/>
              </a:rPr>
              <a:t> </a:t>
            </a:r>
            <a:r>
              <a:rPr sz="1800" spc="5" dirty="0">
                <a:latin typeface="Arial MT"/>
                <a:cs typeface="Arial MT"/>
              </a:rPr>
              <a:t>mg/kg)</a:t>
            </a:r>
            <a:r>
              <a:rPr sz="1800" spc="-45" dirty="0">
                <a:latin typeface="Arial MT"/>
                <a:cs typeface="Arial MT"/>
              </a:rPr>
              <a:t> </a:t>
            </a:r>
            <a:r>
              <a:rPr sz="1800" dirty="0">
                <a:latin typeface="Arial MT"/>
                <a:cs typeface="Arial MT"/>
              </a:rPr>
              <a:t>slow</a:t>
            </a:r>
            <a:r>
              <a:rPr sz="1800" spc="-25" dirty="0">
                <a:latin typeface="Arial MT"/>
                <a:cs typeface="Arial MT"/>
              </a:rPr>
              <a:t> </a:t>
            </a:r>
            <a:r>
              <a:rPr sz="1800" dirty="0">
                <a:latin typeface="Arial MT"/>
                <a:cs typeface="Arial MT"/>
              </a:rPr>
              <a:t>IV or</a:t>
            </a:r>
            <a:r>
              <a:rPr sz="1800" spc="-20" dirty="0">
                <a:latin typeface="Arial MT"/>
                <a:cs typeface="Arial MT"/>
              </a:rPr>
              <a:t> </a:t>
            </a:r>
            <a:r>
              <a:rPr sz="1800" dirty="0">
                <a:latin typeface="Arial MT"/>
                <a:cs typeface="Arial MT"/>
              </a:rPr>
              <a:t>IO push</a:t>
            </a:r>
            <a:r>
              <a:rPr sz="1800" spc="-40" dirty="0">
                <a:latin typeface="Arial MT"/>
                <a:cs typeface="Arial MT"/>
              </a:rPr>
              <a:t> </a:t>
            </a:r>
            <a:r>
              <a:rPr sz="1800" spc="-5" dirty="0">
                <a:latin typeface="Arial MT"/>
                <a:cs typeface="Arial MT"/>
              </a:rPr>
              <a:t>(over</a:t>
            </a:r>
            <a:r>
              <a:rPr sz="1800" spc="5" dirty="0">
                <a:latin typeface="Arial MT"/>
                <a:cs typeface="Arial MT"/>
              </a:rPr>
              <a:t> </a:t>
            </a:r>
            <a:r>
              <a:rPr sz="1800" dirty="0">
                <a:latin typeface="Arial MT"/>
                <a:cs typeface="Arial MT"/>
              </a:rPr>
              <a:t>one</a:t>
            </a:r>
            <a:endParaRPr sz="1800">
              <a:latin typeface="Arial MT"/>
              <a:cs typeface="Arial MT"/>
            </a:endParaRPr>
          </a:p>
          <a:p>
            <a:pPr marL="271780">
              <a:lnSpc>
                <a:spcPct val="100000"/>
              </a:lnSpc>
            </a:pPr>
            <a:r>
              <a:rPr sz="1800" dirty="0">
                <a:latin typeface="Arial MT"/>
                <a:cs typeface="Arial MT"/>
              </a:rPr>
              <a:t>minute),</a:t>
            </a:r>
            <a:r>
              <a:rPr sz="1800" spc="-55" dirty="0">
                <a:latin typeface="Arial MT"/>
                <a:cs typeface="Arial MT"/>
              </a:rPr>
              <a:t> </a:t>
            </a:r>
            <a:r>
              <a:rPr sz="1800" dirty="0">
                <a:latin typeface="Arial MT"/>
                <a:cs typeface="Arial MT"/>
              </a:rPr>
              <a:t>then</a:t>
            </a:r>
            <a:r>
              <a:rPr sz="1800" spc="-50" dirty="0">
                <a:latin typeface="Arial MT"/>
                <a:cs typeface="Arial MT"/>
              </a:rPr>
              <a:t> </a:t>
            </a:r>
            <a:r>
              <a:rPr sz="1800" dirty="0">
                <a:latin typeface="Arial MT"/>
                <a:cs typeface="Arial MT"/>
              </a:rPr>
              <a:t>repeat</a:t>
            </a:r>
            <a:r>
              <a:rPr sz="1800" spc="-25" dirty="0">
                <a:latin typeface="Arial MT"/>
                <a:cs typeface="Arial MT"/>
              </a:rPr>
              <a:t> </a:t>
            </a:r>
            <a:r>
              <a:rPr sz="1800" dirty="0">
                <a:latin typeface="Arial MT"/>
                <a:cs typeface="Arial MT"/>
              </a:rPr>
              <a:t>q</a:t>
            </a:r>
            <a:r>
              <a:rPr sz="1800" spc="-25" dirty="0">
                <a:latin typeface="Arial MT"/>
                <a:cs typeface="Arial MT"/>
              </a:rPr>
              <a:t> </a:t>
            </a:r>
            <a:r>
              <a:rPr sz="1800" dirty="0">
                <a:latin typeface="Arial MT"/>
                <a:cs typeface="Arial MT"/>
              </a:rPr>
              <a:t>20</a:t>
            </a:r>
            <a:r>
              <a:rPr sz="1800" spc="-25" dirty="0">
                <a:latin typeface="Arial MT"/>
                <a:cs typeface="Arial MT"/>
              </a:rPr>
              <a:t> </a:t>
            </a:r>
            <a:r>
              <a:rPr sz="1800" dirty="0">
                <a:latin typeface="Arial MT"/>
                <a:cs typeface="Arial MT"/>
              </a:rPr>
              <a:t>mins</a:t>
            </a:r>
            <a:r>
              <a:rPr sz="1800" spc="-20" dirty="0">
                <a:latin typeface="Arial MT"/>
                <a:cs typeface="Arial MT"/>
              </a:rPr>
              <a:t> </a:t>
            </a:r>
            <a:r>
              <a:rPr sz="1800" dirty="0">
                <a:latin typeface="Arial MT"/>
                <a:cs typeface="Arial MT"/>
              </a:rPr>
              <a:t>prn</a:t>
            </a:r>
            <a:endParaRPr sz="1800">
              <a:latin typeface="Arial MT"/>
              <a:cs typeface="Arial MT"/>
            </a:endParaRPr>
          </a:p>
          <a:p>
            <a:pPr marL="271780" marR="22860">
              <a:lnSpc>
                <a:spcPct val="100000"/>
              </a:lnSpc>
              <a:spcBef>
                <a:spcPts val="505"/>
              </a:spcBef>
            </a:pPr>
            <a:r>
              <a:rPr sz="1800" b="1" dirty="0">
                <a:latin typeface="Arial"/>
                <a:cs typeface="Arial"/>
              </a:rPr>
              <a:t>50-100</a:t>
            </a:r>
            <a:r>
              <a:rPr sz="1800" b="1" spc="-45" dirty="0">
                <a:latin typeface="Arial"/>
                <a:cs typeface="Arial"/>
              </a:rPr>
              <a:t> </a:t>
            </a:r>
            <a:r>
              <a:rPr sz="1800" b="1" dirty="0">
                <a:latin typeface="Arial"/>
                <a:cs typeface="Arial"/>
              </a:rPr>
              <a:t>mg</a:t>
            </a:r>
            <a:r>
              <a:rPr sz="1800" b="1" spc="15" dirty="0">
                <a:latin typeface="Arial"/>
                <a:cs typeface="Arial"/>
              </a:rPr>
              <a:t> </a:t>
            </a:r>
            <a:r>
              <a:rPr sz="1800" dirty="0">
                <a:latin typeface="Arial MT"/>
                <a:cs typeface="Arial MT"/>
              </a:rPr>
              <a:t>(0.5-1</a:t>
            </a:r>
            <a:r>
              <a:rPr sz="1800" spc="-40" dirty="0">
                <a:latin typeface="Arial MT"/>
                <a:cs typeface="Arial MT"/>
              </a:rPr>
              <a:t> </a:t>
            </a:r>
            <a:r>
              <a:rPr sz="1800" spc="5" dirty="0">
                <a:latin typeface="Arial MT"/>
                <a:cs typeface="Arial MT"/>
              </a:rPr>
              <a:t>mg/kg)</a:t>
            </a:r>
            <a:r>
              <a:rPr sz="1800" spc="-45" dirty="0">
                <a:latin typeface="Arial MT"/>
                <a:cs typeface="Arial MT"/>
              </a:rPr>
              <a:t> </a:t>
            </a:r>
            <a:r>
              <a:rPr sz="1800" dirty="0">
                <a:latin typeface="Arial MT"/>
                <a:cs typeface="Arial MT"/>
              </a:rPr>
              <a:t>IM</a:t>
            </a:r>
            <a:r>
              <a:rPr sz="1800" spc="-10" dirty="0">
                <a:latin typeface="Arial MT"/>
                <a:cs typeface="Arial MT"/>
              </a:rPr>
              <a:t> </a:t>
            </a:r>
            <a:r>
              <a:rPr sz="1800" dirty="0">
                <a:latin typeface="Arial MT"/>
                <a:cs typeface="Arial MT"/>
              </a:rPr>
              <a:t>or IN, then</a:t>
            </a:r>
            <a:r>
              <a:rPr sz="1800" spc="-40" dirty="0">
                <a:latin typeface="Arial MT"/>
                <a:cs typeface="Arial MT"/>
              </a:rPr>
              <a:t> </a:t>
            </a:r>
            <a:r>
              <a:rPr sz="1800" dirty="0">
                <a:latin typeface="Arial MT"/>
                <a:cs typeface="Arial MT"/>
              </a:rPr>
              <a:t>repeat</a:t>
            </a:r>
            <a:r>
              <a:rPr sz="1800" spc="-20" dirty="0">
                <a:latin typeface="Arial MT"/>
                <a:cs typeface="Arial MT"/>
              </a:rPr>
              <a:t> </a:t>
            </a:r>
            <a:r>
              <a:rPr sz="1800" spc="-5" dirty="0">
                <a:latin typeface="Arial MT"/>
                <a:cs typeface="Arial MT"/>
              </a:rPr>
              <a:t>q</a:t>
            </a:r>
            <a:r>
              <a:rPr sz="1800" spc="-15" dirty="0">
                <a:latin typeface="Arial MT"/>
                <a:cs typeface="Arial MT"/>
              </a:rPr>
              <a:t> </a:t>
            </a:r>
            <a:r>
              <a:rPr sz="1800" spc="10" dirty="0">
                <a:latin typeface="Arial MT"/>
                <a:cs typeface="Arial MT"/>
              </a:rPr>
              <a:t>20-30 </a:t>
            </a:r>
            <a:r>
              <a:rPr sz="1800" spc="-484" dirty="0">
                <a:latin typeface="Arial MT"/>
                <a:cs typeface="Arial MT"/>
              </a:rPr>
              <a:t> </a:t>
            </a:r>
            <a:r>
              <a:rPr sz="1800" dirty="0">
                <a:latin typeface="Arial MT"/>
                <a:cs typeface="Arial MT"/>
              </a:rPr>
              <a:t>mins</a:t>
            </a:r>
            <a:r>
              <a:rPr sz="1800" spc="-40" dirty="0">
                <a:latin typeface="Arial MT"/>
                <a:cs typeface="Arial MT"/>
              </a:rPr>
              <a:t> </a:t>
            </a:r>
            <a:r>
              <a:rPr sz="1800" dirty="0">
                <a:latin typeface="Arial MT"/>
                <a:cs typeface="Arial MT"/>
              </a:rPr>
              <a:t>prn</a:t>
            </a:r>
            <a:endParaRPr sz="1800">
              <a:latin typeface="Arial MT"/>
              <a:cs typeface="Arial MT"/>
            </a:endParaRPr>
          </a:p>
          <a:p>
            <a:pPr marL="20320">
              <a:lnSpc>
                <a:spcPct val="100000"/>
              </a:lnSpc>
              <a:spcBef>
                <a:spcPts val="1520"/>
              </a:spcBef>
            </a:pPr>
            <a:r>
              <a:rPr sz="1800" b="1" spc="-25" dirty="0">
                <a:solidFill>
                  <a:srgbClr val="BB8542"/>
                </a:solidFill>
                <a:latin typeface="Arial"/>
                <a:cs typeface="Arial"/>
              </a:rPr>
              <a:t>KETAMINE</a:t>
            </a:r>
            <a:r>
              <a:rPr sz="1800" b="1" spc="25" dirty="0">
                <a:solidFill>
                  <a:srgbClr val="BB8542"/>
                </a:solidFill>
                <a:latin typeface="Arial"/>
                <a:cs typeface="Arial"/>
              </a:rPr>
              <a:t> </a:t>
            </a:r>
            <a:r>
              <a:rPr sz="1800" b="1" dirty="0">
                <a:latin typeface="Arial"/>
                <a:cs typeface="Arial"/>
              </a:rPr>
              <a:t>Dosing</a:t>
            </a:r>
            <a:r>
              <a:rPr sz="1800" b="1" spc="-20" dirty="0">
                <a:latin typeface="Arial"/>
                <a:cs typeface="Arial"/>
              </a:rPr>
              <a:t> </a:t>
            </a:r>
            <a:r>
              <a:rPr sz="1800" b="1" dirty="0">
                <a:latin typeface="Arial"/>
                <a:cs typeface="Arial"/>
              </a:rPr>
              <a:t>in</a:t>
            </a:r>
            <a:r>
              <a:rPr sz="1800" b="1" spc="-15" dirty="0">
                <a:latin typeface="Arial"/>
                <a:cs typeface="Arial"/>
              </a:rPr>
              <a:t> </a:t>
            </a:r>
            <a:r>
              <a:rPr sz="1800" b="1" dirty="0">
                <a:latin typeface="Arial"/>
                <a:cs typeface="Arial"/>
              </a:rPr>
              <a:t>long</a:t>
            </a:r>
            <a:r>
              <a:rPr sz="1800" b="1" spc="5" dirty="0">
                <a:latin typeface="Arial"/>
                <a:cs typeface="Arial"/>
              </a:rPr>
              <a:t> </a:t>
            </a:r>
            <a:r>
              <a:rPr sz="1800" b="1" dirty="0">
                <a:latin typeface="Arial"/>
                <a:cs typeface="Arial"/>
              </a:rPr>
              <a:t>duration</a:t>
            </a:r>
            <a:r>
              <a:rPr sz="1800" b="1" spc="-45" dirty="0">
                <a:latin typeface="Arial"/>
                <a:cs typeface="Arial"/>
              </a:rPr>
              <a:t> </a:t>
            </a:r>
            <a:r>
              <a:rPr sz="1800" b="1" dirty="0">
                <a:latin typeface="Arial"/>
                <a:cs typeface="Arial"/>
              </a:rPr>
              <a:t>analgesia</a:t>
            </a:r>
            <a:endParaRPr sz="1800">
              <a:latin typeface="Arial"/>
              <a:cs typeface="Arial"/>
            </a:endParaRPr>
          </a:p>
          <a:p>
            <a:pPr marL="279400" marR="116839">
              <a:lnSpc>
                <a:spcPct val="100000"/>
              </a:lnSpc>
              <a:spcBef>
                <a:spcPts val="505"/>
              </a:spcBef>
            </a:pPr>
            <a:r>
              <a:rPr sz="1800" b="1" dirty="0">
                <a:latin typeface="Arial"/>
                <a:cs typeface="Arial"/>
              </a:rPr>
              <a:t>0.3</a:t>
            </a:r>
            <a:r>
              <a:rPr sz="1800" b="1" spc="-15" dirty="0">
                <a:latin typeface="Arial"/>
                <a:cs typeface="Arial"/>
              </a:rPr>
              <a:t> </a:t>
            </a:r>
            <a:r>
              <a:rPr sz="1800" b="1" dirty="0">
                <a:latin typeface="Arial"/>
                <a:cs typeface="Arial"/>
              </a:rPr>
              <a:t>mg/kg</a:t>
            </a:r>
            <a:r>
              <a:rPr sz="1800" b="1" spc="-15" dirty="0">
                <a:latin typeface="Arial"/>
                <a:cs typeface="Arial"/>
              </a:rPr>
              <a:t> </a:t>
            </a:r>
            <a:r>
              <a:rPr sz="1800" b="1" dirty="0">
                <a:latin typeface="Arial"/>
                <a:cs typeface="Arial"/>
              </a:rPr>
              <a:t>slow</a:t>
            </a:r>
            <a:r>
              <a:rPr sz="1800" b="1" spc="-30" dirty="0">
                <a:latin typeface="Arial"/>
                <a:cs typeface="Arial"/>
              </a:rPr>
              <a:t> </a:t>
            </a:r>
            <a:r>
              <a:rPr sz="1800" b="1" dirty="0">
                <a:latin typeface="Arial"/>
                <a:cs typeface="Arial"/>
              </a:rPr>
              <a:t>IV/IO</a:t>
            </a:r>
            <a:r>
              <a:rPr sz="1800" b="1" spc="20" dirty="0">
                <a:latin typeface="Arial"/>
                <a:cs typeface="Arial"/>
              </a:rPr>
              <a:t> </a:t>
            </a:r>
            <a:r>
              <a:rPr sz="1800" dirty="0">
                <a:latin typeface="Arial MT"/>
                <a:cs typeface="Arial MT"/>
              </a:rPr>
              <a:t>infusion</a:t>
            </a:r>
            <a:r>
              <a:rPr sz="1800" spc="-60" dirty="0">
                <a:latin typeface="Arial MT"/>
                <a:cs typeface="Arial MT"/>
              </a:rPr>
              <a:t> </a:t>
            </a:r>
            <a:r>
              <a:rPr sz="1800" dirty="0">
                <a:latin typeface="Arial MT"/>
                <a:cs typeface="Arial MT"/>
              </a:rPr>
              <a:t>in</a:t>
            </a:r>
            <a:r>
              <a:rPr sz="1800" spc="-10" dirty="0">
                <a:latin typeface="Arial MT"/>
                <a:cs typeface="Arial MT"/>
              </a:rPr>
              <a:t> </a:t>
            </a:r>
            <a:r>
              <a:rPr sz="1800" dirty="0">
                <a:latin typeface="Arial MT"/>
                <a:cs typeface="Arial MT"/>
              </a:rPr>
              <a:t>100mL</a:t>
            </a:r>
            <a:r>
              <a:rPr sz="1800" spc="-105" dirty="0">
                <a:latin typeface="Arial MT"/>
                <a:cs typeface="Arial MT"/>
              </a:rPr>
              <a:t> </a:t>
            </a:r>
            <a:r>
              <a:rPr sz="1800" dirty="0">
                <a:latin typeface="Arial MT"/>
                <a:cs typeface="Arial MT"/>
              </a:rPr>
              <a:t>0.9%</a:t>
            </a:r>
            <a:r>
              <a:rPr sz="1800" spc="-10" dirty="0">
                <a:latin typeface="Arial MT"/>
                <a:cs typeface="Arial MT"/>
              </a:rPr>
              <a:t> </a:t>
            </a:r>
            <a:r>
              <a:rPr sz="1800" dirty="0">
                <a:latin typeface="Arial MT"/>
                <a:cs typeface="Arial MT"/>
              </a:rPr>
              <a:t>sodium </a:t>
            </a:r>
            <a:r>
              <a:rPr sz="1800" spc="-484" dirty="0">
                <a:latin typeface="Arial MT"/>
                <a:cs typeface="Arial MT"/>
              </a:rPr>
              <a:t> </a:t>
            </a:r>
            <a:r>
              <a:rPr sz="1800" dirty="0">
                <a:latin typeface="Arial MT"/>
                <a:cs typeface="Arial MT"/>
              </a:rPr>
              <a:t>chloride</a:t>
            </a:r>
            <a:r>
              <a:rPr sz="1800" spc="-65" dirty="0">
                <a:latin typeface="Arial MT"/>
                <a:cs typeface="Arial MT"/>
              </a:rPr>
              <a:t> </a:t>
            </a:r>
            <a:r>
              <a:rPr sz="1800" spc="-5" dirty="0">
                <a:latin typeface="Arial MT"/>
                <a:cs typeface="Arial MT"/>
              </a:rPr>
              <a:t>(over</a:t>
            </a:r>
            <a:r>
              <a:rPr sz="1800" dirty="0">
                <a:latin typeface="Arial MT"/>
                <a:cs typeface="Arial MT"/>
              </a:rPr>
              <a:t> </a:t>
            </a:r>
            <a:r>
              <a:rPr sz="1800" spc="5" dirty="0">
                <a:latin typeface="Arial MT"/>
                <a:cs typeface="Arial MT"/>
              </a:rPr>
              <a:t>5-15</a:t>
            </a:r>
            <a:r>
              <a:rPr sz="1800" spc="-15" dirty="0">
                <a:latin typeface="Arial MT"/>
                <a:cs typeface="Arial MT"/>
              </a:rPr>
              <a:t> </a:t>
            </a:r>
            <a:r>
              <a:rPr sz="1800" spc="5" dirty="0">
                <a:latin typeface="Arial MT"/>
                <a:cs typeface="Arial MT"/>
              </a:rPr>
              <a:t>mins),</a:t>
            </a:r>
            <a:r>
              <a:rPr sz="1800" spc="-40" dirty="0">
                <a:latin typeface="Arial MT"/>
                <a:cs typeface="Arial MT"/>
              </a:rPr>
              <a:t> </a:t>
            </a:r>
            <a:r>
              <a:rPr sz="1800" dirty="0">
                <a:latin typeface="Arial MT"/>
                <a:cs typeface="Arial MT"/>
              </a:rPr>
              <a:t>then</a:t>
            </a:r>
            <a:r>
              <a:rPr sz="1800" spc="-15" dirty="0">
                <a:latin typeface="Arial MT"/>
                <a:cs typeface="Arial MT"/>
              </a:rPr>
              <a:t> </a:t>
            </a:r>
            <a:r>
              <a:rPr sz="1800" spc="-5" dirty="0">
                <a:latin typeface="Arial MT"/>
                <a:cs typeface="Arial MT"/>
              </a:rPr>
              <a:t>q</a:t>
            </a:r>
            <a:r>
              <a:rPr sz="1800" spc="-15" dirty="0">
                <a:latin typeface="Arial MT"/>
                <a:cs typeface="Arial MT"/>
              </a:rPr>
              <a:t> </a:t>
            </a:r>
            <a:r>
              <a:rPr sz="1800" dirty="0">
                <a:latin typeface="Arial MT"/>
                <a:cs typeface="Arial MT"/>
              </a:rPr>
              <a:t>45</a:t>
            </a:r>
            <a:r>
              <a:rPr sz="1800" spc="-15" dirty="0">
                <a:latin typeface="Arial MT"/>
                <a:cs typeface="Arial MT"/>
              </a:rPr>
              <a:t> </a:t>
            </a:r>
            <a:r>
              <a:rPr sz="1800" dirty="0">
                <a:latin typeface="Arial MT"/>
                <a:cs typeface="Arial MT"/>
              </a:rPr>
              <a:t>min</a:t>
            </a:r>
            <a:r>
              <a:rPr sz="1800" spc="-15" dirty="0">
                <a:latin typeface="Arial MT"/>
                <a:cs typeface="Arial MT"/>
              </a:rPr>
              <a:t> </a:t>
            </a:r>
            <a:r>
              <a:rPr sz="1800" dirty="0">
                <a:latin typeface="Arial MT"/>
                <a:cs typeface="Arial MT"/>
              </a:rPr>
              <a:t>prn</a:t>
            </a:r>
            <a:endParaRPr sz="1800">
              <a:latin typeface="Arial MT"/>
              <a:cs typeface="Arial MT"/>
            </a:endParaRPr>
          </a:p>
          <a:p>
            <a:pPr marL="71755">
              <a:lnSpc>
                <a:spcPct val="100000"/>
              </a:lnSpc>
              <a:spcBef>
                <a:spcPts val="1725"/>
              </a:spcBef>
            </a:pPr>
            <a:r>
              <a:rPr sz="1800" b="1" spc="-10" dirty="0">
                <a:latin typeface="Arial"/>
                <a:cs typeface="Arial"/>
              </a:rPr>
              <a:t>MANAGEMENT</a:t>
            </a:r>
            <a:r>
              <a:rPr sz="1800" b="1" spc="35" dirty="0">
                <a:latin typeface="Arial"/>
                <a:cs typeface="Arial"/>
              </a:rPr>
              <a:t> </a:t>
            </a:r>
            <a:r>
              <a:rPr sz="1800" b="1" spc="-15" dirty="0">
                <a:latin typeface="Arial"/>
                <a:cs typeface="Arial"/>
              </a:rPr>
              <a:t>CONSIDERATIONS:</a:t>
            </a:r>
            <a:endParaRPr sz="1800">
              <a:latin typeface="Arial"/>
              <a:cs typeface="Arial"/>
            </a:endParaRPr>
          </a:p>
          <a:p>
            <a:pPr marL="349250">
              <a:lnSpc>
                <a:spcPct val="100000"/>
              </a:lnSpc>
              <a:spcBef>
                <a:spcPts val="500"/>
              </a:spcBef>
            </a:pPr>
            <a:r>
              <a:rPr sz="1800" dirty="0">
                <a:latin typeface="Arial MT"/>
                <a:cs typeface="Arial MT"/>
              </a:rPr>
              <a:t>Disarm</a:t>
            </a:r>
            <a:r>
              <a:rPr sz="1800" spc="-45" dirty="0">
                <a:latin typeface="Arial MT"/>
                <a:cs typeface="Arial MT"/>
              </a:rPr>
              <a:t> </a:t>
            </a:r>
            <a:r>
              <a:rPr sz="1800" dirty="0">
                <a:latin typeface="Arial MT"/>
                <a:cs typeface="Arial MT"/>
              </a:rPr>
              <a:t>and</a:t>
            </a:r>
            <a:r>
              <a:rPr sz="1800" spc="-25" dirty="0">
                <a:latin typeface="Arial MT"/>
                <a:cs typeface="Arial MT"/>
              </a:rPr>
              <a:t> </a:t>
            </a:r>
            <a:r>
              <a:rPr sz="1800" spc="-5" dirty="0">
                <a:latin typeface="Arial MT"/>
                <a:cs typeface="Arial MT"/>
              </a:rPr>
              <a:t>remove</a:t>
            </a:r>
            <a:r>
              <a:rPr sz="1800" spc="-20" dirty="0">
                <a:latin typeface="Arial MT"/>
                <a:cs typeface="Arial MT"/>
              </a:rPr>
              <a:t> </a:t>
            </a:r>
            <a:r>
              <a:rPr sz="1800" dirty="0">
                <a:latin typeface="Arial MT"/>
                <a:cs typeface="Arial MT"/>
              </a:rPr>
              <a:t>comm</a:t>
            </a:r>
            <a:r>
              <a:rPr sz="1800" spc="-45" dirty="0">
                <a:latin typeface="Arial MT"/>
                <a:cs typeface="Arial MT"/>
              </a:rPr>
              <a:t> </a:t>
            </a:r>
            <a:r>
              <a:rPr sz="1800" dirty="0">
                <a:latin typeface="Arial MT"/>
                <a:cs typeface="Arial MT"/>
              </a:rPr>
              <a:t>equipment</a:t>
            </a:r>
            <a:endParaRPr sz="1800">
              <a:latin typeface="Arial MT"/>
              <a:cs typeface="Arial MT"/>
            </a:endParaRPr>
          </a:p>
          <a:p>
            <a:pPr marL="349250">
              <a:lnSpc>
                <a:spcPct val="100000"/>
              </a:lnSpc>
              <a:spcBef>
                <a:spcPts val="509"/>
              </a:spcBef>
            </a:pPr>
            <a:r>
              <a:rPr sz="1800" spc="5" dirty="0">
                <a:latin typeface="Arial MT"/>
                <a:cs typeface="Arial MT"/>
              </a:rPr>
              <a:t>Assess</a:t>
            </a:r>
            <a:r>
              <a:rPr sz="1800" spc="-40" dirty="0">
                <a:latin typeface="Arial MT"/>
                <a:cs typeface="Arial MT"/>
              </a:rPr>
              <a:t> </a:t>
            </a:r>
            <a:r>
              <a:rPr sz="1800" dirty="0">
                <a:latin typeface="Arial MT"/>
                <a:cs typeface="Arial MT"/>
              </a:rPr>
              <a:t>mental</a:t>
            </a:r>
            <a:r>
              <a:rPr sz="1800" spc="-65" dirty="0">
                <a:latin typeface="Arial MT"/>
                <a:cs typeface="Arial MT"/>
              </a:rPr>
              <a:t> </a:t>
            </a:r>
            <a:r>
              <a:rPr sz="1800" dirty="0">
                <a:latin typeface="Arial MT"/>
                <a:cs typeface="Arial MT"/>
              </a:rPr>
              <a:t>status</a:t>
            </a:r>
            <a:r>
              <a:rPr sz="1800" spc="-35" dirty="0">
                <a:latin typeface="Arial MT"/>
                <a:cs typeface="Arial MT"/>
              </a:rPr>
              <a:t> </a:t>
            </a:r>
            <a:r>
              <a:rPr sz="1800" dirty="0">
                <a:latin typeface="Arial MT"/>
                <a:cs typeface="Arial MT"/>
              </a:rPr>
              <a:t>prior</a:t>
            </a:r>
            <a:r>
              <a:rPr sz="1800" spc="-20" dirty="0">
                <a:latin typeface="Arial MT"/>
                <a:cs typeface="Arial MT"/>
              </a:rPr>
              <a:t> </a:t>
            </a:r>
            <a:r>
              <a:rPr sz="1800" dirty="0">
                <a:latin typeface="Arial MT"/>
                <a:cs typeface="Arial MT"/>
              </a:rPr>
              <a:t>to</a:t>
            </a:r>
            <a:r>
              <a:rPr sz="1800" spc="-15" dirty="0">
                <a:latin typeface="Arial MT"/>
                <a:cs typeface="Arial MT"/>
              </a:rPr>
              <a:t> </a:t>
            </a:r>
            <a:r>
              <a:rPr sz="1800" dirty="0">
                <a:latin typeface="Arial MT"/>
                <a:cs typeface="Arial MT"/>
              </a:rPr>
              <a:t>ketamine</a:t>
            </a:r>
            <a:endParaRPr sz="1800">
              <a:latin typeface="Arial MT"/>
              <a:cs typeface="Arial MT"/>
            </a:endParaRPr>
          </a:p>
          <a:p>
            <a:pPr marL="349250">
              <a:lnSpc>
                <a:spcPct val="100000"/>
              </a:lnSpc>
            </a:pPr>
            <a:r>
              <a:rPr sz="1800" dirty="0">
                <a:latin typeface="Arial MT"/>
                <a:cs typeface="Arial MT"/>
              </a:rPr>
              <a:t>administration</a:t>
            </a:r>
            <a:r>
              <a:rPr sz="1800" spc="-90" dirty="0">
                <a:latin typeface="Arial MT"/>
                <a:cs typeface="Arial MT"/>
              </a:rPr>
              <a:t> </a:t>
            </a:r>
            <a:r>
              <a:rPr sz="1800" spc="-30" dirty="0">
                <a:latin typeface="Arial MT"/>
                <a:cs typeface="Arial MT"/>
              </a:rPr>
              <a:t>(AVPU)</a:t>
            </a:r>
            <a:endParaRPr sz="1800">
              <a:latin typeface="Arial MT"/>
              <a:cs typeface="Arial MT"/>
            </a:endParaRPr>
          </a:p>
          <a:p>
            <a:pPr marL="349250">
              <a:lnSpc>
                <a:spcPct val="100000"/>
              </a:lnSpc>
              <a:spcBef>
                <a:spcPts val="480"/>
              </a:spcBef>
            </a:pPr>
            <a:r>
              <a:rPr sz="1800" spc="-5" dirty="0">
                <a:latin typeface="Arial MT"/>
                <a:cs typeface="Arial MT"/>
              </a:rPr>
              <a:t>Monitor</a:t>
            </a:r>
            <a:r>
              <a:rPr sz="1800" spc="-10" dirty="0">
                <a:latin typeface="Arial MT"/>
                <a:cs typeface="Arial MT"/>
              </a:rPr>
              <a:t> </a:t>
            </a:r>
            <a:r>
              <a:rPr sz="1800" spc="-5" dirty="0">
                <a:latin typeface="Arial MT"/>
                <a:cs typeface="Arial MT"/>
              </a:rPr>
              <a:t>airway</a:t>
            </a:r>
            <a:r>
              <a:rPr sz="1800" spc="-25" dirty="0">
                <a:latin typeface="Arial MT"/>
                <a:cs typeface="Arial MT"/>
              </a:rPr>
              <a:t> </a:t>
            </a:r>
            <a:r>
              <a:rPr sz="1800" dirty="0">
                <a:latin typeface="Arial MT"/>
                <a:cs typeface="Arial MT"/>
              </a:rPr>
              <a:t>and</a:t>
            </a:r>
            <a:r>
              <a:rPr sz="1800" spc="-20" dirty="0">
                <a:latin typeface="Arial MT"/>
                <a:cs typeface="Arial MT"/>
              </a:rPr>
              <a:t> </a:t>
            </a:r>
            <a:r>
              <a:rPr sz="1800" dirty="0">
                <a:latin typeface="Arial MT"/>
                <a:cs typeface="Arial MT"/>
              </a:rPr>
              <a:t>breathing</a:t>
            </a:r>
            <a:endParaRPr sz="1800">
              <a:latin typeface="Arial MT"/>
              <a:cs typeface="Arial MT"/>
            </a:endParaRPr>
          </a:p>
        </p:txBody>
      </p:sp>
      <p:sp>
        <p:nvSpPr>
          <p:cNvPr id="16" name="object 16"/>
          <p:cNvSpPr/>
          <p:nvPr/>
        </p:nvSpPr>
        <p:spPr>
          <a:xfrm>
            <a:off x="5762244" y="3869435"/>
            <a:ext cx="0" cy="457200"/>
          </a:xfrm>
          <a:custGeom>
            <a:avLst/>
            <a:gdLst/>
            <a:ahLst/>
            <a:cxnLst/>
            <a:rect l="l" t="t" r="r" b="b"/>
            <a:pathLst>
              <a:path h="457200">
                <a:moveTo>
                  <a:pt x="0" y="457200"/>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5762244" y="2196083"/>
            <a:ext cx="0" cy="457200"/>
          </a:xfrm>
          <a:custGeom>
            <a:avLst/>
            <a:gdLst/>
            <a:ahLst/>
            <a:cxnLst/>
            <a:rect l="l" t="t" r="r" b="b"/>
            <a:pathLst>
              <a:path h="457200">
                <a:moveTo>
                  <a:pt x="0" y="457200"/>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5762244" y="2811779"/>
            <a:ext cx="0" cy="457200"/>
          </a:xfrm>
          <a:custGeom>
            <a:avLst/>
            <a:gdLst/>
            <a:ahLst/>
            <a:cxnLst/>
            <a:rect l="l" t="t" r="r" b="b"/>
            <a:pathLst>
              <a:path h="457200">
                <a:moveTo>
                  <a:pt x="0" y="457200"/>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5762244" y="4954523"/>
            <a:ext cx="0" cy="283845"/>
          </a:xfrm>
          <a:custGeom>
            <a:avLst/>
            <a:gdLst/>
            <a:ahLst/>
            <a:cxnLst/>
            <a:rect l="l" t="t" r="r" b="b"/>
            <a:pathLst>
              <a:path h="283845">
                <a:moveTo>
                  <a:pt x="0" y="283337"/>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5762244" y="5917691"/>
            <a:ext cx="0" cy="283845"/>
          </a:xfrm>
          <a:custGeom>
            <a:avLst/>
            <a:gdLst/>
            <a:ahLst/>
            <a:cxnLst/>
            <a:rect l="l" t="t" r="r" b="b"/>
            <a:pathLst>
              <a:path h="283845">
                <a:moveTo>
                  <a:pt x="0" y="283324"/>
                </a:moveTo>
                <a:lnTo>
                  <a:pt x="0" y="0"/>
                </a:lnTo>
              </a:path>
            </a:pathLst>
          </a:custGeom>
          <a:ln w="101600">
            <a:solidFill>
              <a:srgbClr val="CD9146"/>
            </a:solidFill>
          </a:ln>
        </p:spPr>
        <p:txBody>
          <a:bodyPr wrap="square" lIns="0" tIns="0" rIns="0" bIns="0" rtlCol="0"/>
          <a:lstStyle/>
          <a:p>
            <a:endParaRPr/>
          </a:p>
        </p:txBody>
      </p:sp>
      <p:sp>
        <p:nvSpPr>
          <p:cNvPr id="21" name="object 21"/>
          <p:cNvSpPr/>
          <p:nvPr/>
        </p:nvSpPr>
        <p:spPr>
          <a:xfrm>
            <a:off x="5762244" y="5341620"/>
            <a:ext cx="0" cy="441959"/>
          </a:xfrm>
          <a:custGeom>
            <a:avLst/>
            <a:gdLst/>
            <a:ahLst/>
            <a:cxnLst/>
            <a:rect l="l" t="t" r="r" b="b"/>
            <a:pathLst>
              <a:path h="441960">
                <a:moveTo>
                  <a:pt x="0" y="441667"/>
                </a:moveTo>
                <a:lnTo>
                  <a:pt x="0" y="0"/>
                </a:lnTo>
              </a:path>
            </a:pathLst>
          </a:custGeom>
          <a:ln w="101600">
            <a:solidFill>
              <a:srgbClr val="CD9146"/>
            </a:solidFill>
          </a:ln>
        </p:spPr>
        <p:txBody>
          <a:bodyPr wrap="square" lIns="0" tIns="0" rIns="0" bIns="0" rtlCol="0"/>
          <a:lstStyle/>
          <a:p>
            <a:endParaRPr/>
          </a:p>
        </p:txBody>
      </p:sp>
      <p:sp>
        <p:nvSpPr>
          <p:cNvPr id="22" name="object 22"/>
          <p:cNvSpPr/>
          <p:nvPr/>
        </p:nvSpPr>
        <p:spPr>
          <a:xfrm>
            <a:off x="316991" y="6074664"/>
            <a:ext cx="3106420" cy="619125"/>
          </a:xfrm>
          <a:custGeom>
            <a:avLst/>
            <a:gdLst/>
            <a:ahLst/>
            <a:cxnLst/>
            <a:rect l="l" t="t" r="r" b="b"/>
            <a:pathLst>
              <a:path w="3106420" h="619125">
                <a:moveTo>
                  <a:pt x="3034919" y="0"/>
                </a:moveTo>
                <a:lnTo>
                  <a:pt x="71043" y="0"/>
                </a:lnTo>
                <a:lnTo>
                  <a:pt x="43387" y="5582"/>
                </a:lnTo>
                <a:lnTo>
                  <a:pt x="20805" y="20805"/>
                </a:lnTo>
                <a:lnTo>
                  <a:pt x="5582" y="43387"/>
                </a:lnTo>
                <a:lnTo>
                  <a:pt x="0" y="71043"/>
                </a:lnTo>
                <a:lnTo>
                  <a:pt x="0" y="547700"/>
                </a:lnTo>
                <a:lnTo>
                  <a:pt x="5582" y="575356"/>
                </a:lnTo>
                <a:lnTo>
                  <a:pt x="20805" y="597938"/>
                </a:lnTo>
                <a:lnTo>
                  <a:pt x="43387" y="613161"/>
                </a:lnTo>
                <a:lnTo>
                  <a:pt x="71043" y="618744"/>
                </a:lnTo>
                <a:lnTo>
                  <a:pt x="3034919" y="618744"/>
                </a:lnTo>
                <a:lnTo>
                  <a:pt x="3062567" y="613161"/>
                </a:lnTo>
                <a:lnTo>
                  <a:pt x="3085131" y="597938"/>
                </a:lnTo>
                <a:lnTo>
                  <a:pt x="3100337" y="575356"/>
                </a:lnTo>
                <a:lnTo>
                  <a:pt x="3105911" y="547700"/>
                </a:lnTo>
                <a:lnTo>
                  <a:pt x="3105911" y="71043"/>
                </a:lnTo>
                <a:lnTo>
                  <a:pt x="3100337" y="43387"/>
                </a:lnTo>
                <a:lnTo>
                  <a:pt x="3085131" y="20805"/>
                </a:lnTo>
                <a:lnTo>
                  <a:pt x="3062567" y="5582"/>
                </a:lnTo>
                <a:lnTo>
                  <a:pt x="3034919" y="0"/>
                </a:lnTo>
                <a:close/>
              </a:path>
            </a:pathLst>
          </a:custGeom>
          <a:solidFill>
            <a:srgbClr val="639DD3">
              <a:alpha val="74900"/>
            </a:srgbClr>
          </a:solidFill>
        </p:spPr>
        <p:txBody>
          <a:bodyPr wrap="square" lIns="0" tIns="0" rIns="0" bIns="0" rtlCol="0"/>
          <a:lstStyle/>
          <a:p>
            <a:endParaRPr/>
          </a:p>
        </p:txBody>
      </p:sp>
      <p:sp>
        <p:nvSpPr>
          <p:cNvPr id="23" name="object 23"/>
          <p:cNvSpPr txBox="1"/>
          <p:nvPr/>
        </p:nvSpPr>
        <p:spPr>
          <a:xfrm>
            <a:off x="1021791" y="6243015"/>
            <a:ext cx="2218690" cy="270510"/>
          </a:xfrm>
          <a:prstGeom prst="rect">
            <a:avLst/>
          </a:prstGeom>
        </p:spPr>
        <p:txBody>
          <a:bodyPr vert="horz" wrap="square" lIns="0" tIns="13335" rIns="0" bIns="0" rtlCol="0">
            <a:spAutoFit/>
          </a:bodyPr>
          <a:lstStyle/>
          <a:p>
            <a:pPr marL="12700">
              <a:lnSpc>
                <a:spcPct val="100000"/>
              </a:lnSpc>
              <a:spcBef>
                <a:spcPts val="105"/>
              </a:spcBef>
            </a:pPr>
            <a:r>
              <a:rPr sz="1600" b="1" spc="-5" dirty="0">
                <a:latin typeface="Arial"/>
                <a:cs typeface="Arial"/>
              </a:rPr>
              <a:t>Level</a:t>
            </a:r>
            <a:r>
              <a:rPr sz="1600" b="1" spc="-20" dirty="0">
                <a:latin typeface="Arial"/>
                <a:cs typeface="Arial"/>
              </a:rPr>
              <a:t> </a:t>
            </a:r>
            <a:r>
              <a:rPr sz="1600" b="1" dirty="0">
                <a:latin typeface="Arial"/>
                <a:cs typeface="Arial"/>
              </a:rPr>
              <a:t>of</a:t>
            </a:r>
            <a:r>
              <a:rPr sz="1600" b="1" spc="-15" dirty="0">
                <a:latin typeface="Arial"/>
                <a:cs typeface="Arial"/>
              </a:rPr>
              <a:t> </a:t>
            </a:r>
            <a:r>
              <a:rPr sz="1600" b="1" dirty="0">
                <a:latin typeface="Arial"/>
                <a:cs typeface="Arial"/>
              </a:rPr>
              <a:t>Evidence:</a:t>
            </a:r>
            <a:r>
              <a:rPr sz="1600" b="1" spc="-55" dirty="0">
                <a:latin typeface="Arial"/>
                <a:cs typeface="Arial"/>
              </a:rPr>
              <a:t> </a:t>
            </a:r>
            <a:r>
              <a:rPr sz="1600" dirty="0">
                <a:latin typeface="Arial MT"/>
                <a:cs typeface="Arial MT"/>
              </a:rPr>
              <a:t>B-R</a:t>
            </a:r>
            <a:endParaRPr sz="1600">
              <a:latin typeface="Arial MT"/>
              <a:cs typeface="Arial MT"/>
            </a:endParaRPr>
          </a:p>
        </p:txBody>
      </p:sp>
      <p:grpSp>
        <p:nvGrpSpPr>
          <p:cNvPr id="24" name="object 24"/>
          <p:cNvGrpSpPr/>
          <p:nvPr/>
        </p:nvGrpSpPr>
        <p:grpSpPr>
          <a:xfrm>
            <a:off x="313943" y="6025896"/>
            <a:ext cx="939165" cy="832485"/>
            <a:chOff x="313943" y="6025896"/>
            <a:chExt cx="939165" cy="832485"/>
          </a:xfrm>
        </p:grpSpPr>
        <p:pic>
          <p:nvPicPr>
            <p:cNvPr id="25" name="object 25"/>
            <p:cNvPicPr/>
            <p:nvPr/>
          </p:nvPicPr>
          <p:blipFill>
            <a:blip r:embed="rId10" cstate="print"/>
            <a:stretch>
              <a:fillRect/>
            </a:stretch>
          </p:blipFill>
          <p:spPr>
            <a:xfrm>
              <a:off x="313943" y="6025896"/>
              <a:ext cx="938809" cy="832102"/>
            </a:xfrm>
            <a:prstGeom prst="rect">
              <a:avLst/>
            </a:prstGeom>
          </p:spPr>
        </p:pic>
        <p:pic>
          <p:nvPicPr>
            <p:cNvPr id="26" name="object 26"/>
            <p:cNvPicPr/>
            <p:nvPr/>
          </p:nvPicPr>
          <p:blipFill>
            <a:blip r:embed="rId11" cstate="print"/>
            <a:stretch>
              <a:fillRect/>
            </a:stretch>
          </p:blipFill>
          <p:spPr>
            <a:xfrm>
              <a:off x="512063" y="6224016"/>
              <a:ext cx="356616" cy="390144"/>
            </a:xfrm>
            <a:prstGeom prst="rect">
              <a:avLst/>
            </a:prstGeom>
          </p:spPr>
        </p:pic>
      </p:grpSp>
      <p:sp>
        <p:nvSpPr>
          <p:cNvPr id="27" name="object 27"/>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26</a:t>
            </a:fld>
            <a:endParaRPr sz="12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16860" y="241727"/>
            <a:ext cx="7637780" cy="1016000"/>
          </a:xfrm>
          <a:prstGeom prst="rect">
            <a:avLst/>
          </a:prstGeom>
        </p:spPr>
        <p:txBody>
          <a:bodyPr vert="horz" wrap="square" lIns="0" tIns="60325" rIns="0" bIns="0" rtlCol="0">
            <a:spAutoFit/>
          </a:bodyPr>
          <a:lstStyle/>
          <a:p>
            <a:pPr marR="73025" algn="ctr">
              <a:lnSpc>
                <a:spcPct val="100000"/>
              </a:lnSpc>
              <a:spcBef>
                <a:spcPts val="475"/>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a:p>
            <a:pPr marL="12700">
              <a:lnSpc>
                <a:spcPct val="100000"/>
              </a:lnSpc>
              <a:spcBef>
                <a:spcPts val="700"/>
              </a:spcBef>
            </a:pPr>
            <a:r>
              <a:rPr sz="3600" spc="-50" dirty="0">
                <a:solidFill>
                  <a:srgbClr val="BB8542"/>
                </a:solidFill>
              </a:rPr>
              <a:t>KETAMINE</a:t>
            </a:r>
            <a:r>
              <a:rPr sz="3600" spc="-55" dirty="0">
                <a:solidFill>
                  <a:srgbClr val="BB8542"/>
                </a:solidFill>
              </a:rPr>
              <a:t> </a:t>
            </a:r>
            <a:r>
              <a:rPr sz="3600" spc="-30" dirty="0">
                <a:solidFill>
                  <a:srgbClr val="000000"/>
                </a:solidFill>
              </a:rPr>
              <a:t>ADMINISTRATION</a:t>
            </a:r>
            <a:r>
              <a:rPr sz="3600" spc="85" dirty="0">
                <a:solidFill>
                  <a:srgbClr val="000000"/>
                </a:solidFill>
              </a:rPr>
              <a:t> </a:t>
            </a:r>
            <a:r>
              <a:rPr sz="3600" dirty="0">
                <a:solidFill>
                  <a:srgbClr val="000000"/>
                </a:solidFill>
              </a:rPr>
              <a:t>cont.</a:t>
            </a:r>
            <a:endParaRPr sz="3600"/>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p:nvPr/>
        </p:nvSpPr>
        <p:spPr>
          <a:xfrm>
            <a:off x="631698" y="4175759"/>
            <a:ext cx="114300" cy="292735"/>
          </a:xfrm>
          <a:custGeom>
            <a:avLst/>
            <a:gdLst/>
            <a:ahLst/>
            <a:cxnLst/>
            <a:rect l="l" t="t" r="r" b="b"/>
            <a:pathLst>
              <a:path w="114300" h="292735">
                <a:moveTo>
                  <a:pt x="0" y="292734"/>
                </a:moveTo>
                <a:lnTo>
                  <a:pt x="114300" y="292734"/>
                </a:lnTo>
                <a:lnTo>
                  <a:pt x="114300" y="0"/>
                </a:lnTo>
                <a:lnTo>
                  <a:pt x="0" y="0"/>
                </a:lnTo>
                <a:lnTo>
                  <a:pt x="0" y="292734"/>
                </a:lnTo>
                <a:close/>
              </a:path>
            </a:pathLst>
          </a:custGeom>
          <a:solidFill>
            <a:srgbClr val="BB8542"/>
          </a:solidFill>
        </p:spPr>
        <p:txBody>
          <a:bodyPr wrap="square" lIns="0" tIns="0" rIns="0" bIns="0" rtlCol="0"/>
          <a:lstStyle/>
          <a:p>
            <a:endParaRPr/>
          </a:p>
        </p:txBody>
      </p:sp>
      <p:sp>
        <p:nvSpPr>
          <p:cNvPr id="5" name="object 5"/>
          <p:cNvSpPr/>
          <p:nvPr/>
        </p:nvSpPr>
        <p:spPr>
          <a:xfrm>
            <a:off x="631698" y="4550664"/>
            <a:ext cx="114300" cy="765810"/>
          </a:xfrm>
          <a:custGeom>
            <a:avLst/>
            <a:gdLst/>
            <a:ahLst/>
            <a:cxnLst/>
            <a:rect l="l" t="t" r="r" b="b"/>
            <a:pathLst>
              <a:path w="114300" h="765810">
                <a:moveTo>
                  <a:pt x="0" y="765556"/>
                </a:moveTo>
                <a:lnTo>
                  <a:pt x="114300" y="765556"/>
                </a:lnTo>
                <a:lnTo>
                  <a:pt x="114300" y="0"/>
                </a:lnTo>
                <a:lnTo>
                  <a:pt x="0" y="0"/>
                </a:lnTo>
                <a:lnTo>
                  <a:pt x="0" y="765556"/>
                </a:lnTo>
                <a:close/>
              </a:path>
            </a:pathLst>
          </a:custGeom>
          <a:solidFill>
            <a:srgbClr val="BB8542"/>
          </a:solidFill>
        </p:spPr>
        <p:txBody>
          <a:bodyPr wrap="square" lIns="0" tIns="0" rIns="0" bIns="0" rtlCol="0"/>
          <a:lstStyle/>
          <a:p>
            <a:endParaRPr/>
          </a:p>
        </p:txBody>
      </p:sp>
      <p:sp>
        <p:nvSpPr>
          <p:cNvPr id="6" name="object 6"/>
          <p:cNvSpPr/>
          <p:nvPr/>
        </p:nvSpPr>
        <p:spPr>
          <a:xfrm>
            <a:off x="631698" y="5413247"/>
            <a:ext cx="114300" cy="293370"/>
          </a:xfrm>
          <a:custGeom>
            <a:avLst/>
            <a:gdLst/>
            <a:ahLst/>
            <a:cxnLst/>
            <a:rect l="l" t="t" r="r" b="b"/>
            <a:pathLst>
              <a:path w="114300" h="293370">
                <a:moveTo>
                  <a:pt x="0" y="292798"/>
                </a:moveTo>
                <a:lnTo>
                  <a:pt x="114300" y="292798"/>
                </a:lnTo>
                <a:lnTo>
                  <a:pt x="114300" y="0"/>
                </a:lnTo>
                <a:lnTo>
                  <a:pt x="0" y="0"/>
                </a:lnTo>
                <a:lnTo>
                  <a:pt x="0" y="292798"/>
                </a:lnTo>
                <a:close/>
              </a:path>
            </a:pathLst>
          </a:custGeom>
          <a:solidFill>
            <a:srgbClr val="BB8542"/>
          </a:solidFill>
        </p:spPr>
        <p:txBody>
          <a:bodyPr wrap="square" lIns="0" tIns="0" rIns="0" bIns="0" rtlCol="0"/>
          <a:lstStyle/>
          <a:p>
            <a:endParaRPr/>
          </a:p>
        </p:txBody>
      </p:sp>
      <p:sp>
        <p:nvSpPr>
          <p:cNvPr id="7" name="object 7"/>
          <p:cNvSpPr/>
          <p:nvPr/>
        </p:nvSpPr>
        <p:spPr>
          <a:xfrm>
            <a:off x="631698" y="5846064"/>
            <a:ext cx="114300" cy="293370"/>
          </a:xfrm>
          <a:custGeom>
            <a:avLst/>
            <a:gdLst/>
            <a:ahLst/>
            <a:cxnLst/>
            <a:rect l="l" t="t" r="r" b="b"/>
            <a:pathLst>
              <a:path w="114300" h="293370">
                <a:moveTo>
                  <a:pt x="0" y="292798"/>
                </a:moveTo>
                <a:lnTo>
                  <a:pt x="114300" y="292798"/>
                </a:lnTo>
                <a:lnTo>
                  <a:pt x="114300" y="0"/>
                </a:lnTo>
                <a:lnTo>
                  <a:pt x="0" y="0"/>
                </a:lnTo>
                <a:lnTo>
                  <a:pt x="0" y="292798"/>
                </a:lnTo>
                <a:close/>
              </a:path>
            </a:pathLst>
          </a:custGeom>
          <a:solidFill>
            <a:srgbClr val="BB8542"/>
          </a:solidFill>
        </p:spPr>
        <p:txBody>
          <a:bodyPr wrap="square" lIns="0" tIns="0" rIns="0" bIns="0" rtlCol="0"/>
          <a:lstStyle/>
          <a:p>
            <a:endParaRPr/>
          </a:p>
        </p:txBody>
      </p:sp>
      <p:sp>
        <p:nvSpPr>
          <p:cNvPr id="8" name="object 8"/>
          <p:cNvSpPr txBox="1"/>
          <p:nvPr/>
        </p:nvSpPr>
        <p:spPr>
          <a:xfrm>
            <a:off x="608177" y="1881073"/>
            <a:ext cx="3095625" cy="300355"/>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POTENTIAL</a:t>
            </a:r>
            <a:r>
              <a:rPr sz="1800" b="1" spc="-55" dirty="0">
                <a:latin typeface="Arial"/>
                <a:cs typeface="Arial"/>
              </a:rPr>
              <a:t> </a:t>
            </a:r>
            <a:r>
              <a:rPr sz="1800" b="1" dirty="0">
                <a:latin typeface="Arial"/>
                <a:cs typeface="Arial"/>
              </a:rPr>
              <a:t>SIDE</a:t>
            </a:r>
            <a:r>
              <a:rPr sz="1800" b="1" spc="-35" dirty="0">
                <a:latin typeface="Arial"/>
                <a:cs typeface="Arial"/>
              </a:rPr>
              <a:t> </a:t>
            </a:r>
            <a:r>
              <a:rPr sz="1800" b="1" dirty="0">
                <a:latin typeface="Arial"/>
                <a:cs typeface="Arial"/>
              </a:rPr>
              <a:t>EFFECTS:</a:t>
            </a:r>
            <a:endParaRPr sz="1800">
              <a:latin typeface="Arial"/>
              <a:cs typeface="Arial"/>
            </a:endParaRPr>
          </a:p>
        </p:txBody>
      </p:sp>
      <p:sp>
        <p:nvSpPr>
          <p:cNvPr id="9" name="object 9"/>
          <p:cNvSpPr txBox="1"/>
          <p:nvPr/>
        </p:nvSpPr>
        <p:spPr>
          <a:xfrm>
            <a:off x="839825" y="2153346"/>
            <a:ext cx="3387090" cy="1330325"/>
          </a:xfrm>
          <a:prstGeom prst="rect">
            <a:avLst/>
          </a:prstGeom>
        </p:spPr>
        <p:txBody>
          <a:bodyPr vert="horz" wrap="square" lIns="0" tIns="115570" rIns="0" bIns="0" rtlCol="0">
            <a:spAutoFit/>
          </a:bodyPr>
          <a:lstStyle/>
          <a:p>
            <a:pPr marL="12700">
              <a:lnSpc>
                <a:spcPct val="100000"/>
              </a:lnSpc>
              <a:spcBef>
                <a:spcPts val="910"/>
              </a:spcBef>
            </a:pPr>
            <a:r>
              <a:rPr sz="1800" spc="5" dirty="0">
                <a:latin typeface="Arial MT"/>
                <a:cs typeface="Arial MT"/>
              </a:rPr>
              <a:t>Well</a:t>
            </a:r>
            <a:r>
              <a:rPr sz="1800" spc="-85" dirty="0">
                <a:latin typeface="Arial MT"/>
                <a:cs typeface="Arial MT"/>
              </a:rPr>
              <a:t> </a:t>
            </a:r>
            <a:r>
              <a:rPr sz="1800" dirty="0">
                <a:latin typeface="Arial MT"/>
                <a:cs typeface="Arial MT"/>
              </a:rPr>
              <a:t>tolerated</a:t>
            </a:r>
            <a:r>
              <a:rPr sz="1800" spc="-40" dirty="0">
                <a:latin typeface="Arial MT"/>
                <a:cs typeface="Arial MT"/>
              </a:rPr>
              <a:t> </a:t>
            </a:r>
            <a:r>
              <a:rPr sz="1800" dirty="0">
                <a:latin typeface="Arial MT"/>
                <a:cs typeface="Arial MT"/>
              </a:rPr>
              <a:t>at</a:t>
            </a:r>
            <a:r>
              <a:rPr sz="1800" spc="-15" dirty="0">
                <a:latin typeface="Arial MT"/>
                <a:cs typeface="Arial MT"/>
              </a:rPr>
              <a:t> </a:t>
            </a:r>
            <a:r>
              <a:rPr sz="1800" dirty="0">
                <a:latin typeface="Arial MT"/>
                <a:cs typeface="Arial MT"/>
              </a:rPr>
              <a:t>analgesia</a:t>
            </a:r>
            <a:r>
              <a:rPr sz="1800" spc="-65" dirty="0">
                <a:latin typeface="Arial MT"/>
                <a:cs typeface="Arial MT"/>
              </a:rPr>
              <a:t> </a:t>
            </a:r>
            <a:r>
              <a:rPr sz="1800" dirty="0">
                <a:latin typeface="Arial MT"/>
                <a:cs typeface="Arial MT"/>
              </a:rPr>
              <a:t>doses</a:t>
            </a:r>
            <a:endParaRPr sz="1800">
              <a:latin typeface="Arial MT"/>
              <a:cs typeface="Arial MT"/>
            </a:endParaRPr>
          </a:p>
          <a:p>
            <a:pPr marL="12700" marR="280035">
              <a:lnSpc>
                <a:spcPct val="100000"/>
              </a:lnSpc>
              <a:spcBef>
                <a:spcPts val="815"/>
              </a:spcBef>
            </a:pPr>
            <a:r>
              <a:rPr sz="1800" dirty="0">
                <a:latin typeface="Arial MT"/>
                <a:cs typeface="Arial MT"/>
              </a:rPr>
              <a:t>Sedation, dissociation, or </a:t>
            </a:r>
            <a:r>
              <a:rPr sz="1800" spc="5" dirty="0">
                <a:latin typeface="Arial MT"/>
                <a:cs typeface="Arial MT"/>
              </a:rPr>
              <a:t> </a:t>
            </a:r>
            <a:r>
              <a:rPr sz="1800" dirty="0">
                <a:latin typeface="Arial MT"/>
                <a:cs typeface="Arial MT"/>
              </a:rPr>
              <a:t>emergence</a:t>
            </a:r>
            <a:r>
              <a:rPr sz="1800" spc="-65" dirty="0">
                <a:latin typeface="Arial MT"/>
                <a:cs typeface="Arial MT"/>
              </a:rPr>
              <a:t> </a:t>
            </a:r>
            <a:r>
              <a:rPr sz="1800" dirty="0">
                <a:latin typeface="Arial MT"/>
                <a:cs typeface="Arial MT"/>
              </a:rPr>
              <a:t>reactions</a:t>
            </a:r>
            <a:r>
              <a:rPr sz="1800" spc="-55" dirty="0">
                <a:latin typeface="Arial MT"/>
                <a:cs typeface="Arial MT"/>
              </a:rPr>
              <a:t> </a:t>
            </a:r>
            <a:r>
              <a:rPr sz="1800" dirty="0">
                <a:latin typeface="Arial MT"/>
                <a:cs typeface="Arial MT"/>
              </a:rPr>
              <a:t>at</a:t>
            </a:r>
            <a:r>
              <a:rPr sz="1800" spc="-15" dirty="0">
                <a:latin typeface="Arial MT"/>
                <a:cs typeface="Arial MT"/>
              </a:rPr>
              <a:t> </a:t>
            </a:r>
            <a:r>
              <a:rPr sz="1800" dirty="0">
                <a:latin typeface="Arial MT"/>
                <a:cs typeface="Arial MT"/>
              </a:rPr>
              <a:t>higher </a:t>
            </a:r>
            <a:r>
              <a:rPr sz="1800" spc="-484" dirty="0">
                <a:latin typeface="Arial MT"/>
                <a:cs typeface="Arial MT"/>
              </a:rPr>
              <a:t> </a:t>
            </a:r>
            <a:r>
              <a:rPr sz="1800" dirty="0">
                <a:latin typeface="Arial MT"/>
                <a:cs typeface="Arial MT"/>
              </a:rPr>
              <a:t>doses</a:t>
            </a:r>
            <a:r>
              <a:rPr sz="1800" spc="-45" dirty="0">
                <a:latin typeface="Arial MT"/>
                <a:cs typeface="Arial MT"/>
              </a:rPr>
              <a:t> </a:t>
            </a:r>
            <a:r>
              <a:rPr sz="1800" dirty="0">
                <a:latin typeface="Arial MT"/>
                <a:cs typeface="Arial MT"/>
              </a:rPr>
              <a:t>used</a:t>
            </a:r>
            <a:r>
              <a:rPr sz="1800" spc="-50" dirty="0">
                <a:latin typeface="Arial MT"/>
                <a:cs typeface="Arial MT"/>
              </a:rPr>
              <a:t> </a:t>
            </a:r>
            <a:r>
              <a:rPr sz="1800" dirty="0">
                <a:latin typeface="Arial MT"/>
                <a:cs typeface="Arial MT"/>
              </a:rPr>
              <a:t>in</a:t>
            </a:r>
            <a:r>
              <a:rPr sz="1800" spc="-25" dirty="0">
                <a:latin typeface="Arial MT"/>
                <a:cs typeface="Arial MT"/>
              </a:rPr>
              <a:t> </a:t>
            </a:r>
            <a:r>
              <a:rPr sz="1800" dirty="0">
                <a:latin typeface="Arial MT"/>
                <a:cs typeface="Arial MT"/>
              </a:rPr>
              <a:t>anesthesia</a:t>
            </a:r>
            <a:endParaRPr sz="1800">
              <a:latin typeface="Arial MT"/>
              <a:cs typeface="Arial MT"/>
            </a:endParaRPr>
          </a:p>
        </p:txBody>
      </p:sp>
      <p:sp>
        <p:nvSpPr>
          <p:cNvPr id="10" name="object 10"/>
          <p:cNvSpPr txBox="1"/>
          <p:nvPr/>
        </p:nvSpPr>
        <p:spPr>
          <a:xfrm>
            <a:off x="608177" y="3832986"/>
            <a:ext cx="2299970" cy="299720"/>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Arial"/>
                <a:cs typeface="Arial"/>
              </a:rPr>
              <a:t>ADVERSE</a:t>
            </a:r>
            <a:r>
              <a:rPr sz="1800" b="1" spc="-25" dirty="0">
                <a:latin typeface="Arial"/>
                <a:cs typeface="Arial"/>
              </a:rPr>
              <a:t> </a:t>
            </a:r>
            <a:r>
              <a:rPr sz="1800" b="1" dirty="0">
                <a:latin typeface="Arial"/>
                <a:cs typeface="Arial"/>
              </a:rPr>
              <a:t>EFFECTS</a:t>
            </a:r>
            <a:r>
              <a:rPr sz="1800" dirty="0">
                <a:latin typeface="Arial MT"/>
                <a:cs typeface="Arial MT"/>
              </a:rPr>
              <a:t>:</a:t>
            </a:r>
            <a:endParaRPr sz="1800">
              <a:latin typeface="Arial MT"/>
              <a:cs typeface="Arial MT"/>
            </a:endParaRPr>
          </a:p>
        </p:txBody>
      </p:sp>
      <p:sp>
        <p:nvSpPr>
          <p:cNvPr id="11" name="object 11"/>
          <p:cNvSpPr txBox="1"/>
          <p:nvPr/>
        </p:nvSpPr>
        <p:spPr>
          <a:xfrm>
            <a:off x="839825" y="4104955"/>
            <a:ext cx="3387090" cy="2080260"/>
          </a:xfrm>
          <a:prstGeom prst="rect">
            <a:avLst/>
          </a:prstGeom>
        </p:spPr>
        <p:txBody>
          <a:bodyPr vert="horz" wrap="square" lIns="0" tIns="115570" rIns="0" bIns="0" rtlCol="0">
            <a:spAutoFit/>
          </a:bodyPr>
          <a:lstStyle/>
          <a:p>
            <a:pPr marL="12700">
              <a:lnSpc>
                <a:spcPct val="100000"/>
              </a:lnSpc>
              <a:spcBef>
                <a:spcPts val="910"/>
              </a:spcBef>
            </a:pPr>
            <a:r>
              <a:rPr sz="1800" spc="5" dirty="0">
                <a:latin typeface="Arial MT"/>
                <a:cs typeface="Arial MT"/>
              </a:rPr>
              <a:t>Well</a:t>
            </a:r>
            <a:r>
              <a:rPr sz="1800" spc="-85" dirty="0">
                <a:latin typeface="Arial MT"/>
                <a:cs typeface="Arial MT"/>
              </a:rPr>
              <a:t> </a:t>
            </a:r>
            <a:r>
              <a:rPr sz="1800" dirty="0">
                <a:latin typeface="Arial MT"/>
                <a:cs typeface="Arial MT"/>
              </a:rPr>
              <a:t>tolerated</a:t>
            </a:r>
            <a:r>
              <a:rPr sz="1800" spc="-40" dirty="0">
                <a:latin typeface="Arial MT"/>
                <a:cs typeface="Arial MT"/>
              </a:rPr>
              <a:t> </a:t>
            </a:r>
            <a:r>
              <a:rPr sz="1800" dirty="0">
                <a:latin typeface="Arial MT"/>
                <a:cs typeface="Arial MT"/>
              </a:rPr>
              <a:t>at</a:t>
            </a:r>
            <a:r>
              <a:rPr sz="1800" spc="-15" dirty="0">
                <a:latin typeface="Arial MT"/>
                <a:cs typeface="Arial MT"/>
              </a:rPr>
              <a:t> </a:t>
            </a:r>
            <a:r>
              <a:rPr sz="1800" dirty="0">
                <a:latin typeface="Arial MT"/>
                <a:cs typeface="Arial MT"/>
              </a:rPr>
              <a:t>analgesia</a:t>
            </a:r>
            <a:r>
              <a:rPr sz="1800" spc="-65" dirty="0">
                <a:latin typeface="Arial MT"/>
                <a:cs typeface="Arial MT"/>
              </a:rPr>
              <a:t> </a:t>
            </a:r>
            <a:r>
              <a:rPr sz="1800" dirty="0">
                <a:latin typeface="Arial MT"/>
                <a:cs typeface="Arial MT"/>
              </a:rPr>
              <a:t>doses</a:t>
            </a:r>
            <a:endParaRPr sz="1800">
              <a:latin typeface="Arial MT"/>
              <a:cs typeface="Arial MT"/>
            </a:endParaRPr>
          </a:p>
          <a:p>
            <a:pPr marL="12700" marR="280035">
              <a:lnSpc>
                <a:spcPct val="100000"/>
              </a:lnSpc>
              <a:spcBef>
                <a:spcPts val="815"/>
              </a:spcBef>
            </a:pPr>
            <a:r>
              <a:rPr sz="1800" dirty="0">
                <a:latin typeface="Arial MT"/>
                <a:cs typeface="Arial MT"/>
              </a:rPr>
              <a:t>Sedation, dissociation, or </a:t>
            </a:r>
            <a:r>
              <a:rPr sz="1800" spc="5" dirty="0">
                <a:latin typeface="Arial MT"/>
                <a:cs typeface="Arial MT"/>
              </a:rPr>
              <a:t> </a:t>
            </a:r>
            <a:r>
              <a:rPr sz="1800" dirty="0">
                <a:latin typeface="Arial MT"/>
                <a:cs typeface="Arial MT"/>
              </a:rPr>
              <a:t>emergence</a:t>
            </a:r>
            <a:r>
              <a:rPr sz="1800" spc="-65" dirty="0">
                <a:latin typeface="Arial MT"/>
                <a:cs typeface="Arial MT"/>
              </a:rPr>
              <a:t> </a:t>
            </a:r>
            <a:r>
              <a:rPr sz="1800" dirty="0">
                <a:latin typeface="Arial MT"/>
                <a:cs typeface="Arial MT"/>
              </a:rPr>
              <a:t>reactions</a:t>
            </a:r>
            <a:r>
              <a:rPr sz="1800" spc="-55" dirty="0">
                <a:latin typeface="Arial MT"/>
                <a:cs typeface="Arial MT"/>
              </a:rPr>
              <a:t> </a:t>
            </a:r>
            <a:r>
              <a:rPr sz="1800" dirty="0">
                <a:latin typeface="Arial MT"/>
                <a:cs typeface="Arial MT"/>
              </a:rPr>
              <a:t>at</a:t>
            </a:r>
            <a:r>
              <a:rPr sz="1800" spc="-15" dirty="0">
                <a:latin typeface="Arial MT"/>
                <a:cs typeface="Arial MT"/>
              </a:rPr>
              <a:t> </a:t>
            </a:r>
            <a:r>
              <a:rPr sz="1800" dirty="0">
                <a:latin typeface="Arial MT"/>
                <a:cs typeface="Arial MT"/>
              </a:rPr>
              <a:t>higher </a:t>
            </a:r>
            <a:r>
              <a:rPr sz="1800" spc="-484" dirty="0">
                <a:latin typeface="Arial MT"/>
                <a:cs typeface="Arial MT"/>
              </a:rPr>
              <a:t> </a:t>
            </a:r>
            <a:r>
              <a:rPr sz="1800" dirty="0">
                <a:latin typeface="Arial MT"/>
                <a:cs typeface="Arial MT"/>
              </a:rPr>
              <a:t>doses</a:t>
            </a:r>
            <a:r>
              <a:rPr sz="1800" spc="-40" dirty="0">
                <a:latin typeface="Arial MT"/>
                <a:cs typeface="Arial MT"/>
              </a:rPr>
              <a:t> </a:t>
            </a:r>
            <a:r>
              <a:rPr sz="1800" dirty="0">
                <a:latin typeface="Arial MT"/>
                <a:cs typeface="Arial MT"/>
              </a:rPr>
              <a:t>used</a:t>
            </a:r>
            <a:r>
              <a:rPr sz="1800" spc="-40" dirty="0">
                <a:latin typeface="Arial MT"/>
                <a:cs typeface="Arial MT"/>
              </a:rPr>
              <a:t> </a:t>
            </a:r>
            <a:r>
              <a:rPr sz="1800" dirty="0">
                <a:latin typeface="Arial MT"/>
                <a:cs typeface="Arial MT"/>
              </a:rPr>
              <a:t>in</a:t>
            </a:r>
            <a:r>
              <a:rPr sz="1800" spc="-15" dirty="0">
                <a:latin typeface="Arial MT"/>
                <a:cs typeface="Arial MT"/>
              </a:rPr>
              <a:t> </a:t>
            </a:r>
            <a:r>
              <a:rPr sz="1800" dirty="0">
                <a:latin typeface="Arial MT"/>
                <a:cs typeface="Arial MT"/>
              </a:rPr>
              <a:t>anesthesia</a:t>
            </a:r>
            <a:endParaRPr sz="1800">
              <a:latin typeface="Arial MT"/>
              <a:cs typeface="Arial MT"/>
            </a:endParaRPr>
          </a:p>
          <a:p>
            <a:pPr marL="12700">
              <a:lnSpc>
                <a:spcPct val="100000"/>
              </a:lnSpc>
              <a:spcBef>
                <a:spcPts val="795"/>
              </a:spcBef>
            </a:pPr>
            <a:r>
              <a:rPr sz="1800" dirty="0">
                <a:latin typeface="Arial MT"/>
                <a:cs typeface="Arial MT"/>
              </a:rPr>
              <a:t>Nausea</a:t>
            </a:r>
            <a:endParaRPr sz="1800">
              <a:latin typeface="Arial MT"/>
              <a:cs typeface="Arial MT"/>
            </a:endParaRPr>
          </a:p>
          <a:p>
            <a:pPr marL="12700">
              <a:lnSpc>
                <a:spcPct val="100000"/>
              </a:lnSpc>
              <a:spcBef>
                <a:spcPts val="795"/>
              </a:spcBef>
            </a:pPr>
            <a:r>
              <a:rPr sz="1800" dirty="0">
                <a:latin typeface="Arial MT"/>
                <a:cs typeface="Arial MT"/>
              </a:rPr>
              <a:t>Headache</a:t>
            </a:r>
            <a:endParaRPr sz="1800">
              <a:latin typeface="Arial MT"/>
              <a:cs typeface="Arial MT"/>
            </a:endParaRPr>
          </a:p>
        </p:txBody>
      </p:sp>
      <p:sp>
        <p:nvSpPr>
          <p:cNvPr id="12" name="object 12"/>
          <p:cNvSpPr/>
          <p:nvPr/>
        </p:nvSpPr>
        <p:spPr>
          <a:xfrm>
            <a:off x="631698" y="2286000"/>
            <a:ext cx="114300" cy="292735"/>
          </a:xfrm>
          <a:custGeom>
            <a:avLst/>
            <a:gdLst/>
            <a:ahLst/>
            <a:cxnLst/>
            <a:rect l="l" t="t" r="r" b="b"/>
            <a:pathLst>
              <a:path w="114300" h="292735">
                <a:moveTo>
                  <a:pt x="0" y="292735"/>
                </a:moveTo>
                <a:lnTo>
                  <a:pt x="114300" y="292735"/>
                </a:lnTo>
                <a:lnTo>
                  <a:pt x="114300" y="0"/>
                </a:lnTo>
                <a:lnTo>
                  <a:pt x="0" y="0"/>
                </a:lnTo>
                <a:lnTo>
                  <a:pt x="0" y="292735"/>
                </a:lnTo>
                <a:close/>
              </a:path>
            </a:pathLst>
          </a:custGeom>
          <a:solidFill>
            <a:srgbClr val="BB8542"/>
          </a:solidFill>
        </p:spPr>
        <p:txBody>
          <a:bodyPr wrap="square" lIns="0" tIns="0" rIns="0" bIns="0" rtlCol="0"/>
          <a:lstStyle/>
          <a:p>
            <a:endParaRPr/>
          </a:p>
        </p:txBody>
      </p:sp>
      <p:sp>
        <p:nvSpPr>
          <p:cNvPr id="13" name="object 13"/>
          <p:cNvSpPr/>
          <p:nvPr/>
        </p:nvSpPr>
        <p:spPr>
          <a:xfrm>
            <a:off x="631698" y="2703576"/>
            <a:ext cx="114300" cy="765810"/>
          </a:xfrm>
          <a:custGeom>
            <a:avLst/>
            <a:gdLst/>
            <a:ahLst/>
            <a:cxnLst/>
            <a:rect l="l" t="t" r="r" b="b"/>
            <a:pathLst>
              <a:path w="114300" h="765810">
                <a:moveTo>
                  <a:pt x="0" y="765556"/>
                </a:moveTo>
                <a:lnTo>
                  <a:pt x="114300" y="765556"/>
                </a:lnTo>
                <a:lnTo>
                  <a:pt x="114300" y="0"/>
                </a:lnTo>
                <a:lnTo>
                  <a:pt x="0" y="0"/>
                </a:lnTo>
                <a:lnTo>
                  <a:pt x="0" y="765556"/>
                </a:lnTo>
                <a:close/>
              </a:path>
            </a:pathLst>
          </a:custGeom>
          <a:solidFill>
            <a:srgbClr val="BB8542"/>
          </a:solidFill>
        </p:spPr>
        <p:txBody>
          <a:bodyPr wrap="square" lIns="0" tIns="0" rIns="0" bIns="0" rtlCol="0"/>
          <a:lstStyle/>
          <a:p>
            <a:endParaRPr/>
          </a:p>
        </p:txBody>
      </p:sp>
      <p:sp>
        <p:nvSpPr>
          <p:cNvPr id="14" name="object 14"/>
          <p:cNvSpPr txBox="1"/>
          <p:nvPr/>
        </p:nvSpPr>
        <p:spPr>
          <a:xfrm>
            <a:off x="4647438" y="3173729"/>
            <a:ext cx="254952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DRUG</a:t>
            </a:r>
            <a:r>
              <a:rPr sz="1800" b="1" spc="-45" dirty="0">
                <a:latin typeface="Arial"/>
                <a:cs typeface="Arial"/>
              </a:rPr>
              <a:t> </a:t>
            </a:r>
            <a:r>
              <a:rPr sz="1800" b="1" spc="-5" dirty="0">
                <a:latin typeface="Arial"/>
                <a:cs typeface="Arial"/>
              </a:rPr>
              <a:t>INTERACTIONS:</a:t>
            </a:r>
            <a:endParaRPr sz="1800">
              <a:latin typeface="Arial"/>
              <a:cs typeface="Arial"/>
            </a:endParaRPr>
          </a:p>
        </p:txBody>
      </p:sp>
      <p:sp>
        <p:nvSpPr>
          <p:cNvPr id="15" name="object 15"/>
          <p:cNvSpPr txBox="1"/>
          <p:nvPr/>
        </p:nvSpPr>
        <p:spPr>
          <a:xfrm>
            <a:off x="4879085" y="3548633"/>
            <a:ext cx="3416300" cy="848994"/>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Effects</a:t>
            </a:r>
            <a:r>
              <a:rPr sz="1800" spc="-35" dirty="0">
                <a:latin typeface="Arial MT"/>
                <a:cs typeface="Arial MT"/>
              </a:rPr>
              <a:t> </a:t>
            </a:r>
            <a:r>
              <a:rPr sz="1800" dirty="0">
                <a:latin typeface="Arial MT"/>
                <a:cs typeface="Arial MT"/>
              </a:rPr>
              <a:t>of</a:t>
            </a:r>
            <a:r>
              <a:rPr sz="1800" spc="-15" dirty="0">
                <a:latin typeface="Arial MT"/>
                <a:cs typeface="Arial MT"/>
              </a:rPr>
              <a:t> </a:t>
            </a:r>
            <a:r>
              <a:rPr sz="1800" dirty="0">
                <a:latin typeface="Arial MT"/>
                <a:cs typeface="Arial MT"/>
              </a:rPr>
              <a:t>ketamine</a:t>
            </a:r>
            <a:r>
              <a:rPr sz="1800" spc="-60" dirty="0">
                <a:latin typeface="Arial MT"/>
                <a:cs typeface="Arial MT"/>
              </a:rPr>
              <a:t> </a:t>
            </a:r>
            <a:r>
              <a:rPr sz="1800" dirty="0">
                <a:latin typeface="Arial MT"/>
                <a:cs typeface="Arial MT"/>
              </a:rPr>
              <a:t>are</a:t>
            </a:r>
            <a:r>
              <a:rPr sz="1800" spc="-10" dirty="0">
                <a:latin typeface="Arial MT"/>
                <a:cs typeface="Arial MT"/>
              </a:rPr>
              <a:t> </a:t>
            </a:r>
            <a:r>
              <a:rPr sz="1800" dirty="0">
                <a:latin typeface="Arial MT"/>
                <a:cs typeface="Arial MT"/>
              </a:rPr>
              <a:t>increased </a:t>
            </a:r>
            <a:r>
              <a:rPr sz="1800" spc="-484" dirty="0">
                <a:latin typeface="Arial MT"/>
                <a:cs typeface="Arial MT"/>
              </a:rPr>
              <a:t> </a:t>
            </a:r>
            <a:r>
              <a:rPr sz="1800" spc="-10" dirty="0">
                <a:latin typeface="Arial MT"/>
                <a:cs typeface="Arial MT"/>
              </a:rPr>
              <a:t>when </a:t>
            </a:r>
            <a:r>
              <a:rPr sz="1800" dirty="0">
                <a:latin typeface="Arial MT"/>
                <a:cs typeface="Arial MT"/>
              </a:rPr>
              <a:t>combines </a:t>
            </a:r>
            <a:r>
              <a:rPr sz="1800" spc="-10" dirty="0">
                <a:latin typeface="Arial MT"/>
                <a:cs typeface="Arial MT"/>
              </a:rPr>
              <a:t>with </a:t>
            </a:r>
            <a:r>
              <a:rPr sz="1800" dirty="0">
                <a:latin typeface="Arial MT"/>
                <a:cs typeface="Arial MT"/>
              </a:rPr>
              <a:t>other </a:t>
            </a:r>
            <a:r>
              <a:rPr sz="1800" spc="5" dirty="0">
                <a:latin typeface="Arial MT"/>
                <a:cs typeface="Arial MT"/>
              </a:rPr>
              <a:t> analgesics</a:t>
            </a:r>
            <a:r>
              <a:rPr sz="1800" spc="-95" dirty="0">
                <a:latin typeface="Arial MT"/>
                <a:cs typeface="Arial MT"/>
              </a:rPr>
              <a:t> </a:t>
            </a:r>
            <a:r>
              <a:rPr sz="1800" dirty="0">
                <a:latin typeface="Arial MT"/>
                <a:cs typeface="Arial MT"/>
              </a:rPr>
              <a:t>or</a:t>
            </a:r>
            <a:r>
              <a:rPr sz="1800" spc="-5" dirty="0">
                <a:latin typeface="Arial MT"/>
                <a:cs typeface="Arial MT"/>
              </a:rPr>
              <a:t> </a:t>
            </a:r>
            <a:r>
              <a:rPr sz="1800" spc="5" dirty="0">
                <a:latin typeface="Arial MT"/>
                <a:cs typeface="Arial MT"/>
              </a:rPr>
              <a:t>muscle</a:t>
            </a:r>
            <a:r>
              <a:rPr sz="1800" spc="-75" dirty="0">
                <a:latin typeface="Arial MT"/>
                <a:cs typeface="Arial MT"/>
              </a:rPr>
              <a:t> </a:t>
            </a:r>
            <a:r>
              <a:rPr sz="1800" spc="-5" dirty="0">
                <a:latin typeface="Arial MT"/>
                <a:cs typeface="Arial MT"/>
              </a:rPr>
              <a:t>relaxants</a:t>
            </a:r>
            <a:endParaRPr sz="1800">
              <a:latin typeface="Arial MT"/>
              <a:cs typeface="Arial MT"/>
            </a:endParaRPr>
          </a:p>
        </p:txBody>
      </p:sp>
      <p:sp>
        <p:nvSpPr>
          <p:cNvPr id="16" name="object 16"/>
          <p:cNvSpPr txBox="1"/>
          <p:nvPr/>
        </p:nvSpPr>
        <p:spPr>
          <a:xfrm>
            <a:off x="4647438" y="4750054"/>
            <a:ext cx="2830195" cy="299720"/>
          </a:xfrm>
          <a:prstGeom prst="rect">
            <a:avLst/>
          </a:prstGeom>
        </p:spPr>
        <p:txBody>
          <a:bodyPr vert="horz" wrap="square" lIns="0" tIns="12700" rIns="0" bIns="0" rtlCol="0">
            <a:spAutoFit/>
          </a:bodyPr>
          <a:lstStyle/>
          <a:p>
            <a:pPr marL="12700">
              <a:lnSpc>
                <a:spcPct val="100000"/>
              </a:lnSpc>
              <a:spcBef>
                <a:spcPts val="100"/>
              </a:spcBef>
            </a:pPr>
            <a:r>
              <a:rPr sz="1800" b="1" spc="-15" dirty="0">
                <a:latin typeface="Arial"/>
                <a:cs typeface="Arial"/>
              </a:rPr>
              <a:t>ONSET/PEAK/DURATION:</a:t>
            </a:r>
            <a:endParaRPr sz="1800">
              <a:latin typeface="Arial"/>
              <a:cs typeface="Arial"/>
            </a:endParaRPr>
          </a:p>
        </p:txBody>
      </p:sp>
      <p:sp>
        <p:nvSpPr>
          <p:cNvPr id="17" name="object 17"/>
          <p:cNvSpPr txBox="1"/>
          <p:nvPr/>
        </p:nvSpPr>
        <p:spPr>
          <a:xfrm>
            <a:off x="4879085" y="5124653"/>
            <a:ext cx="3348990" cy="57531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30</a:t>
            </a:r>
            <a:r>
              <a:rPr sz="1800" spc="-45" dirty="0">
                <a:latin typeface="Arial MT"/>
                <a:cs typeface="Arial MT"/>
              </a:rPr>
              <a:t> </a:t>
            </a:r>
            <a:r>
              <a:rPr sz="1800" dirty="0">
                <a:latin typeface="Arial MT"/>
                <a:cs typeface="Arial MT"/>
              </a:rPr>
              <a:t>sec-4min</a:t>
            </a:r>
            <a:r>
              <a:rPr sz="1800" spc="-90" dirty="0">
                <a:latin typeface="Arial MT"/>
                <a:cs typeface="Arial MT"/>
              </a:rPr>
              <a:t> </a:t>
            </a:r>
            <a:r>
              <a:rPr sz="1800" dirty="0">
                <a:latin typeface="Arial MT"/>
                <a:cs typeface="Arial MT"/>
              </a:rPr>
              <a:t>(IV&lt;IO&lt;IN&lt;IM)/1-10</a:t>
            </a:r>
            <a:endParaRPr sz="1800">
              <a:latin typeface="Arial MT"/>
              <a:cs typeface="Arial MT"/>
            </a:endParaRPr>
          </a:p>
          <a:p>
            <a:pPr marL="12700">
              <a:lnSpc>
                <a:spcPct val="100000"/>
              </a:lnSpc>
              <a:spcBef>
                <a:spcPts val="5"/>
              </a:spcBef>
            </a:pPr>
            <a:r>
              <a:rPr sz="1800" dirty="0">
                <a:latin typeface="Arial MT"/>
                <a:cs typeface="Arial MT"/>
              </a:rPr>
              <a:t>min/5-25</a:t>
            </a:r>
            <a:r>
              <a:rPr sz="1800" spc="-65" dirty="0">
                <a:latin typeface="Arial MT"/>
                <a:cs typeface="Arial MT"/>
              </a:rPr>
              <a:t> </a:t>
            </a:r>
            <a:r>
              <a:rPr sz="1800" dirty="0">
                <a:latin typeface="Arial MT"/>
                <a:cs typeface="Arial MT"/>
              </a:rPr>
              <a:t>min</a:t>
            </a:r>
            <a:endParaRPr sz="1800">
              <a:latin typeface="Arial MT"/>
              <a:cs typeface="Arial MT"/>
            </a:endParaRPr>
          </a:p>
        </p:txBody>
      </p:sp>
      <p:sp>
        <p:nvSpPr>
          <p:cNvPr id="18" name="object 18"/>
          <p:cNvSpPr/>
          <p:nvPr/>
        </p:nvSpPr>
        <p:spPr>
          <a:xfrm>
            <a:off x="4658105" y="3572255"/>
            <a:ext cx="114300" cy="765810"/>
          </a:xfrm>
          <a:custGeom>
            <a:avLst/>
            <a:gdLst/>
            <a:ahLst/>
            <a:cxnLst/>
            <a:rect l="l" t="t" r="r" b="b"/>
            <a:pathLst>
              <a:path w="114300" h="765810">
                <a:moveTo>
                  <a:pt x="0" y="765556"/>
                </a:moveTo>
                <a:lnTo>
                  <a:pt x="114300" y="765556"/>
                </a:lnTo>
                <a:lnTo>
                  <a:pt x="114300" y="0"/>
                </a:lnTo>
                <a:lnTo>
                  <a:pt x="0" y="0"/>
                </a:lnTo>
                <a:lnTo>
                  <a:pt x="0" y="765556"/>
                </a:lnTo>
                <a:close/>
              </a:path>
            </a:pathLst>
          </a:custGeom>
          <a:solidFill>
            <a:srgbClr val="BB8542"/>
          </a:solidFill>
        </p:spPr>
        <p:txBody>
          <a:bodyPr wrap="square" lIns="0" tIns="0" rIns="0" bIns="0" rtlCol="0"/>
          <a:lstStyle/>
          <a:p>
            <a:endParaRPr/>
          </a:p>
        </p:txBody>
      </p:sp>
      <p:grpSp>
        <p:nvGrpSpPr>
          <p:cNvPr id="19" name="object 19"/>
          <p:cNvGrpSpPr/>
          <p:nvPr/>
        </p:nvGrpSpPr>
        <p:grpSpPr>
          <a:xfrm>
            <a:off x="8835770" y="4065651"/>
            <a:ext cx="2978785" cy="2082800"/>
            <a:chOff x="8835770" y="4065651"/>
            <a:chExt cx="2978785" cy="2082800"/>
          </a:xfrm>
        </p:grpSpPr>
        <p:sp>
          <p:nvSpPr>
            <p:cNvPr id="20" name="object 20"/>
            <p:cNvSpPr/>
            <p:nvPr/>
          </p:nvSpPr>
          <p:spPr>
            <a:xfrm>
              <a:off x="8845295" y="4075176"/>
              <a:ext cx="2959735" cy="2063750"/>
            </a:xfrm>
            <a:custGeom>
              <a:avLst/>
              <a:gdLst/>
              <a:ahLst/>
              <a:cxnLst/>
              <a:rect l="l" t="t" r="r" b="b"/>
              <a:pathLst>
                <a:path w="2959734" h="2063750">
                  <a:moveTo>
                    <a:pt x="2722753" y="0"/>
                  </a:moveTo>
                  <a:lnTo>
                    <a:pt x="236854" y="0"/>
                  </a:lnTo>
                  <a:lnTo>
                    <a:pt x="189120" y="4812"/>
                  </a:lnTo>
                  <a:lnTo>
                    <a:pt x="144660" y="18613"/>
                  </a:lnTo>
                  <a:lnTo>
                    <a:pt x="104427" y="40451"/>
                  </a:lnTo>
                  <a:lnTo>
                    <a:pt x="69373" y="69373"/>
                  </a:lnTo>
                  <a:lnTo>
                    <a:pt x="40451" y="104427"/>
                  </a:lnTo>
                  <a:lnTo>
                    <a:pt x="18613" y="144660"/>
                  </a:lnTo>
                  <a:lnTo>
                    <a:pt x="4812" y="189120"/>
                  </a:lnTo>
                  <a:lnTo>
                    <a:pt x="0" y="236855"/>
                  </a:lnTo>
                  <a:lnTo>
                    <a:pt x="0" y="1826590"/>
                  </a:lnTo>
                  <a:lnTo>
                    <a:pt x="4812" y="1874333"/>
                  </a:lnTo>
                  <a:lnTo>
                    <a:pt x="18613" y="1918802"/>
                  </a:lnTo>
                  <a:lnTo>
                    <a:pt x="40451" y="1959044"/>
                  </a:lnTo>
                  <a:lnTo>
                    <a:pt x="69373" y="1994106"/>
                  </a:lnTo>
                  <a:lnTo>
                    <a:pt x="104427" y="2023035"/>
                  </a:lnTo>
                  <a:lnTo>
                    <a:pt x="144660" y="2044878"/>
                  </a:lnTo>
                  <a:lnTo>
                    <a:pt x="189120" y="2058682"/>
                  </a:lnTo>
                  <a:lnTo>
                    <a:pt x="236854" y="2063496"/>
                  </a:lnTo>
                  <a:lnTo>
                    <a:pt x="2722753" y="2063496"/>
                  </a:lnTo>
                  <a:lnTo>
                    <a:pt x="2770487" y="2058682"/>
                  </a:lnTo>
                  <a:lnTo>
                    <a:pt x="2814947" y="2044878"/>
                  </a:lnTo>
                  <a:lnTo>
                    <a:pt x="2855180" y="2023035"/>
                  </a:lnTo>
                  <a:lnTo>
                    <a:pt x="2890234" y="1994106"/>
                  </a:lnTo>
                  <a:lnTo>
                    <a:pt x="2919156" y="1959044"/>
                  </a:lnTo>
                  <a:lnTo>
                    <a:pt x="2940994" y="1918802"/>
                  </a:lnTo>
                  <a:lnTo>
                    <a:pt x="2954795" y="1874333"/>
                  </a:lnTo>
                  <a:lnTo>
                    <a:pt x="2959607" y="1826590"/>
                  </a:lnTo>
                  <a:lnTo>
                    <a:pt x="2959607" y="236855"/>
                  </a:lnTo>
                  <a:lnTo>
                    <a:pt x="2954795" y="189120"/>
                  </a:lnTo>
                  <a:lnTo>
                    <a:pt x="2940994" y="144660"/>
                  </a:lnTo>
                  <a:lnTo>
                    <a:pt x="2919156" y="104427"/>
                  </a:lnTo>
                  <a:lnTo>
                    <a:pt x="2890234" y="69373"/>
                  </a:lnTo>
                  <a:lnTo>
                    <a:pt x="2855180" y="40451"/>
                  </a:lnTo>
                  <a:lnTo>
                    <a:pt x="2814947" y="18613"/>
                  </a:lnTo>
                  <a:lnTo>
                    <a:pt x="2770487" y="4812"/>
                  </a:lnTo>
                  <a:lnTo>
                    <a:pt x="2722753" y="0"/>
                  </a:lnTo>
                  <a:close/>
                </a:path>
              </a:pathLst>
            </a:custGeom>
            <a:solidFill>
              <a:srgbClr val="FFF4D2">
                <a:alpha val="29019"/>
              </a:srgbClr>
            </a:solidFill>
          </p:spPr>
          <p:txBody>
            <a:bodyPr wrap="square" lIns="0" tIns="0" rIns="0" bIns="0" rtlCol="0"/>
            <a:lstStyle/>
            <a:p>
              <a:endParaRPr/>
            </a:p>
          </p:txBody>
        </p:sp>
        <p:sp>
          <p:nvSpPr>
            <p:cNvPr id="21" name="object 21"/>
            <p:cNvSpPr/>
            <p:nvPr/>
          </p:nvSpPr>
          <p:spPr>
            <a:xfrm>
              <a:off x="8845295" y="4075176"/>
              <a:ext cx="2959735" cy="2063750"/>
            </a:xfrm>
            <a:custGeom>
              <a:avLst/>
              <a:gdLst/>
              <a:ahLst/>
              <a:cxnLst/>
              <a:rect l="l" t="t" r="r" b="b"/>
              <a:pathLst>
                <a:path w="2959734" h="2063750">
                  <a:moveTo>
                    <a:pt x="0" y="236855"/>
                  </a:moveTo>
                  <a:lnTo>
                    <a:pt x="4812" y="189120"/>
                  </a:lnTo>
                  <a:lnTo>
                    <a:pt x="18613" y="144660"/>
                  </a:lnTo>
                  <a:lnTo>
                    <a:pt x="40451" y="104427"/>
                  </a:lnTo>
                  <a:lnTo>
                    <a:pt x="69373" y="69373"/>
                  </a:lnTo>
                  <a:lnTo>
                    <a:pt x="104427" y="40451"/>
                  </a:lnTo>
                  <a:lnTo>
                    <a:pt x="144660" y="18613"/>
                  </a:lnTo>
                  <a:lnTo>
                    <a:pt x="189120" y="4812"/>
                  </a:lnTo>
                  <a:lnTo>
                    <a:pt x="236854" y="0"/>
                  </a:lnTo>
                  <a:lnTo>
                    <a:pt x="2722753" y="0"/>
                  </a:lnTo>
                  <a:lnTo>
                    <a:pt x="2770487" y="4812"/>
                  </a:lnTo>
                  <a:lnTo>
                    <a:pt x="2814947" y="18613"/>
                  </a:lnTo>
                  <a:lnTo>
                    <a:pt x="2855180" y="40451"/>
                  </a:lnTo>
                  <a:lnTo>
                    <a:pt x="2890234" y="69373"/>
                  </a:lnTo>
                  <a:lnTo>
                    <a:pt x="2919156" y="104427"/>
                  </a:lnTo>
                  <a:lnTo>
                    <a:pt x="2940994" y="144660"/>
                  </a:lnTo>
                  <a:lnTo>
                    <a:pt x="2954795" y="189120"/>
                  </a:lnTo>
                  <a:lnTo>
                    <a:pt x="2959607" y="236855"/>
                  </a:lnTo>
                  <a:lnTo>
                    <a:pt x="2959607" y="1826590"/>
                  </a:lnTo>
                  <a:lnTo>
                    <a:pt x="2954795" y="1874333"/>
                  </a:lnTo>
                  <a:lnTo>
                    <a:pt x="2940994" y="1918802"/>
                  </a:lnTo>
                  <a:lnTo>
                    <a:pt x="2919156" y="1959044"/>
                  </a:lnTo>
                  <a:lnTo>
                    <a:pt x="2890234" y="1994106"/>
                  </a:lnTo>
                  <a:lnTo>
                    <a:pt x="2855180" y="2023035"/>
                  </a:lnTo>
                  <a:lnTo>
                    <a:pt x="2814947" y="2044878"/>
                  </a:lnTo>
                  <a:lnTo>
                    <a:pt x="2770487" y="2058682"/>
                  </a:lnTo>
                  <a:lnTo>
                    <a:pt x="2722753" y="2063496"/>
                  </a:lnTo>
                  <a:lnTo>
                    <a:pt x="236854" y="2063496"/>
                  </a:lnTo>
                  <a:lnTo>
                    <a:pt x="189120" y="2058682"/>
                  </a:lnTo>
                  <a:lnTo>
                    <a:pt x="144660" y="2044878"/>
                  </a:lnTo>
                  <a:lnTo>
                    <a:pt x="104427" y="2023035"/>
                  </a:lnTo>
                  <a:lnTo>
                    <a:pt x="69373" y="1994106"/>
                  </a:lnTo>
                  <a:lnTo>
                    <a:pt x="40451" y="1959044"/>
                  </a:lnTo>
                  <a:lnTo>
                    <a:pt x="18613" y="1918802"/>
                  </a:lnTo>
                  <a:lnTo>
                    <a:pt x="4812" y="1874333"/>
                  </a:lnTo>
                  <a:lnTo>
                    <a:pt x="0" y="1826590"/>
                  </a:lnTo>
                  <a:lnTo>
                    <a:pt x="0" y="236855"/>
                  </a:lnTo>
                  <a:close/>
                </a:path>
              </a:pathLst>
            </a:custGeom>
            <a:ln w="19049">
              <a:solidFill>
                <a:srgbClr val="CD9146"/>
              </a:solidFill>
            </a:ln>
          </p:spPr>
          <p:txBody>
            <a:bodyPr wrap="square" lIns="0" tIns="0" rIns="0" bIns="0" rtlCol="0"/>
            <a:lstStyle/>
            <a:p>
              <a:endParaRPr/>
            </a:p>
          </p:txBody>
        </p:sp>
      </p:grpSp>
      <p:sp>
        <p:nvSpPr>
          <p:cNvPr id="22" name="object 22"/>
          <p:cNvSpPr txBox="1"/>
          <p:nvPr/>
        </p:nvSpPr>
        <p:spPr>
          <a:xfrm>
            <a:off x="9089897" y="4312665"/>
            <a:ext cx="2473325" cy="1581150"/>
          </a:xfrm>
          <a:prstGeom prst="rect">
            <a:avLst/>
          </a:prstGeom>
        </p:spPr>
        <p:txBody>
          <a:bodyPr vert="horz" wrap="square" lIns="0" tIns="12700" rIns="0" bIns="0" rtlCol="0">
            <a:spAutoFit/>
          </a:bodyPr>
          <a:lstStyle/>
          <a:p>
            <a:pPr marL="12065" marR="5080" algn="ctr">
              <a:lnSpc>
                <a:spcPct val="100000"/>
              </a:lnSpc>
              <a:spcBef>
                <a:spcPts val="100"/>
              </a:spcBef>
            </a:pPr>
            <a:r>
              <a:rPr sz="1700" b="1" spc="-20" dirty="0">
                <a:solidFill>
                  <a:srgbClr val="373737"/>
                </a:solidFill>
                <a:latin typeface="Arial"/>
                <a:cs typeface="Arial"/>
              </a:rPr>
              <a:t>KETAMINE</a:t>
            </a:r>
            <a:r>
              <a:rPr sz="1700" b="1" spc="-15" dirty="0">
                <a:solidFill>
                  <a:srgbClr val="373737"/>
                </a:solidFill>
                <a:latin typeface="Arial"/>
                <a:cs typeface="Arial"/>
              </a:rPr>
              <a:t> </a:t>
            </a:r>
            <a:r>
              <a:rPr sz="1700" dirty="0">
                <a:solidFill>
                  <a:srgbClr val="373737"/>
                </a:solidFill>
                <a:latin typeface="Arial MT"/>
                <a:cs typeface="Arial MT"/>
              </a:rPr>
              <a:t>can </a:t>
            </a:r>
            <a:r>
              <a:rPr sz="1700" spc="-10" dirty="0">
                <a:solidFill>
                  <a:srgbClr val="373737"/>
                </a:solidFill>
                <a:latin typeface="Arial MT"/>
                <a:cs typeface="Arial MT"/>
              </a:rPr>
              <a:t>be</a:t>
            </a:r>
            <a:r>
              <a:rPr sz="1700" spc="-5" dirty="0">
                <a:solidFill>
                  <a:srgbClr val="373737"/>
                </a:solidFill>
                <a:latin typeface="Arial MT"/>
                <a:cs typeface="Arial MT"/>
              </a:rPr>
              <a:t> safely </a:t>
            </a:r>
            <a:r>
              <a:rPr sz="1700" spc="-455" dirty="0">
                <a:solidFill>
                  <a:srgbClr val="373737"/>
                </a:solidFill>
                <a:latin typeface="Arial MT"/>
                <a:cs typeface="Arial MT"/>
              </a:rPr>
              <a:t> </a:t>
            </a:r>
            <a:r>
              <a:rPr sz="1700" spc="-5" dirty="0">
                <a:solidFill>
                  <a:srgbClr val="373737"/>
                </a:solidFill>
                <a:latin typeface="Arial MT"/>
                <a:cs typeface="Arial MT"/>
              </a:rPr>
              <a:t>used</a:t>
            </a:r>
            <a:r>
              <a:rPr sz="1700" spc="5" dirty="0">
                <a:solidFill>
                  <a:srgbClr val="373737"/>
                </a:solidFill>
                <a:latin typeface="Arial MT"/>
                <a:cs typeface="Arial MT"/>
              </a:rPr>
              <a:t> </a:t>
            </a:r>
            <a:r>
              <a:rPr sz="1700" dirty="0">
                <a:solidFill>
                  <a:srgbClr val="373737"/>
                </a:solidFill>
                <a:latin typeface="Arial MT"/>
                <a:cs typeface="Arial MT"/>
              </a:rPr>
              <a:t>in</a:t>
            </a:r>
            <a:r>
              <a:rPr sz="1700" spc="-15" dirty="0">
                <a:solidFill>
                  <a:srgbClr val="373737"/>
                </a:solidFill>
                <a:latin typeface="Arial MT"/>
                <a:cs typeface="Arial MT"/>
              </a:rPr>
              <a:t> </a:t>
            </a:r>
            <a:r>
              <a:rPr sz="1700" spc="-10" dirty="0">
                <a:solidFill>
                  <a:srgbClr val="373737"/>
                </a:solidFill>
                <a:latin typeface="Arial MT"/>
                <a:cs typeface="Arial MT"/>
              </a:rPr>
              <a:t>head</a:t>
            </a:r>
            <a:r>
              <a:rPr sz="1700" spc="35" dirty="0">
                <a:solidFill>
                  <a:srgbClr val="373737"/>
                </a:solidFill>
                <a:latin typeface="Arial MT"/>
                <a:cs typeface="Arial MT"/>
              </a:rPr>
              <a:t> </a:t>
            </a:r>
            <a:r>
              <a:rPr sz="1700" spc="-10" dirty="0">
                <a:solidFill>
                  <a:srgbClr val="373737"/>
                </a:solidFill>
                <a:latin typeface="Arial MT"/>
                <a:cs typeface="Arial MT"/>
              </a:rPr>
              <a:t>and</a:t>
            </a:r>
            <a:r>
              <a:rPr sz="1700" spc="35" dirty="0">
                <a:solidFill>
                  <a:srgbClr val="373737"/>
                </a:solidFill>
                <a:latin typeface="Arial MT"/>
                <a:cs typeface="Arial MT"/>
              </a:rPr>
              <a:t> </a:t>
            </a:r>
            <a:r>
              <a:rPr sz="1700" spc="-10" dirty="0">
                <a:solidFill>
                  <a:srgbClr val="373737"/>
                </a:solidFill>
                <a:latin typeface="Arial MT"/>
                <a:cs typeface="Arial MT"/>
              </a:rPr>
              <a:t>eye </a:t>
            </a:r>
            <a:r>
              <a:rPr sz="1700" spc="-5" dirty="0">
                <a:solidFill>
                  <a:srgbClr val="373737"/>
                </a:solidFill>
                <a:latin typeface="Arial MT"/>
                <a:cs typeface="Arial MT"/>
              </a:rPr>
              <a:t> </a:t>
            </a:r>
            <a:r>
              <a:rPr sz="1700" spc="-10" dirty="0">
                <a:solidFill>
                  <a:srgbClr val="373737"/>
                </a:solidFill>
                <a:latin typeface="Arial MT"/>
                <a:cs typeface="Arial MT"/>
              </a:rPr>
              <a:t>injuries</a:t>
            </a:r>
            <a:r>
              <a:rPr sz="1700" spc="10" dirty="0">
                <a:solidFill>
                  <a:srgbClr val="373737"/>
                </a:solidFill>
                <a:latin typeface="Arial MT"/>
                <a:cs typeface="Arial MT"/>
              </a:rPr>
              <a:t> </a:t>
            </a:r>
            <a:r>
              <a:rPr sz="1700" spc="-5" dirty="0">
                <a:solidFill>
                  <a:srgbClr val="373737"/>
                </a:solidFill>
                <a:latin typeface="Arial MT"/>
                <a:cs typeface="Arial MT"/>
              </a:rPr>
              <a:t>despite</a:t>
            </a:r>
            <a:r>
              <a:rPr sz="1700" spc="10" dirty="0">
                <a:solidFill>
                  <a:srgbClr val="373737"/>
                </a:solidFill>
                <a:latin typeface="Arial MT"/>
                <a:cs typeface="Arial MT"/>
              </a:rPr>
              <a:t> </a:t>
            </a:r>
            <a:r>
              <a:rPr sz="1700" spc="-5" dirty="0">
                <a:solidFill>
                  <a:srgbClr val="373737"/>
                </a:solidFill>
                <a:latin typeface="Arial MT"/>
                <a:cs typeface="Arial MT"/>
              </a:rPr>
              <a:t>prior </a:t>
            </a:r>
            <a:r>
              <a:rPr sz="1700" dirty="0">
                <a:solidFill>
                  <a:srgbClr val="373737"/>
                </a:solidFill>
                <a:latin typeface="Arial MT"/>
                <a:cs typeface="Arial MT"/>
              </a:rPr>
              <a:t> concerns </a:t>
            </a:r>
            <a:r>
              <a:rPr sz="1700" spc="-10" dirty="0">
                <a:solidFill>
                  <a:srgbClr val="373737"/>
                </a:solidFill>
                <a:latin typeface="Arial MT"/>
                <a:cs typeface="Arial MT"/>
              </a:rPr>
              <a:t>over</a:t>
            </a:r>
            <a:r>
              <a:rPr sz="1700" spc="20" dirty="0">
                <a:solidFill>
                  <a:srgbClr val="373737"/>
                </a:solidFill>
                <a:latin typeface="Arial MT"/>
                <a:cs typeface="Arial MT"/>
              </a:rPr>
              <a:t> </a:t>
            </a:r>
            <a:r>
              <a:rPr sz="1700" dirty="0">
                <a:solidFill>
                  <a:srgbClr val="373737"/>
                </a:solidFill>
                <a:latin typeface="Arial MT"/>
                <a:cs typeface="Arial MT"/>
              </a:rPr>
              <a:t>a</a:t>
            </a:r>
            <a:r>
              <a:rPr sz="1700" spc="-20" dirty="0">
                <a:solidFill>
                  <a:srgbClr val="373737"/>
                </a:solidFill>
                <a:latin typeface="Arial MT"/>
                <a:cs typeface="Arial MT"/>
              </a:rPr>
              <a:t> </a:t>
            </a:r>
            <a:r>
              <a:rPr sz="1700" spc="-5" dirty="0">
                <a:solidFill>
                  <a:srgbClr val="373737"/>
                </a:solidFill>
                <a:latin typeface="Arial MT"/>
                <a:cs typeface="Arial MT"/>
              </a:rPr>
              <a:t>potential </a:t>
            </a:r>
            <a:r>
              <a:rPr sz="1700" spc="-455" dirty="0">
                <a:solidFill>
                  <a:srgbClr val="373737"/>
                </a:solidFill>
                <a:latin typeface="Arial MT"/>
                <a:cs typeface="Arial MT"/>
              </a:rPr>
              <a:t> </a:t>
            </a:r>
            <a:r>
              <a:rPr sz="1700" spc="-5" dirty="0">
                <a:solidFill>
                  <a:srgbClr val="373737"/>
                </a:solidFill>
                <a:latin typeface="Arial MT"/>
                <a:cs typeface="Arial MT"/>
              </a:rPr>
              <a:t>increase ocular/cerebral </a:t>
            </a:r>
            <a:r>
              <a:rPr sz="1700" dirty="0">
                <a:solidFill>
                  <a:srgbClr val="373737"/>
                </a:solidFill>
                <a:latin typeface="Arial MT"/>
                <a:cs typeface="Arial MT"/>
              </a:rPr>
              <a:t> </a:t>
            </a:r>
            <a:r>
              <a:rPr sz="1700" spc="-5" dirty="0">
                <a:solidFill>
                  <a:srgbClr val="373737"/>
                </a:solidFill>
                <a:latin typeface="Arial MT"/>
                <a:cs typeface="Arial MT"/>
              </a:rPr>
              <a:t>pressures</a:t>
            </a:r>
            <a:endParaRPr sz="1700">
              <a:latin typeface="Arial MT"/>
              <a:cs typeface="Arial MT"/>
            </a:endParaRPr>
          </a:p>
        </p:txBody>
      </p:sp>
      <p:pic>
        <p:nvPicPr>
          <p:cNvPr id="23" name="object 23"/>
          <p:cNvPicPr/>
          <p:nvPr/>
        </p:nvPicPr>
        <p:blipFill>
          <a:blip r:embed="rId4" cstate="print"/>
          <a:stretch>
            <a:fillRect/>
          </a:stretch>
        </p:blipFill>
        <p:spPr>
          <a:xfrm>
            <a:off x="9545562" y="1606538"/>
            <a:ext cx="1366797" cy="2347097"/>
          </a:xfrm>
          <a:prstGeom prst="rect">
            <a:avLst/>
          </a:prstGeom>
        </p:spPr>
      </p:pic>
      <p:sp>
        <p:nvSpPr>
          <p:cNvPr id="24" name="object 24"/>
          <p:cNvSpPr/>
          <p:nvPr/>
        </p:nvSpPr>
        <p:spPr>
          <a:xfrm>
            <a:off x="4658105" y="5120640"/>
            <a:ext cx="114300" cy="528955"/>
          </a:xfrm>
          <a:custGeom>
            <a:avLst/>
            <a:gdLst/>
            <a:ahLst/>
            <a:cxnLst/>
            <a:rect l="l" t="t" r="r" b="b"/>
            <a:pathLst>
              <a:path w="114300" h="528954">
                <a:moveTo>
                  <a:pt x="0" y="528434"/>
                </a:moveTo>
                <a:lnTo>
                  <a:pt x="114300" y="528434"/>
                </a:lnTo>
                <a:lnTo>
                  <a:pt x="114300" y="0"/>
                </a:lnTo>
                <a:lnTo>
                  <a:pt x="0" y="0"/>
                </a:lnTo>
                <a:lnTo>
                  <a:pt x="0" y="528434"/>
                </a:lnTo>
                <a:close/>
              </a:path>
            </a:pathLst>
          </a:custGeom>
          <a:solidFill>
            <a:srgbClr val="BB8542"/>
          </a:solidFill>
        </p:spPr>
        <p:txBody>
          <a:bodyPr wrap="square" lIns="0" tIns="0" rIns="0" bIns="0" rtlCol="0"/>
          <a:lstStyle/>
          <a:p>
            <a:endParaRPr/>
          </a:p>
        </p:txBody>
      </p:sp>
      <p:sp>
        <p:nvSpPr>
          <p:cNvPr id="25" name="object 25"/>
          <p:cNvSpPr txBox="1"/>
          <p:nvPr/>
        </p:nvSpPr>
        <p:spPr>
          <a:xfrm>
            <a:off x="4647438" y="1878025"/>
            <a:ext cx="2954655" cy="300355"/>
          </a:xfrm>
          <a:prstGeom prst="rect">
            <a:avLst/>
          </a:prstGeom>
        </p:spPr>
        <p:txBody>
          <a:bodyPr vert="horz" wrap="square" lIns="0" tIns="12700" rIns="0" bIns="0" rtlCol="0">
            <a:spAutoFit/>
          </a:bodyPr>
          <a:lstStyle/>
          <a:p>
            <a:pPr marL="12700">
              <a:lnSpc>
                <a:spcPct val="100000"/>
              </a:lnSpc>
              <a:spcBef>
                <a:spcPts val="100"/>
              </a:spcBef>
            </a:pPr>
            <a:r>
              <a:rPr sz="1800" b="1" spc="-20" dirty="0">
                <a:latin typeface="Arial"/>
                <a:cs typeface="Arial"/>
              </a:rPr>
              <a:t>TREATMENT</a:t>
            </a:r>
            <a:r>
              <a:rPr sz="1800" b="1" dirty="0">
                <a:latin typeface="Arial"/>
                <a:cs typeface="Arial"/>
              </a:rPr>
              <a:t> </a:t>
            </a:r>
            <a:r>
              <a:rPr sz="1800" b="1" spc="-5" dirty="0">
                <a:latin typeface="Arial"/>
                <a:cs typeface="Arial"/>
              </a:rPr>
              <a:t>END</a:t>
            </a:r>
            <a:r>
              <a:rPr sz="1800" b="1" spc="-20" dirty="0">
                <a:latin typeface="Arial"/>
                <a:cs typeface="Arial"/>
              </a:rPr>
              <a:t> </a:t>
            </a:r>
            <a:r>
              <a:rPr sz="1800" b="1" spc="-5" dirty="0">
                <a:latin typeface="Arial"/>
                <a:cs typeface="Arial"/>
              </a:rPr>
              <a:t>POINTS:</a:t>
            </a:r>
            <a:endParaRPr sz="1800">
              <a:latin typeface="Arial"/>
              <a:cs typeface="Arial"/>
            </a:endParaRPr>
          </a:p>
        </p:txBody>
      </p:sp>
      <p:sp>
        <p:nvSpPr>
          <p:cNvPr id="26" name="object 26"/>
          <p:cNvSpPr txBox="1"/>
          <p:nvPr/>
        </p:nvSpPr>
        <p:spPr>
          <a:xfrm>
            <a:off x="4924805" y="2153318"/>
            <a:ext cx="1236345" cy="738505"/>
          </a:xfrm>
          <a:prstGeom prst="rect">
            <a:avLst/>
          </a:prstGeom>
        </p:spPr>
        <p:txBody>
          <a:bodyPr vert="horz" wrap="square" lIns="0" tIns="94615" rIns="0" bIns="0" rtlCol="0">
            <a:spAutoFit/>
          </a:bodyPr>
          <a:lstStyle/>
          <a:p>
            <a:pPr marL="12700">
              <a:lnSpc>
                <a:spcPct val="100000"/>
              </a:lnSpc>
              <a:spcBef>
                <a:spcPts val="745"/>
              </a:spcBef>
            </a:pPr>
            <a:r>
              <a:rPr sz="1800" dirty="0">
                <a:latin typeface="Arial MT"/>
                <a:cs typeface="Arial MT"/>
              </a:rPr>
              <a:t>Pain</a:t>
            </a:r>
            <a:r>
              <a:rPr sz="1800" spc="-70" dirty="0">
                <a:latin typeface="Arial MT"/>
                <a:cs typeface="Arial MT"/>
              </a:rPr>
              <a:t> </a:t>
            </a:r>
            <a:r>
              <a:rPr sz="1800" dirty="0">
                <a:latin typeface="Arial MT"/>
                <a:cs typeface="Arial MT"/>
              </a:rPr>
              <a:t>control</a:t>
            </a:r>
            <a:endParaRPr sz="1800">
              <a:latin typeface="Arial MT"/>
              <a:cs typeface="Arial MT"/>
            </a:endParaRPr>
          </a:p>
          <a:p>
            <a:pPr marL="12700">
              <a:lnSpc>
                <a:spcPct val="100000"/>
              </a:lnSpc>
              <a:spcBef>
                <a:spcPts val="645"/>
              </a:spcBef>
            </a:pPr>
            <a:r>
              <a:rPr sz="1800" dirty="0">
                <a:latin typeface="Arial MT"/>
                <a:cs typeface="Arial MT"/>
              </a:rPr>
              <a:t>Nystagmus</a:t>
            </a:r>
            <a:endParaRPr sz="1800">
              <a:latin typeface="Arial MT"/>
              <a:cs typeface="Arial MT"/>
            </a:endParaRPr>
          </a:p>
        </p:txBody>
      </p:sp>
      <p:sp>
        <p:nvSpPr>
          <p:cNvPr id="27" name="object 27"/>
          <p:cNvSpPr/>
          <p:nvPr/>
        </p:nvSpPr>
        <p:spPr>
          <a:xfrm>
            <a:off x="4786884" y="2287523"/>
            <a:ext cx="0" cy="283845"/>
          </a:xfrm>
          <a:custGeom>
            <a:avLst/>
            <a:gdLst/>
            <a:ahLst/>
            <a:cxnLst/>
            <a:rect l="l" t="t" r="r" b="b"/>
            <a:pathLst>
              <a:path h="283844">
                <a:moveTo>
                  <a:pt x="0" y="283337"/>
                </a:moveTo>
                <a:lnTo>
                  <a:pt x="0" y="0"/>
                </a:lnTo>
              </a:path>
            </a:pathLst>
          </a:custGeom>
          <a:ln w="101600">
            <a:solidFill>
              <a:srgbClr val="CD9146"/>
            </a:solidFill>
          </a:ln>
        </p:spPr>
        <p:txBody>
          <a:bodyPr wrap="square" lIns="0" tIns="0" rIns="0" bIns="0" rtlCol="0"/>
          <a:lstStyle/>
          <a:p>
            <a:endParaRPr/>
          </a:p>
        </p:txBody>
      </p:sp>
      <p:sp>
        <p:nvSpPr>
          <p:cNvPr id="28" name="object 28"/>
          <p:cNvSpPr/>
          <p:nvPr/>
        </p:nvSpPr>
        <p:spPr>
          <a:xfrm>
            <a:off x="4786884" y="2653283"/>
            <a:ext cx="0" cy="283845"/>
          </a:xfrm>
          <a:custGeom>
            <a:avLst/>
            <a:gdLst/>
            <a:ahLst/>
            <a:cxnLst/>
            <a:rect l="l" t="t" r="r" b="b"/>
            <a:pathLst>
              <a:path h="283844">
                <a:moveTo>
                  <a:pt x="0" y="283337"/>
                </a:moveTo>
                <a:lnTo>
                  <a:pt x="0" y="0"/>
                </a:lnTo>
              </a:path>
            </a:pathLst>
          </a:custGeom>
          <a:ln w="101600">
            <a:solidFill>
              <a:srgbClr val="CD9146"/>
            </a:solidFill>
          </a:ln>
        </p:spPr>
        <p:txBody>
          <a:bodyPr wrap="square" lIns="0" tIns="0" rIns="0" bIns="0" rtlCol="0"/>
          <a:lstStyle/>
          <a:p>
            <a:endParaRPr/>
          </a:p>
        </p:txBody>
      </p:sp>
      <p:pic>
        <p:nvPicPr>
          <p:cNvPr id="29" name="object 29"/>
          <p:cNvPicPr/>
          <p:nvPr/>
        </p:nvPicPr>
        <p:blipFill>
          <a:blip r:embed="rId5" cstate="print"/>
          <a:stretch>
            <a:fillRect/>
          </a:stretch>
        </p:blipFill>
        <p:spPr>
          <a:xfrm>
            <a:off x="6385705" y="2240426"/>
            <a:ext cx="808929" cy="688554"/>
          </a:xfrm>
          <a:prstGeom prst="rect">
            <a:avLst/>
          </a:prstGeom>
        </p:spPr>
      </p:pic>
      <p:sp>
        <p:nvSpPr>
          <p:cNvPr id="30" name="object 3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27</a:t>
            </a:fld>
            <a:endParaRPr sz="12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a:spLocks noGrp="1"/>
          </p:cNvSpPr>
          <p:nvPr>
            <p:ph type="title"/>
          </p:nvPr>
        </p:nvSpPr>
        <p:spPr>
          <a:xfrm>
            <a:off x="2423541" y="632917"/>
            <a:ext cx="7421880" cy="1068705"/>
          </a:xfrm>
          <a:prstGeom prst="rect">
            <a:avLst/>
          </a:prstGeom>
        </p:spPr>
        <p:txBody>
          <a:bodyPr vert="horz" wrap="square" lIns="0" tIns="74930" rIns="0" bIns="0" rtlCol="0">
            <a:spAutoFit/>
          </a:bodyPr>
          <a:lstStyle/>
          <a:p>
            <a:pPr marL="869315" marR="5080" indent="-857250">
              <a:lnSpc>
                <a:spcPts val="3890"/>
              </a:lnSpc>
              <a:spcBef>
                <a:spcPts val="590"/>
              </a:spcBef>
            </a:pPr>
            <a:r>
              <a:rPr sz="3600" spc="-30" dirty="0">
                <a:solidFill>
                  <a:srgbClr val="BB8542"/>
                </a:solidFill>
              </a:rPr>
              <a:t>ADMINISTRATION</a:t>
            </a:r>
            <a:r>
              <a:rPr sz="3600" spc="75" dirty="0">
                <a:solidFill>
                  <a:srgbClr val="BB8542"/>
                </a:solidFill>
              </a:rPr>
              <a:t> </a:t>
            </a:r>
            <a:r>
              <a:rPr sz="3600" dirty="0">
                <a:solidFill>
                  <a:srgbClr val="BB8542"/>
                </a:solidFill>
              </a:rPr>
              <a:t>OF</a:t>
            </a:r>
            <a:r>
              <a:rPr sz="3600" spc="-25" dirty="0">
                <a:solidFill>
                  <a:srgbClr val="BB8542"/>
                </a:solidFill>
              </a:rPr>
              <a:t> </a:t>
            </a:r>
            <a:r>
              <a:rPr sz="3600" spc="-15" dirty="0">
                <a:solidFill>
                  <a:srgbClr val="BB8542"/>
                </a:solidFill>
              </a:rPr>
              <a:t>NALOXONE </a:t>
            </a:r>
            <a:r>
              <a:rPr sz="3600" spc="-985" dirty="0">
                <a:solidFill>
                  <a:srgbClr val="BB8542"/>
                </a:solidFill>
              </a:rPr>
              <a:t> </a:t>
            </a:r>
            <a:r>
              <a:rPr sz="3600" dirty="0">
                <a:solidFill>
                  <a:srgbClr val="000000"/>
                </a:solidFill>
              </a:rPr>
              <a:t>IN</a:t>
            </a:r>
            <a:r>
              <a:rPr sz="3600" spc="-10" dirty="0">
                <a:solidFill>
                  <a:srgbClr val="000000"/>
                </a:solidFill>
              </a:rPr>
              <a:t> </a:t>
            </a:r>
            <a:r>
              <a:rPr sz="3600" spc="-50" dirty="0">
                <a:solidFill>
                  <a:srgbClr val="000000"/>
                </a:solidFill>
              </a:rPr>
              <a:t>TACTICAL</a:t>
            </a:r>
            <a:r>
              <a:rPr sz="3600" spc="45" dirty="0">
                <a:solidFill>
                  <a:srgbClr val="000000"/>
                </a:solidFill>
              </a:rPr>
              <a:t> </a:t>
            </a:r>
            <a:r>
              <a:rPr sz="3600" dirty="0">
                <a:solidFill>
                  <a:srgbClr val="000000"/>
                </a:solidFill>
              </a:rPr>
              <a:t>FIELD</a:t>
            </a:r>
            <a:r>
              <a:rPr sz="3600" spc="-25" dirty="0">
                <a:solidFill>
                  <a:srgbClr val="000000"/>
                </a:solidFill>
              </a:rPr>
              <a:t> </a:t>
            </a:r>
            <a:r>
              <a:rPr sz="3600" spc="-30" dirty="0">
                <a:solidFill>
                  <a:srgbClr val="000000"/>
                </a:solidFill>
              </a:rPr>
              <a:t>CARE</a:t>
            </a:r>
            <a:endParaRPr sz="3600"/>
          </a:p>
        </p:txBody>
      </p:sp>
      <p:sp>
        <p:nvSpPr>
          <p:cNvPr id="5" name="object 5"/>
          <p:cNvSpPr txBox="1"/>
          <p:nvPr/>
        </p:nvSpPr>
        <p:spPr>
          <a:xfrm>
            <a:off x="8798179" y="1839925"/>
            <a:ext cx="2380615" cy="329565"/>
          </a:xfrm>
          <a:prstGeom prst="rect">
            <a:avLst/>
          </a:prstGeom>
        </p:spPr>
        <p:txBody>
          <a:bodyPr vert="horz" wrap="square" lIns="0" tIns="12065" rIns="0" bIns="0" rtlCol="0">
            <a:spAutoFit/>
          </a:bodyPr>
          <a:lstStyle/>
          <a:p>
            <a:pPr marL="12700">
              <a:lnSpc>
                <a:spcPct val="100000"/>
              </a:lnSpc>
              <a:spcBef>
                <a:spcPts val="95"/>
              </a:spcBef>
            </a:pPr>
            <a:r>
              <a:rPr sz="2000" b="1" spc="-20" dirty="0">
                <a:latin typeface="Arial"/>
                <a:cs typeface="Arial"/>
              </a:rPr>
              <a:t>CONSIDERATIONS:</a:t>
            </a:r>
            <a:endParaRPr sz="2000">
              <a:latin typeface="Arial"/>
              <a:cs typeface="Arial"/>
            </a:endParaRPr>
          </a:p>
        </p:txBody>
      </p:sp>
      <p:sp>
        <p:nvSpPr>
          <p:cNvPr id="6" name="object 6"/>
          <p:cNvSpPr txBox="1"/>
          <p:nvPr/>
        </p:nvSpPr>
        <p:spPr>
          <a:xfrm>
            <a:off x="9069451" y="2245868"/>
            <a:ext cx="2748280" cy="2567305"/>
          </a:xfrm>
          <a:prstGeom prst="rect">
            <a:avLst/>
          </a:prstGeom>
        </p:spPr>
        <p:txBody>
          <a:bodyPr vert="horz" wrap="square" lIns="0" tIns="11430" rIns="0" bIns="0" rtlCol="0">
            <a:spAutoFit/>
          </a:bodyPr>
          <a:lstStyle/>
          <a:p>
            <a:pPr marL="12700" marR="48895" algn="just">
              <a:lnSpc>
                <a:spcPct val="100000"/>
              </a:lnSpc>
              <a:spcBef>
                <a:spcPts val="90"/>
              </a:spcBef>
            </a:pPr>
            <a:r>
              <a:rPr sz="2000" spc="-10" dirty="0">
                <a:latin typeface="Arial MT"/>
                <a:cs typeface="Arial MT"/>
              </a:rPr>
              <a:t>Have naloxone </a:t>
            </a:r>
            <a:r>
              <a:rPr sz="2000" spc="-5" dirty="0">
                <a:latin typeface="Arial MT"/>
                <a:cs typeface="Arial MT"/>
              </a:rPr>
              <a:t>on </a:t>
            </a:r>
            <a:r>
              <a:rPr sz="2000" spc="-10" dirty="0">
                <a:latin typeface="Arial MT"/>
                <a:cs typeface="Arial MT"/>
              </a:rPr>
              <a:t>hand </a:t>
            </a:r>
            <a:r>
              <a:rPr sz="2000" spc="-545" dirty="0">
                <a:latin typeface="Arial MT"/>
                <a:cs typeface="Arial MT"/>
              </a:rPr>
              <a:t> </a:t>
            </a:r>
            <a:r>
              <a:rPr sz="2000" spc="-15" dirty="0">
                <a:latin typeface="Arial MT"/>
                <a:cs typeface="Arial MT"/>
              </a:rPr>
              <a:t>whenever </a:t>
            </a:r>
            <a:r>
              <a:rPr sz="2000" spc="-5" dirty="0">
                <a:latin typeface="Arial MT"/>
                <a:cs typeface="Arial MT"/>
              </a:rPr>
              <a:t>administering </a:t>
            </a:r>
            <a:r>
              <a:rPr sz="2000" spc="-545" dirty="0">
                <a:latin typeface="Arial MT"/>
                <a:cs typeface="Arial MT"/>
              </a:rPr>
              <a:t> </a:t>
            </a:r>
            <a:r>
              <a:rPr sz="2000" spc="-10" dirty="0">
                <a:latin typeface="Arial MT"/>
                <a:cs typeface="Arial MT"/>
              </a:rPr>
              <a:t>opiates</a:t>
            </a:r>
            <a:endParaRPr sz="2000">
              <a:latin typeface="Arial MT"/>
              <a:cs typeface="Arial MT"/>
            </a:endParaRPr>
          </a:p>
          <a:p>
            <a:pPr marL="12700" marR="5080">
              <a:lnSpc>
                <a:spcPct val="100000"/>
              </a:lnSpc>
              <a:spcBef>
                <a:spcPts val="820"/>
              </a:spcBef>
            </a:pPr>
            <a:r>
              <a:rPr sz="2000" spc="-5" dirty="0">
                <a:latin typeface="Arial MT"/>
                <a:cs typeface="Arial MT"/>
              </a:rPr>
              <a:t>Administer as quickly as </a:t>
            </a:r>
            <a:r>
              <a:rPr sz="2000" spc="-545" dirty="0">
                <a:latin typeface="Arial MT"/>
                <a:cs typeface="Arial MT"/>
              </a:rPr>
              <a:t> </a:t>
            </a:r>
            <a:r>
              <a:rPr sz="2000" spc="-10" dirty="0">
                <a:latin typeface="Arial MT"/>
                <a:cs typeface="Arial MT"/>
              </a:rPr>
              <a:t>possible</a:t>
            </a:r>
            <a:r>
              <a:rPr sz="2000" spc="20" dirty="0">
                <a:latin typeface="Arial MT"/>
                <a:cs typeface="Arial MT"/>
              </a:rPr>
              <a:t> </a:t>
            </a:r>
            <a:r>
              <a:rPr sz="2000" spc="-10" dirty="0">
                <a:latin typeface="Arial MT"/>
                <a:cs typeface="Arial MT"/>
              </a:rPr>
              <a:t>(don’t</a:t>
            </a:r>
            <a:r>
              <a:rPr sz="2000" dirty="0">
                <a:latin typeface="Arial MT"/>
                <a:cs typeface="Arial MT"/>
              </a:rPr>
              <a:t> </a:t>
            </a:r>
            <a:r>
              <a:rPr sz="2000" spc="-15" dirty="0">
                <a:latin typeface="Arial MT"/>
                <a:cs typeface="Arial MT"/>
              </a:rPr>
              <a:t>delay</a:t>
            </a:r>
            <a:r>
              <a:rPr sz="2000" spc="35" dirty="0">
                <a:latin typeface="Arial MT"/>
                <a:cs typeface="Arial MT"/>
              </a:rPr>
              <a:t> </a:t>
            </a:r>
            <a:r>
              <a:rPr sz="2000" dirty="0">
                <a:latin typeface="Arial MT"/>
                <a:cs typeface="Arial MT"/>
              </a:rPr>
              <a:t>for </a:t>
            </a:r>
            <a:r>
              <a:rPr sz="2000" spc="-540" dirty="0">
                <a:latin typeface="Arial MT"/>
                <a:cs typeface="Arial MT"/>
              </a:rPr>
              <a:t> </a:t>
            </a:r>
            <a:r>
              <a:rPr sz="2000" spc="-5" dirty="0">
                <a:latin typeface="Arial MT"/>
                <a:cs typeface="Arial MT"/>
              </a:rPr>
              <a:t>IV access to be </a:t>
            </a:r>
            <a:r>
              <a:rPr sz="2000" dirty="0">
                <a:latin typeface="Arial MT"/>
                <a:cs typeface="Arial MT"/>
              </a:rPr>
              <a:t> </a:t>
            </a:r>
            <a:r>
              <a:rPr sz="2000" spc="-10" dirty="0">
                <a:latin typeface="Arial MT"/>
                <a:cs typeface="Arial MT"/>
              </a:rPr>
              <a:t>established</a:t>
            </a:r>
            <a:r>
              <a:rPr sz="2000" spc="55" dirty="0">
                <a:latin typeface="Arial MT"/>
                <a:cs typeface="Arial MT"/>
              </a:rPr>
              <a:t> </a:t>
            </a:r>
            <a:r>
              <a:rPr sz="2000" spc="-5" dirty="0">
                <a:latin typeface="Arial MT"/>
                <a:cs typeface="Arial MT"/>
              </a:rPr>
              <a:t>–</a:t>
            </a:r>
            <a:r>
              <a:rPr sz="2000" spc="-15" dirty="0">
                <a:latin typeface="Arial MT"/>
                <a:cs typeface="Arial MT"/>
              </a:rPr>
              <a:t> </a:t>
            </a:r>
            <a:r>
              <a:rPr sz="2000" spc="-5" dirty="0">
                <a:latin typeface="Arial MT"/>
                <a:cs typeface="Arial MT"/>
              </a:rPr>
              <a:t>use</a:t>
            </a:r>
            <a:r>
              <a:rPr sz="2000" spc="-15" dirty="0">
                <a:latin typeface="Arial MT"/>
                <a:cs typeface="Arial MT"/>
              </a:rPr>
              <a:t> </a:t>
            </a:r>
            <a:r>
              <a:rPr sz="2000" spc="-5" dirty="0">
                <a:latin typeface="Arial MT"/>
                <a:cs typeface="Arial MT"/>
              </a:rPr>
              <a:t>IN</a:t>
            </a:r>
            <a:r>
              <a:rPr sz="2000" spc="5" dirty="0">
                <a:latin typeface="Arial MT"/>
                <a:cs typeface="Arial MT"/>
              </a:rPr>
              <a:t> </a:t>
            </a:r>
            <a:r>
              <a:rPr sz="2000" spc="-5" dirty="0">
                <a:latin typeface="Arial MT"/>
                <a:cs typeface="Arial MT"/>
              </a:rPr>
              <a:t>or </a:t>
            </a:r>
            <a:r>
              <a:rPr sz="2000" dirty="0">
                <a:latin typeface="Arial MT"/>
                <a:cs typeface="Arial MT"/>
              </a:rPr>
              <a:t> </a:t>
            </a:r>
            <a:r>
              <a:rPr sz="2000" spc="-5" dirty="0">
                <a:latin typeface="Arial MT"/>
                <a:cs typeface="Arial MT"/>
              </a:rPr>
              <a:t>IM</a:t>
            </a:r>
            <a:r>
              <a:rPr sz="2000" spc="-20" dirty="0">
                <a:latin typeface="Arial MT"/>
                <a:cs typeface="Arial MT"/>
              </a:rPr>
              <a:t> </a:t>
            </a:r>
            <a:r>
              <a:rPr sz="2000" spc="-5" dirty="0">
                <a:latin typeface="Arial MT"/>
                <a:cs typeface="Arial MT"/>
              </a:rPr>
              <a:t>preparations)</a:t>
            </a:r>
            <a:endParaRPr sz="2000">
              <a:latin typeface="Arial MT"/>
              <a:cs typeface="Arial MT"/>
            </a:endParaRPr>
          </a:p>
        </p:txBody>
      </p:sp>
      <p:grpSp>
        <p:nvGrpSpPr>
          <p:cNvPr id="7" name="object 7"/>
          <p:cNvGrpSpPr/>
          <p:nvPr/>
        </p:nvGrpSpPr>
        <p:grpSpPr>
          <a:xfrm>
            <a:off x="4894707" y="4983098"/>
            <a:ext cx="3503295" cy="1253490"/>
            <a:chOff x="4894707" y="4983098"/>
            <a:chExt cx="3503295" cy="1253490"/>
          </a:xfrm>
        </p:grpSpPr>
        <p:sp>
          <p:nvSpPr>
            <p:cNvPr id="8" name="object 8"/>
            <p:cNvSpPr/>
            <p:nvPr/>
          </p:nvSpPr>
          <p:spPr>
            <a:xfrm>
              <a:off x="4904232" y="4992623"/>
              <a:ext cx="3484245" cy="1234440"/>
            </a:xfrm>
            <a:custGeom>
              <a:avLst/>
              <a:gdLst/>
              <a:ahLst/>
              <a:cxnLst/>
              <a:rect l="l" t="t" r="r" b="b"/>
              <a:pathLst>
                <a:path w="3484245" h="1234439">
                  <a:moveTo>
                    <a:pt x="3387851" y="0"/>
                  </a:moveTo>
                  <a:lnTo>
                    <a:pt x="96012" y="0"/>
                  </a:lnTo>
                  <a:lnTo>
                    <a:pt x="58668" y="7554"/>
                  </a:lnTo>
                  <a:lnTo>
                    <a:pt x="28146" y="28146"/>
                  </a:lnTo>
                  <a:lnTo>
                    <a:pt x="7554" y="58668"/>
                  </a:lnTo>
                  <a:lnTo>
                    <a:pt x="0" y="96012"/>
                  </a:lnTo>
                  <a:lnTo>
                    <a:pt x="0" y="1138415"/>
                  </a:lnTo>
                  <a:lnTo>
                    <a:pt x="7554" y="1175793"/>
                  </a:lnTo>
                  <a:lnTo>
                    <a:pt x="28146" y="1206315"/>
                  </a:lnTo>
                  <a:lnTo>
                    <a:pt x="58668" y="1226894"/>
                  </a:lnTo>
                  <a:lnTo>
                    <a:pt x="96012" y="1234439"/>
                  </a:lnTo>
                  <a:lnTo>
                    <a:pt x="3387851" y="1234439"/>
                  </a:lnTo>
                  <a:lnTo>
                    <a:pt x="3425195" y="1226894"/>
                  </a:lnTo>
                  <a:lnTo>
                    <a:pt x="3455717" y="1206315"/>
                  </a:lnTo>
                  <a:lnTo>
                    <a:pt x="3476309" y="1175793"/>
                  </a:lnTo>
                  <a:lnTo>
                    <a:pt x="3483864" y="1138415"/>
                  </a:lnTo>
                  <a:lnTo>
                    <a:pt x="3483864" y="96012"/>
                  </a:lnTo>
                  <a:lnTo>
                    <a:pt x="3476309" y="58668"/>
                  </a:lnTo>
                  <a:lnTo>
                    <a:pt x="3455717" y="28146"/>
                  </a:lnTo>
                  <a:lnTo>
                    <a:pt x="3425195" y="7554"/>
                  </a:lnTo>
                  <a:lnTo>
                    <a:pt x="3387851" y="0"/>
                  </a:lnTo>
                  <a:close/>
                </a:path>
              </a:pathLst>
            </a:custGeom>
            <a:solidFill>
              <a:srgbClr val="FFF4D2"/>
            </a:solidFill>
          </p:spPr>
          <p:txBody>
            <a:bodyPr wrap="square" lIns="0" tIns="0" rIns="0" bIns="0" rtlCol="0"/>
            <a:lstStyle/>
            <a:p>
              <a:endParaRPr/>
            </a:p>
          </p:txBody>
        </p:sp>
        <p:sp>
          <p:nvSpPr>
            <p:cNvPr id="9" name="object 9"/>
            <p:cNvSpPr/>
            <p:nvPr/>
          </p:nvSpPr>
          <p:spPr>
            <a:xfrm>
              <a:off x="4904232" y="4992623"/>
              <a:ext cx="3484245" cy="1234440"/>
            </a:xfrm>
            <a:custGeom>
              <a:avLst/>
              <a:gdLst/>
              <a:ahLst/>
              <a:cxnLst/>
              <a:rect l="l" t="t" r="r" b="b"/>
              <a:pathLst>
                <a:path w="3484245" h="1234439">
                  <a:moveTo>
                    <a:pt x="0" y="96012"/>
                  </a:moveTo>
                  <a:lnTo>
                    <a:pt x="7554" y="58668"/>
                  </a:lnTo>
                  <a:lnTo>
                    <a:pt x="28146" y="28146"/>
                  </a:lnTo>
                  <a:lnTo>
                    <a:pt x="58668" y="7554"/>
                  </a:lnTo>
                  <a:lnTo>
                    <a:pt x="96012" y="0"/>
                  </a:lnTo>
                  <a:lnTo>
                    <a:pt x="3387851" y="0"/>
                  </a:lnTo>
                  <a:lnTo>
                    <a:pt x="3425195" y="7554"/>
                  </a:lnTo>
                  <a:lnTo>
                    <a:pt x="3455717" y="28146"/>
                  </a:lnTo>
                  <a:lnTo>
                    <a:pt x="3476309" y="58668"/>
                  </a:lnTo>
                  <a:lnTo>
                    <a:pt x="3483864" y="96012"/>
                  </a:lnTo>
                  <a:lnTo>
                    <a:pt x="3483864" y="1138415"/>
                  </a:lnTo>
                  <a:lnTo>
                    <a:pt x="3476309" y="1175793"/>
                  </a:lnTo>
                  <a:lnTo>
                    <a:pt x="3455717" y="1206315"/>
                  </a:lnTo>
                  <a:lnTo>
                    <a:pt x="3425195" y="1226894"/>
                  </a:lnTo>
                  <a:lnTo>
                    <a:pt x="3387851" y="1234439"/>
                  </a:lnTo>
                  <a:lnTo>
                    <a:pt x="96012" y="1234439"/>
                  </a:lnTo>
                  <a:lnTo>
                    <a:pt x="58668" y="1226894"/>
                  </a:lnTo>
                  <a:lnTo>
                    <a:pt x="28146" y="1206315"/>
                  </a:lnTo>
                  <a:lnTo>
                    <a:pt x="7554" y="1175793"/>
                  </a:lnTo>
                  <a:lnTo>
                    <a:pt x="0" y="1138415"/>
                  </a:lnTo>
                  <a:lnTo>
                    <a:pt x="0" y="96012"/>
                  </a:lnTo>
                  <a:close/>
                </a:path>
              </a:pathLst>
            </a:custGeom>
            <a:ln w="19050">
              <a:solidFill>
                <a:srgbClr val="CD9146"/>
              </a:solidFill>
            </a:ln>
          </p:spPr>
          <p:txBody>
            <a:bodyPr wrap="square" lIns="0" tIns="0" rIns="0" bIns="0" rtlCol="0"/>
            <a:lstStyle/>
            <a:p>
              <a:endParaRPr/>
            </a:p>
          </p:txBody>
        </p:sp>
      </p:grpSp>
      <p:sp>
        <p:nvSpPr>
          <p:cNvPr id="10" name="object 10"/>
          <p:cNvSpPr txBox="1"/>
          <p:nvPr/>
        </p:nvSpPr>
        <p:spPr>
          <a:xfrm>
            <a:off x="5144515" y="5109413"/>
            <a:ext cx="3007360" cy="996950"/>
          </a:xfrm>
          <a:prstGeom prst="rect">
            <a:avLst/>
          </a:prstGeom>
        </p:spPr>
        <p:txBody>
          <a:bodyPr vert="horz" wrap="square" lIns="0" tIns="13970" rIns="0" bIns="0" rtlCol="0">
            <a:spAutoFit/>
          </a:bodyPr>
          <a:lstStyle/>
          <a:p>
            <a:pPr marL="238125">
              <a:lnSpc>
                <a:spcPct val="100000"/>
              </a:lnSpc>
              <a:spcBef>
                <a:spcPts val="110"/>
              </a:spcBef>
            </a:pPr>
            <a:r>
              <a:rPr sz="1600" b="1" spc="-10" dirty="0">
                <a:latin typeface="Arial"/>
                <a:cs typeface="Arial"/>
              </a:rPr>
              <a:t>NALOXONE</a:t>
            </a:r>
            <a:r>
              <a:rPr sz="1600" b="1" spc="20" dirty="0">
                <a:latin typeface="Arial"/>
                <a:cs typeface="Arial"/>
              </a:rPr>
              <a:t> </a:t>
            </a:r>
            <a:r>
              <a:rPr sz="1600" dirty="0">
                <a:latin typeface="Arial MT"/>
                <a:cs typeface="Arial MT"/>
              </a:rPr>
              <a:t>dosing</a:t>
            </a:r>
            <a:r>
              <a:rPr sz="1600" spc="-60" dirty="0">
                <a:latin typeface="Arial MT"/>
                <a:cs typeface="Arial MT"/>
              </a:rPr>
              <a:t> </a:t>
            </a:r>
            <a:r>
              <a:rPr sz="1600" dirty="0">
                <a:latin typeface="Arial MT"/>
                <a:cs typeface="Arial MT"/>
              </a:rPr>
              <a:t>in</a:t>
            </a:r>
            <a:r>
              <a:rPr sz="1600" spc="-35" dirty="0">
                <a:latin typeface="Arial MT"/>
                <a:cs typeface="Arial MT"/>
              </a:rPr>
              <a:t> </a:t>
            </a:r>
            <a:r>
              <a:rPr sz="1600" dirty="0">
                <a:latin typeface="Arial MT"/>
                <a:cs typeface="Arial MT"/>
              </a:rPr>
              <a:t>TFC:</a:t>
            </a:r>
            <a:endParaRPr sz="1600">
              <a:latin typeface="Arial MT"/>
              <a:cs typeface="Arial MT"/>
            </a:endParaRPr>
          </a:p>
          <a:p>
            <a:pPr marL="384175">
              <a:lnSpc>
                <a:spcPct val="100000"/>
              </a:lnSpc>
            </a:pPr>
            <a:r>
              <a:rPr sz="1600" b="1" dirty="0">
                <a:latin typeface="Arial"/>
                <a:cs typeface="Arial"/>
              </a:rPr>
              <a:t>0.4</a:t>
            </a:r>
            <a:r>
              <a:rPr sz="1600" b="1" spc="-30" dirty="0">
                <a:latin typeface="Arial"/>
                <a:cs typeface="Arial"/>
              </a:rPr>
              <a:t> </a:t>
            </a:r>
            <a:r>
              <a:rPr sz="1600" b="1" spc="5" dirty="0">
                <a:latin typeface="Arial"/>
                <a:cs typeface="Arial"/>
              </a:rPr>
              <a:t>mg</a:t>
            </a:r>
            <a:r>
              <a:rPr sz="1600" b="1" spc="-15" dirty="0">
                <a:latin typeface="Arial"/>
                <a:cs typeface="Arial"/>
              </a:rPr>
              <a:t> </a:t>
            </a:r>
            <a:r>
              <a:rPr sz="1600" spc="-5" dirty="0">
                <a:latin typeface="Arial MT"/>
                <a:cs typeface="Arial MT"/>
              </a:rPr>
              <a:t>(IN,</a:t>
            </a:r>
            <a:r>
              <a:rPr sz="1600" spc="10" dirty="0">
                <a:latin typeface="Arial MT"/>
                <a:cs typeface="Arial MT"/>
              </a:rPr>
              <a:t> </a:t>
            </a:r>
            <a:r>
              <a:rPr sz="1600" spc="-5" dirty="0">
                <a:latin typeface="Arial MT"/>
                <a:cs typeface="Arial MT"/>
              </a:rPr>
              <a:t>IM,</a:t>
            </a:r>
            <a:r>
              <a:rPr sz="1600" spc="10" dirty="0">
                <a:latin typeface="Arial MT"/>
                <a:cs typeface="Arial MT"/>
              </a:rPr>
              <a:t> </a:t>
            </a:r>
            <a:r>
              <a:rPr sz="1600" spc="-45" dirty="0">
                <a:latin typeface="Arial MT"/>
                <a:cs typeface="Arial MT"/>
              </a:rPr>
              <a:t>IV,</a:t>
            </a:r>
            <a:r>
              <a:rPr sz="1600" spc="-35" dirty="0">
                <a:latin typeface="Arial MT"/>
                <a:cs typeface="Arial MT"/>
              </a:rPr>
              <a:t> </a:t>
            </a:r>
            <a:r>
              <a:rPr sz="1600" spc="-5" dirty="0">
                <a:latin typeface="Arial MT"/>
                <a:cs typeface="Arial MT"/>
              </a:rPr>
              <a:t>or </a:t>
            </a:r>
            <a:r>
              <a:rPr sz="1600" spc="5" dirty="0">
                <a:latin typeface="Arial MT"/>
                <a:cs typeface="Arial MT"/>
              </a:rPr>
              <a:t>IO)</a:t>
            </a:r>
            <a:endParaRPr sz="1600">
              <a:latin typeface="Arial MT"/>
              <a:cs typeface="Arial MT"/>
            </a:endParaRPr>
          </a:p>
          <a:p>
            <a:pPr algn="ctr">
              <a:lnSpc>
                <a:spcPts val="1895"/>
              </a:lnSpc>
            </a:pPr>
            <a:r>
              <a:rPr sz="1600" spc="-5" dirty="0">
                <a:latin typeface="Arial MT"/>
                <a:cs typeface="Arial MT"/>
              </a:rPr>
              <a:t>Repeat</a:t>
            </a:r>
            <a:r>
              <a:rPr sz="1600" spc="-10" dirty="0">
                <a:latin typeface="Arial MT"/>
                <a:cs typeface="Arial MT"/>
              </a:rPr>
              <a:t> </a:t>
            </a:r>
            <a:r>
              <a:rPr sz="1600" dirty="0">
                <a:latin typeface="Arial MT"/>
                <a:cs typeface="Arial MT"/>
              </a:rPr>
              <a:t>q</a:t>
            </a:r>
            <a:r>
              <a:rPr sz="1600" spc="-5" dirty="0">
                <a:latin typeface="Arial MT"/>
                <a:cs typeface="Arial MT"/>
              </a:rPr>
              <a:t> 2-3 </a:t>
            </a:r>
            <a:r>
              <a:rPr sz="1600" spc="10" dirty="0">
                <a:latin typeface="Arial MT"/>
                <a:cs typeface="Arial MT"/>
              </a:rPr>
              <a:t>min</a:t>
            </a:r>
            <a:r>
              <a:rPr sz="1600" spc="-45" dirty="0">
                <a:latin typeface="Arial MT"/>
                <a:cs typeface="Arial MT"/>
              </a:rPr>
              <a:t> </a:t>
            </a:r>
            <a:r>
              <a:rPr sz="1600" spc="-5" dirty="0">
                <a:latin typeface="Arial MT"/>
                <a:cs typeface="Arial MT"/>
              </a:rPr>
              <a:t>until</a:t>
            </a:r>
            <a:r>
              <a:rPr sz="1600" spc="-15" dirty="0">
                <a:latin typeface="Arial MT"/>
                <a:cs typeface="Arial MT"/>
              </a:rPr>
              <a:t> </a:t>
            </a:r>
            <a:r>
              <a:rPr sz="1600" spc="5" dirty="0">
                <a:latin typeface="Arial MT"/>
                <a:cs typeface="Arial MT"/>
              </a:rPr>
              <a:t>symptoms</a:t>
            </a:r>
            <a:endParaRPr sz="1600">
              <a:latin typeface="Arial MT"/>
              <a:cs typeface="Arial MT"/>
            </a:endParaRPr>
          </a:p>
          <a:p>
            <a:pPr algn="ctr">
              <a:lnSpc>
                <a:spcPts val="1895"/>
              </a:lnSpc>
            </a:pPr>
            <a:r>
              <a:rPr sz="1600" spc="-5" dirty="0">
                <a:latin typeface="Arial MT"/>
                <a:cs typeface="Arial MT"/>
              </a:rPr>
              <a:t>reverse</a:t>
            </a:r>
            <a:r>
              <a:rPr sz="1600" spc="-10" dirty="0">
                <a:latin typeface="Arial MT"/>
                <a:cs typeface="Arial MT"/>
              </a:rPr>
              <a:t> </a:t>
            </a:r>
            <a:r>
              <a:rPr sz="1600" spc="-5" dirty="0">
                <a:latin typeface="Arial MT"/>
                <a:cs typeface="Arial MT"/>
              </a:rPr>
              <a:t>or </a:t>
            </a:r>
            <a:r>
              <a:rPr sz="1600" spc="5" dirty="0">
                <a:latin typeface="Arial MT"/>
                <a:cs typeface="Arial MT"/>
              </a:rPr>
              <a:t>max</a:t>
            </a:r>
            <a:r>
              <a:rPr sz="1600" spc="-35" dirty="0">
                <a:latin typeface="Arial MT"/>
                <a:cs typeface="Arial MT"/>
              </a:rPr>
              <a:t> </a:t>
            </a:r>
            <a:r>
              <a:rPr sz="1600" dirty="0">
                <a:latin typeface="Arial MT"/>
                <a:cs typeface="Arial MT"/>
              </a:rPr>
              <a:t>dose</a:t>
            </a:r>
            <a:r>
              <a:rPr sz="1600" spc="-30" dirty="0">
                <a:latin typeface="Arial MT"/>
                <a:cs typeface="Arial MT"/>
              </a:rPr>
              <a:t> </a:t>
            </a:r>
            <a:r>
              <a:rPr sz="1600" spc="-5" dirty="0">
                <a:latin typeface="Arial MT"/>
                <a:cs typeface="Arial MT"/>
              </a:rPr>
              <a:t>of</a:t>
            </a:r>
            <a:r>
              <a:rPr sz="1600" spc="30" dirty="0">
                <a:latin typeface="Arial MT"/>
                <a:cs typeface="Arial MT"/>
              </a:rPr>
              <a:t> </a:t>
            </a:r>
            <a:r>
              <a:rPr sz="1600" b="1" dirty="0">
                <a:latin typeface="Arial"/>
                <a:cs typeface="Arial"/>
              </a:rPr>
              <a:t>10</a:t>
            </a:r>
            <a:r>
              <a:rPr sz="1600" b="1" spc="-30" dirty="0">
                <a:latin typeface="Arial"/>
                <a:cs typeface="Arial"/>
              </a:rPr>
              <a:t> </a:t>
            </a:r>
            <a:r>
              <a:rPr sz="1600" b="1" spc="10" dirty="0">
                <a:latin typeface="Arial"/>
                <a:cs typeface="Arial"/>
              </a:rPr>
              <a:t>mg</a:t>
            </a:r>
            <a:endParaRPr sz="1600">
              <a:latin typeface="Arial"/>
              <a:cs typeface="Arial"/>
            </a:endParaRPr>
          </a:p>
        </p:txBody>
      </p:sp>
      <p:pic>
        <p:nvPicPr>
          <p:cNvPr id="11" name="object 11"/>
          <p:cNvPicPr/>
          <p:nvPr/>
        </p:nvPicPr>
        <p:blipFill>
          <a:blip r:embed="rId4" cstate="print"/>
          <a:stretch>
            <a:fillRect/>
          </a:stretch>
        </p:blipFill>
        <p:spPr>
          <a:xfrm>
            <a:off x="5080670" y="2268858"/>
            <a:ext cx="3368735" cy="2391200"/>
          </a:xfrm>
          <a:prstGeom prst="rect">
            <a:avLst/>
          </a:prstGeom>
        </p:spPr>
      </p:pic>
      <p:sp>
        <p:nvSpPr>
          <p:cNvPr id="12" name="object 12"/>
          <p:cNvSpPr txBox="1"/>
          <p:nvPr/>
        </p:nvSpPr>
        <p:spPr>
          <a:xfrm>
            <a:off x="393598" y="1755394"/>
            <a:ext cx="4691380" cy="329565"/>
          </a:xfrm>
          <a:prstGeom prst="rect">
            <a:avLst/>
          </a:prstGeom>
        </p:spPr>
        <p:txBody>
          <a:bodyPr vert="horz" wrap="square" lIns="0" tIns="11430" rIns="0" bIns="0" rtlCol="0">
            <a:spAutoFit/>
          </a:bodyPr>
          <a:lstStyle/>
          <a:p>
            <a:pPr marL="12700">
              <a:lnSpc>
                <a:spcPct val="100000"/>
              </a:lnSpc>
              <a:spcBef>
                <a:spcPts val="90"/>
              </a:spcBef>
            </a:pPr>
            <a:r>
              <a:rPr sz="2000" spc="-10" dirty="0">
                <a:latin typeface="Arial MT"/>
                <a:cs typeface="Arial MT"/>
              </a:rPr>
              <a:t>Naloxone</a:t>
            </a:r>
            <a:r>
              <a:rPr sz="2000" spc="55" dirty="0">
                <a:latin typeface="Arial MT"/>
                <a:cs typeface="Arial MT"/>
              </a:rPr>
              <a:t> </a:t>
            </a:r>
            <a:r>
              <a:rPr sz="2000" spc="-10" dirty="0">
                <a:latin typeface="Arial MT"/>
                <a:cs typeface="Arial MT"/>
              </a:rPr>
              <a:t>is</a:t>
            </a:r>
            <a:r>
              <a:rPr sz="2000" spc="5" dirty="0">
                <a:latin typeface="Arial MT"/>
                <a:cs typeface="Arial MT"/>
              </a:rPr>
              <a:t> </a:t>
            </a:r>
            <a:r>
              <a:rPr sz="2000" spc="-10" dirty="0">
                <a:latin typeface="Arial MT"/>
                <a:cs typeface="Arial MT"/>
              </a:rPr>
              <a:t>indicated</a:t>
            </a:r>
            <a:r>
              <a:rPr sz="2000" spc="55" dirty="0">
                <a:latin typeface="Arial MT"/>
                <a:cs typeface="Arial MT"/>
              </a:rPr>
              <a:t> </a:t>
            </a:r>
            <a:r>
              <a:rPr sz="2000" spc="-10" dirty="0">
                <a:latin typeface="Arial MT"/>
                <a:cs typeface="Arial MT"/>
              </a:rPr>
              <a:t>in</a:t>
            </a:r>
            <a:r>
              <a:rPr sz="2000" spc="10" dirty="0">
                <a:latin typeface="Arial MT"/>
                <a:cs typeface="Arial MT"/>
              </a:rPr>
              <a:t> </a:t>
            </a:r>
            <a:r>
              <a:rPr sz="2000" spc="-10" dirty="0">
                <a:latin typeface="Arial MT"/>
                <a:cs typeface="Arial MT"/>
              </a:rPr>
              <a:t>opioid</a:t>
            </a:r>
            <a:r>
              <a:rPr sz="2000" spc="35" dirty="0">
                <a:latin typeface="Arial MT"/>
                <a:cs typeface="Arial MT"/>
              </a:rPr>
              <a:t> </a:t>
            </a:r>
            <a:r>
              <a:rPr sz="2000" spc="-10" dirty="0">
                <a:latin typeface="Arial MT"/>
                <a:cs typeface="Arial MT"/>
              </a:rPr>
              <a:t>overdoses</a:t>
            </a:r>
            <a:endParaRPr sz="2000">
              <a:latin typeface="Arial MT"/>
              <a:cs typeface="Arial MT"/>
            </a:endParaRPr>
          </a:p>
        </p:txBody>
      </p:sp>
      <p:sp>
        <p:nvSpPr>
          <p:cNvPr id="13" name="object 13"/>
          <p:cNvSpPr txBox="1"/>
          <p:nvPr/>
        </p:nvSpPr>
        <p:spPr>
          <a:xfrm>
            <a:off x="619150" y="2056307"/>
            <a:ext cx="3874135" cy="1553210"/>
          </a:xfrm>
          <a:prstGeom prst="rect">
            <a:avLst/>
          </a:prstGeom>
        </p:spPr>
        <p:txBody>
          <a:bodyPr vert="horz" wrap="square" lIns="0" tIns="116205" rIns="0" bIns="0" rtlCol="0">
            <a:spAutoFit/>
          </a:bodyPr>
          <a:lstStyle/>
          <a:p>
            <a:pPr marL="12700">
              <a:lnSpc>
                <a:spcPct val="100000"/>
              </a:lnSpc>
              <a:spcBef>
                <a:spcPts val="915"/>
              </a:spcBef>
            </a:pPr>
            <a:r>
              <a:rPr sz="2000" spc="-15" dirty="0">
                <a:latin typeface="Arial MT"/>
                <a:cs typeface="Arial MT"/>
              </a:rPr>
              <a:t>Hypotension</a:t>
            </a:r>
            <a:endParaRPr sz="2000">
              <a:latin typeface="Arial MT"/>
              <a:cs typeface="Arial MT"/>
            </a:endParaRPr>
          </a:p>
          <a:p>
            <a:pPr marL="12700" marR="5080">
              <a:lnSpc>
                <a:spcPct val="133100"/>
              </a:lnSpc>
              <a:spcBef>
                <a:spcPts val="25"/>
              </a:spcBef>
            </a:pPr>
            <a:r>
              <a:rPr sz="2000" spc="-5" dirty="0">
                <a:latin typeface="Arial MT"/>
                <a:cs typeface="Arial MT"/>
              </a:rPr>
              <a:t>Respiratory</a:t>
            </a:r>
            <a:r>
              <a:rPr sz="2000" spc="5" dirty="0">
                <a:latin typeface="Arial MT"/>
                <a:cs typeface="Arial MT"/>
              </a:rPr>
              <a:t> </a:t>
            </a:r>
            <a:r>
              <a:rPr sz="2000" spc="-5" dirty="0">
                <a:latin typeface="Arial MT"/>
                <a:cs typeface="Arial MT"/>
              </a:rPr>
              <a:t>depression</a:t>
            </a:r>
            <a:r>
              <a:rPr sz="2000" spc="5" dirty="0">
                <a:latin typeface="Arial MT"/>
                <a:cs typeface="Arial MT"/>
              </a:rPr>
              <a:t> </a:t>
            </a:r>
            <a:r>
              <a:rPr sz="2000" spc="-5" dirty="0">
                <a:latin typeface="Arial MT"/>
                <a:cs typeface="Arial MT"/>
              </a:rPr>
              <a:t>or</a:t>
            </a:r>
            <a:r>
              <a:rPr sz="2000" spc="-25" dirty="0">
                <a:latin typeface="Arial MT"/>
                <a:cs typeface="Arial MT"/>
              </a:rPr>
              <a:t> </a:t>
            </a:r>
            <a:r>
              <a:rPr sz="2000" spc="-5" dirty="0">
                <a:latin typeface="Arial MT"/>
                <a:cs typeface="Arial MT"/>
              </a:rPr>
              <a:t>distress </a:t>
            </a:r>
            <a:r>
              <a:rPr sz="2000" spc="-540" dirty="0">
                <a:latin typeface="Arial MT"/>
                <a:cs typeface="Arial MT"/>
              </a:rPr>
              <a:t> </a:t>
            </a:r>
            <a:r>
              <a:rPr sz="2000" spc="-5" dirty="0">
                <a:latin typeface="Arial MT"/>
                <a:cs typeface="Arial MT"/>
              </a:rPr>
              <a:t>Excess</a:t>
            </a:r>
            <a:r>
              <a:rPr sz="2000" dirty="0">
                <a:latin typeface="Arial MT"/>
                <a:cs typeface="Arial MT"/>
              </a:rPr>
              <a:t> </a:t>
            </a:r>
            <a:r>
              <a:rPr sz="2000" spc="-10" dirty="0">
                <a:latin typeface="Arial MT"/>
                <a:cs typeface="Arial MT"/>
              </a:rPr>
              <a:t>alteration</a:t>
            </a:r>
            <a:r>
              <a:rPr sz="2000" spc="25" dirty="0">
                <a:latin typeface="Arial MT"/>
                <a:cs typeface="Arial MT"/>
              </a:rPr>
              <a:t> </a:t>
            </a:r>
            <a:r>
              <a:rPr sz="2000" spc="-5" dirty="0">
                <a:latin typeface="Arial MT"/>
                <a:cs typeface="Arial MT"/>
              </a:rPr>
              <a:t>of</a:t>
            </a:r>
            <a:r>
              <a:rPr sz="2000" spc="-15" dirty="0">
                <a:latin typeface="Arial MT"/>
                <a:cs typeface="Arial MT"/>
              </a:rPr>
              <a:t> </a:t>
            </a:r>
            <a:r>
              <a:rPr sz="2000" spc="-5" dirty="0">
                <a:latin typeface="Arial MT"/>
                <a:cs typeface="Arial MT"/>
              </a:rPr>
              <a:t>mentation</a:t>
            </a:r>
            <a:endParaRPr sz="2000">
              <a:latin typeface="Arial MT"/>
              <a:cs typeface="Arial MT"/>
            </a:endParaRPr>
          </a:p>
          <a:p>
            <a:pPr marL="12700">
              <a:lnSpc>
                <a:spcPct val="100000"/>
              </a:lnSpc>
            </a:pPr>
            <a:r>
              <a:rPr sz="2000" spc="-5" dirty="0">
                <a:latin typeface="Arial MT"/>
                <a:cs typeface="Arial MT"/>
              </a:rPr>
              <a:t>or</a:t>
            </a:r>
            <a:r>
              <a:rPr sz="2000" spc="-45" dirty="0">
                <a:latin typeface="Arial MT"/>
                <a:cs typeface="Arial MT"/>
              </a:rPr>
              <a:t> </a:t>
            </a:r>
            <a:r>
              <a:rPr sz="2000" spc="-5" dirty="0">
                <a:latin typeface="Arial MT"/>
                <a:cs typeface="Arial MT"/>
              </a:rPr>
              <a:t>unconsciousness</a:t>
            </a:r>
            <a:endParaRPr sz="2000">
              <a:latin typeface="Arial MT"/>
              <a:cs typeface="Arial MT"/>
            </a:endParaRPr>
          </a:p>
        </p:txBody>
      </p:sp>
      <p:sp>
        <p:nvSpPr>
          <p:cNvPr id="14" name="object 14"/>
          <p:cNvSpPr txBox="1"/>
          <p:nvPr/>
        </p:nvSpPr>
        <p:spPr>
          <a:xfrm>
            <a:off x="393598" y="3850004"/>
            <a:ext cx="3822700" cy="329565"/>
          </a:xfrm>
          <a:prstGeom prst="rect">
            <a:avLst/>
          </a:prstGeom>
        </p:spPr>
        <p:txBody>
          <a:bodyPr vert="horz" wrap="square" lIns="0" tIns="11430" rIns="0" bIns="0" rtlCol="0">
            <a:spAutoFit/>
          </a:bodyPr>
          <a:lstStyle/>
          <a:p>
            <a:pPr marL="12700">
              <a:lnSpc>
                <a:spcPct val="100000"/>
              </a:lnSpc>
              <a:spcBef>
                <a:spcPts val="90"/>
              </a:spcBef>
            </a:pPr>
            <a:r>
              <a:rPr sz="2000" b="1" spc="-5" dirty="0">
                <a:latin typeface="Arial"/>
                <a:cs typeface="Arial"/>
              </a:rPr>
              <a:t>ROUTES</a:t>
            </a:r>
            <a:r>
              <a:rPr sz="2000" b="1" spc="-10" dirty="0">
                <a:latin typeface="Arial"/>
                <a:cs typeface="Arial"/>
              </a:rPr>
              <a:t> </a:t>
            </a:r>
            <a:r>
              <a:rPr sz="2000" b="1" spc="-5" dirty="0">
                <a:latin typeface="Arial"/>
                <a:cs typeface="Arial"/>
              </a:rPr>
              <a:t>OF</a:t>
            </a:r>
            <a:r>
              <a:rPr sz="2000" b="1" spc="-110" dirty="0">
                <a:latin typeface="Arial"/>
                <a:cs typeface="Arial"/>
              </a:rPr>
              <a:t> </a:t>
            </a:r>
            <a:r>
              <a:rPr sz="2000" b="1" spc="-20" dirty="0">
                <a:latin typeface="Arial"/>
                <a:cs typeface="Arial"/>
              </a:rPr>
              <a:t>ADMINISTRATION:</a:t>
            </a:r>
            <a:endParaRPr sz="2000">
              <a:latin typeface="Arial"/>
              <a:cs typeface="Arial"/>
            </a:endParaRPr>
          </a:p>
        </p:txBody>
      </p:sp>
      <p:sp>
        <p:nvSpPr>
          <p:cNvPr id="15" name="object 15"/>
          <p:cNvSpPr txBox="1"/>
          <p:nvPr/>
        </p:nvSpPr>
        <p:spPr>
          <a:xfrm>
            <a:off x="619150" y="4150919"/>
            <a:ext cx="2080895" cy="1653539"/>
          </a:xfrm>
          <a:prstGeom prst="rect">
            <a:avLst/>
          </a:prstGeom>
        </p:spPr>
        <p:txBody>
          <a:bodyPr vert="horz" wrap="square" lIns="0" tIns="14604" rIns="0" bIns="0" rtlCol="0">
            <a:spAutoFit/>
          </a:bodyPr>
          <a:lstStyle/>
          <a:p>
            <a:pPr marL="12700" marR="5080">
              <a:lnSpc>
                <a:spcPct val="133400"/>
              </a:lnSpc>
              <a:spcBef>
                <a:spcPts val="114"/>
              </a:spcBef>
            </a:pPr>
            <a:r>
              <a:rPr sz="2000" spc="-5" dirty="0">
                <a:latin typeface="Arial MT"/>
                <a:cs typeface="Arial MT"/>
              </a:rPr>
              <a:t>Intranasal</a:t>
            </a:r>
            <a:r>
              <a:rPr sz="2000" spc="10" dirty="0">
                <a:latin typeface="Arial MT"/>
                <a:cs typeface="Arial MT"/>
              </a:rPr>
              <a:t> </a:t>
            </a:r>
            <a:r>
              <a:rPr sz="2000" spc="-5" dirty="0">
                <a:latin typeface="Arial MT"/>
                <a:cs typeface="Arial MT"/>
              </a:rPr>
              <a:t>(IN) </a:t>
            </a:r>
            <a:r>
              <a:rPr sz="2000" dirty="0">
                <a:latin typeface="Arial MT"/>
                <a:cs typeface="Arial MT"/>
              </a:rPr>
              <a:t> </a:t>
            </a:r>
            <a:r>
              <a:rPr sz="2000" spc="-5" dirty="0">
                <a:latin typeface="Arial MT"/>
                <a:cs typeface="Arial MT"/>
              </a:rPr>
              <a:t>Intramuscular</a:t>
            </a:r>
            <a:r>
              <a:rPr sz="2000" spc="-70" dirty="0">
                <a:latin typeface="Arial MT"/>
                <a:cs typeface="Arial MT"/>
              </a:rPr>
              <a:t> </a:t>
            </a:r>
            <a:r>
              <a:rPr sz="2000" spc="-5" dirty="0">
                <a:latin typeface="Arial MT"/>
                <a:cs typeface="Arial MT"/>
              </a:rPr>
              <a:t>(IM) </a:t>
            </a:r>
            <a:r>
              <a:rPr sz="2000" spc="-540" dirty="0">
                <a:latin typeface="Arial MT"/>
                <a:cs typeface="Arial MT"/>
              </a:rPr>
              <a:t> </a:t>
            </a:r>
            <a:r>
              <a:rPr sz="2000" spc="-10" dirty="0">
                <a:latin typeface="Arial MT"/>
                <a:cs typeface="Arial MT"/>
              </a:rPr>
              <a:t>Intravenous</a:t>
            </a:r>
            <a:r>
              <a:rPr sz="2000" spc="30" dirty="0">
                <a:latin typeface="Arial MT"/>
                <a:cs typeface="Arial MT"/>
              </a:rPr>
              <a:t> </a:t>
            </a:r>
            <a:r>
              <a:rPr sz="2000" spc="-5" dirty="0">
                <a:latin typeface="Arial MT"/>
                <a:cs typeface="Arial MT"/>
              </a:rPr>
              <a:t>(IV) </a:t>
            </a:r>
            <a:r>
              <a:rPr sz="2000" dirty="0">
                <a:latin typeface="Arial MT"/>
                <a:cs typeface="Arial MT"/>
              </a:rPr>
              <a:t> </a:t>
            </a:r>
            <a:r>
              <a:rPr sz="2000" spc="-5" dirty="0">
                <a:latin typeface="Arial MT"/>
                <a:cs typeface="Arial MT"/>
              </a:rPr>
              <a:t>Intraosseous</a:t>
            </a:r>
            <a:r>
              <a:rPr sz="2000" spc="-45" dirty="0">
                <a:latin typeface="Arial MT"/>
                <a:cs typeface="Arial MT"/>
              </a:rPr>
              <a:t> </a:t>
            </a:r>
            <a:r>
              <a:rPr sz="2000" dirty="0">
                <a:latin typeface="Arial MT"/>
                <a:cs typeface="Arial MT"/>
              </a:rPr>
              <a:t>(IO)</a:t>
            </a:r>
            <a:endParaRPr sz="2000">
              <a:latin typeface="Arial MT"/>
              <a:cs typeface="Arial MT"/>
            </a:endParaRPr>
          </a:p>
        </p:txBody>
      </p:sp>
      <p:sp>
        <p:nvSpPr>
          <p:cNvPr id="16" name="object 16"/>
          <p:cNvSpPr/>
          <p:nvPr/>
        </p:nvSpPr>
        <p:spPr>
          <a:xfrm>
            <a:off x="8907780" y="2324100"/>
            <a:ext cx="0" cy="805815"/>
          </a:xfrm>
          <a:custGeom>
            <a:avLst/>
            <a:gdLst/>
            <a:ahLst/>
            <a:cxnLst/>
            <a:rect l="l" t="t" r="r" b="b"/>
            <a:pathLst>
              <a:path h="805814">
                <a:moveTo>
                  <a:pt x="0" y="805814"/>
                </a:moveTo>
                <a:lnTo>
                  <a:pt x="0" y="0"/>
                </a:lnTo>
              </a:path>
            </a:pathLst>
          </a:custGeom>
          <a:ln w="101600">
            <a:solidFill>
              <a:srgbClr val="CD9146"/>
            </a:solidFill>
          </a:ln>
        </p:spPr>
        <p:txBody>
          <a:bodyPr wrap="square" lIns="0" tIns="0" rIns="0" bIns="0" rtlCol="0"/>
          <a:lstStyle/>
          <a:p>
            <a:endParaRPr/>
          </a:p>
        </p:txBody>
      </p:sp>
      <p:sp>
        <p:nvSpPr>
          <p:cNvPr id="17" name="object 17"/>
          <p:cNvSpPr/>
          <p:nvPr/>
        </p:nvSpPr>
        <p:spPr>
          <a:xfrm>
            <a:off x="8907780" y="3317747"/>
            <a:ext cx="0" cy="1472565"/>
          </a:xfrm>
          <a:custGeom>
            <a:avLst/>
            <a:gdLst/>
            <a:ahLst/>
            <a:cxnLst/>
            <a:rect l="l" t="t" r="r" b="b"/>
            <a:pathLst>
              <a:path h="1472564">
                <a:moveTo>
                  <a:pt x="0" y="1472057"/>
                </a:moveTo>
                <a:lnTo>
                  <a:pt x="0" y="0"/>
                </a:lnTo>
              </a:path>
            </a:pathLst>
          </a:custGeom>
          <a:ln w="101600">
            <a:solidFill>
              <a:srgbClr val="CD9146"/>
            </a:solidFill>
          </a:ln>
        </p:spPr>
        <p:txBody>
          <a:bodyPr wrap="square" lIns="0" tIns="0" rIns="0" bIns="0" rtlCol="0"/>
          <a:lstStyle/>
          <a:p>
            <a:endParaRPr/>
          </a:p>
        </p:txBody>
      </p:sp>
      <p:sp>
        <p:nvSpPr>
          <p:cNvPr id="18" name="object 18"/>
          <p:cNvSpPr/>
          <p:nvPr/>
        </p:nvSpPr>
        <p:spPr>
          <a:xfrm>
            <a:off x="461772" y="2607564"/>
            <a:ext cx="0" cy="320040"/>
          </a:xfrm>
          <a:custGeom>
            <a:avLst/>
            <a:gdLst/>
            <a:ahLst/>
            <a:cxnLst/>
            <a:rect l="l" t="t" r="r" b="b"/>
            <a:pathLst>
              <a:path h="320039">
                <a:moveTo>
                  <a:pt x="0" y="319532"/>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461772" y="2186939"/>
            <a:ext cx="0" cy="320040"/>
          </a:xfrm>
          <a:custGeom>
            <a:avLst/>
            <a:gdLst/>
            <a:ahLst/>
            <a:cxnLst/>
            <a:rect l="l" t="t" r="r" b="b"/>
            <a:pathLst>
              <a:path h="320039">
                <a:moveTo>
                  <a:pt x="0" y="319532"/>
                </a:moveTo>
                <a:lnTo>
                  <a:pt x="0" y="0"/>
                </a:lnTo>
              </a:path>
            </a:pathLst>
          </a:custGeom>
          <a:ln w="101600">
            <a:solidFill>
              <a:srgbClr val="CD9146"/>
            </a:solidFill>
          </a:ln>
        </p:spPr>
        <p:txBody>
          <a:bodyPr wrap="square" lIns="0" tIns="0" rIns="0" bIns="0" rtlCol="0"/>
          <a:lstStyle/>
          <a:p>
            <a:endParaRPr/>
          </a:p>
        </p:txBody>
      </p:sp>
      <p:sp>
        <p:nvSpPr>
          <p:cNvPr id="20" name="object 20"/>
          <p:cNvSpPr/>
          <p:nvPr/>
        </p:nvSpPr>
        <p:spPr>
          <a:xfrm>
            <a:off x="461772" y="4268723"/>
            <a:ext cx="0" cy="320040"/>
          </a:xfrm>
          <a:custGeom>
            <a:avLst/>
            <a:gdLst/>
            <a:ahLst/>
            <a:cxnLst/>
            <a:rect l="l" t="t" r="r" b="b"/>
            <a:pathLst>
              <a:path h="320039">
                <a:moveTo>
                  <a:pt x="0" y="319531"/>
                </a:moveTo>
                <a:lnTo>
                  <a:pt x="0" y="0"/>
                </a:lnTo>
              </a:path>
            </a:pathLst>
          </a:custGeom>
          <a:ln w="101600">
            <a:solidFill>
              <a:srgbClr val="CD9146"/>
            </a:solidFill>
          </a:ln>
        </p:spPr>
        <p:txBody>
          <a:bodyPr wrap="square" lIns="0" tIns="0" rIns="0" bIns="0" rtlCol="0"/>
          <a:lstStyle/>
          <a:p>
            <a:endParaRPr/>
          </a:p>
        </p:txBody>
      </p:sp>
      <p:sp>
        <p:nvSpPr>
          <p:cNvPr id="21" name="object 21"/>
          <p:cNvSpPr/>
          <p:nvPr/>
        </p:nvSpPr>
        <p:spPr>
          <a:xfrm>
            <a:off x="461772" y="4674108"/>
            <a:ext cx="0" cy="320040"/>
          </a:xfrm>
          <a:custGeom>
            <a:avLst/>
            <a:gdLst/>
            <a:ahLst/>
            <a:cxnLst/>
            <a:rect l="l" t="t" r="r" b="b"/>
            <a:pathLst>
              <a:path h="320039">
                <a:moveTo>
                  <a:pt x="0" y="319532"/>
                </a:moveTo>
                <a:lnTo>
                  <a:pt x="0" y="0"/>
                </a:lnTo>
              </a:path>
            </a:pathLst>
          </a:custGeom>
          <a:ln w="101600">
            <a:solidFill>
              <a:srgbClr val="CD9146"/>
            </a:solidFill>
          </a:ln>
        </p:spPr>
        <p:txBody>
          <a:bodyPr wrap="square" lIns="0" tIns="0" rIns="0" bIns="0" rtlCol="0"/>
          <a:lstStyle/>
          <a:p>
            <a:endParaRPr/>
          </a:p>
        </p:txBody>
      </p:sp>
      <p:sp>
        <p:nvSpPr>
          <p:cNvPr id="22" name="object 22"/>
          <p:cNvSpPr/>
          <p:nvPr/>
        </p:nvSpPr>
        <p:spPr>
          <a:xfrm>
            <a:off x="461772" y="5076444"/>
            <a:ext cx="0" cy="320040"/>
          </a:xfrm>
          <a:custGeom>
            <a:avLst/>
            <a:gdLst/>
            <a:ahLst/>
            <a:cxnLst/>
            <a:rect l="l" t="t" r="r" b="b"/>
            <a:pathLst>
              <a:path h="320039">
                <a:moveTo>
                  <a:pt x="0" y="319531"/>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461772" y="5481828"/>
            <a:ext cx="0" cy="320040"/>
          </a:xfrm>
          <a:custGeom>
            <a:avLst/>
            <a:gdLst/>
            <a:ahLst/>
            <a:cxnLst/>
            <a:rect l="l" t="t" r="r" b="b"/>
            <a:pathLst>
              <a:path h="320039">
                <a:moveTo>
                  <a:pt x="0" y="319595"/>
                </a:moveTo>
                <a:lnTo>
                  <a:pt x="0" y="0"/>
                </a:lnTo>
              </a:path>
            </a:pathLst>
          </a:custGeom>
          <a:ln w="101600">
            <a:solidFill>
              <a:srgbClr val="CD9146"/>
            </a:solidFill>
          </a:ln>
        </p:spPr>
        <p:txBody>
          <a:bodyPr wrap="square" lIns="0" tIns="0" rIns="0" bIns="0" rtlCol="0"/>
          <a:lstStyle/>
          <a:p>
            <a:endParaRPr/>
          </a:p>
        </p:txBody>
      </p:sp>
      <p:sp>
        <p:nvSpPr>
          <p:cNvPr id="24" name="object 24"/>
          <p:cNvSpPr/>
          <p:nvPr/>
        </p:nvSpPr>
        <p:spPr>
          <a:xfrm>
            <a:off x="461772" y="3019044"/>
            <a:ext cx="0" cy="544830"/>
          </a:xfrm>
          <a:custGeom>
            <a:avLst/>
            <a:gdLst/>
            <a:ahLst/>
            <a:cxnLst/>
            <a:rect l="l" t="t" r="r" b="b"/>
            <a:pathLst>
              <a:path h="544829">
                <a:moveTo>
                  <a:pt x="0" y="544702"/>
                </a:moveTo>
                <a:lnTo>
                  <a:pt x="0" y="0"/>
                </a:lnTo>
              </a:path>
            </a:pathLst>
          </a:custGeom>
          <a:ln w="101600">
            <a:solidFill>
              <a:srgbClr val="CD9146"/>
            </a:solidFill>
          </a:ln>
        </p:spPr>
        <p:txBody>
          <a:bodyPr wrap="square" lIns="0" tIns="0" rIns="0" bIns="0" rtlCol="0"/>
          <a:lstStyle/>
          <a:p>
            <a:endParaRPr/>
          </a:p>
        </p:txBody>
      </p:sp>
      <p:grpSp>
        <p:nvGrpSpPr>
          <p:cNvPr id="25" name="object 25"/>
          <p:cNvGrpSpPr/>
          <p:nvPr/>
        </p:nvGrpSpPr>
        <p:grpSpPr>
          <a:xfrm>
            <a:off x="307466" y="6031610"/>
            <a:ext cx="3125470" cy="641350"/>
            <a:chOff x="307466" y="6031610"/>
            <a:chExt cx="3125470" cy="641350"/>
          </a:xfrm>
        </p:grpSpPr>
        <p:sp>
          <p:nvSpPr>
            <p:cNvPr id="26" name="object 26"/>
            <p:cNvSpPr/>
            <p:nvPr/>
          </p:nvSpPr>
          <p:spPr>
            <a:xfrm>
              <a:off x="316991" y="6041135"/>
              <a:ext cx="3106420" cy="622300"/>
            </a:xfrm>
            <a:custGeom>
              <a:avLst/>
              <a:gdLst/>
              <a:ahLst/>
              <a:cxnLst/>
              <a:rect l="l" t="t" r="r" b="b"/>
              <a:pathLst>
                <a:path w="3106420" h="622300">
                  <a:moveTo>
                    <a:pt x="3034537"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3034537" y="621791"/>
                  </a:lnTo>
                  <a:lnTo>
                    <a:pt x="3062299" y="616181"/>
                  </a:lnTo>
                  <a:lnTo>
                    <a:pt x="3084988" y="600881"/>
                  </a:lnTo>
                  <a:lnTo>
                    <a:pt x="3100296" y="578190"/>
                  </a:lnTo>
                  <a:lnTo>
                    <a:pt x="3105911" y="550405"/>
                  </a:lnTo>
                  <a:lnTo>
                    <a:pt x="3105911" y="71386"/>
                  </a:lnTo>
                  <a:lnTo>
                    <a:pt x="3100296" y="43601"/>
                  </a:lnTo>
                  <a:lnTo>
                    <a:pt x="3084988" y="20910"/>
                  </a:lnTo>
                  <a:lnTo>
                    <a:pt x="3062299" y="5610"/>
                  </a:lnTo>
                  <a:lnTo>
                    <a:pt x="3034537" y="0"/>
                  </a:lnTo>
                  <a:close/>
                </a:path>
              </a:pathLst>
            </a:custGeom>
            <a:solidFill>
              <a:srgbClr val="639DD3">
                <a:alpha val="74900"/>
              </a:srgbClr>
            </a:solidFill>
          </p:spPr>
          <p:txBody>
            <a:bodyPr wrap="square" lIns="0" tIns="0" rIns="0" bIns="0" rtlCol="0"/>
            <a:lstStyle/>
            <a:p>
              <a:endParaRPr/>
            </a:p>
          </p:txBody>
        </p:sp>
        <p:sp>
          <p:nvSpPr>
            <p:cNvPr id="27" name="object 27"/>
            <p:cNvSpPr/>
            <p:nvPr/>
          </p:nvSpPr>
          <p:spPr>
            <a:xfrm>
              <a:off x="316991" y="6041135"/>
              <a:ext cx="3106420" cy="622300"/>
            </a:xfrm>
            <a:custGeom>
              <a:avLst/>
              <a:gdLst/>
              <a:ahLst/>
              <a:cxnLst/>
              <a:rect l="l" t="t" r="r" b="b"/>
              <a:pathLst>
                <a:path w="3106420" h="622300">
                  <a:moveTo>
                    <a:pt x="0" y="71386"/>
                  </a:moveTo>
                  <a:lnTo>
                    <a:pt x="5610" y="43601"/>
                  </a:lnTo>
                  <a:lnTo>
                    <a:pt x="20910" y="20910"/>
                  </a:lnTo>
                  <a:lnTo>
                    <a:pt x="43601" y="5610"/>
                  </a:lnTo>
                  <a:lnTo>
                    <a:pt x="71386" y="0"/>
                  </a:lnTo>
                  <a:lnTo>
                    <a:pt x="3034537" y="0"/>
                  </a:lnTo>
                  <a:lnTo>
                    <a:pt x="3062299" y="5610"/>
                  </a:lnTo>
                  <a:lnTo>
                    <a:pt x="3084988" y="20910"/>
                  </a:lnTo>
                  <a:lnTo>
                    <a:pt x="3100296" y="43601"/>
                  </a:lnTo>
                  <a:lnTo>
                    <a:pt x="3105911" y="71386"/>
                  </a:lnTo>
                  <a:lnTo>
                    <a:pt x="3105911" y="550405"/>
                  </a:lnTo>
                  <a:lnTo>
                    <a:pt x="3100296" y="578190"/>
                  </a:lnTo>
                  <a:lnTo>
                    <a:pt x="3084988" y="600881"/>
                  </a:lnTo>
                  <a:lnTo>
                    <a:pt x="3062299" y="616181"/>
                  </a:lnTo>
                  <a:lnTo>
                    <a:pt x="3034537" y="621791"/>
                  </a:lnTo>
                  <a:lnTo>
                    <a:pt x="71386" y="621791"/>
                  </a:lnTo>
                  <a:lnTo>
                    <a:pt x="43601" y="616181"/>
                  </a:lnTo>
                  <a:lnTo>
                    <a:pt x="20910" y="600881"/>
                  </a:lnTo>
                  <a:lnTo>
                    <a:pt x="5610" y="578190"/>
                  </a:lnTo>
                  <a:lnTo>
                    <a:pt x="0" y="550405"/>
                  </a:lnTo>
                  <a:lnTo>
                    <a:pt x="0" y="71386"/>
                  </a:lnTo>
                  <a:close/>
                </a:path>
              </a:pathLst>
            </a:custGeom>
            <a:ln w="19050">
              <a:solidFill>
                <a:srgbClr val="639DD3"/>
              </a:solidFill>
            </a:ln>
          </p:spPr>
          <p:txBody>
            <a:bodyPr wrap="square" lIns="0" tIns="0" rIns="0" bIns="0" rtlCol="0"/>
            <a:lstStyle/>
            <a:p>
              <a:endParaRPr/>
            </a:p>
          </p:txBody>
        </p:sp>
      </p:grpSp>
      <p:sp>
        <p:nvSpPr>
          <p:cNvPr id="28" name="object 28"/>
          <p:cNvSpPr txBox="1"/>
          <p:nvPr/>
        </p:nvSpPr>
        <p:spPr>
          <a:xfrm>
            <a:off x="1021791" y="6211315"/>
            <a:ext cx="2219325" cy="271145"/>
          </a:xfrm>
          <a:prstGeom prst="rect">
            <a:avLst/>
          </a:prstGeom>
        </p:spPr>
        <p:txBody>
          <a:bodyPr vert="horz" wrap="square" lIns="0" tIns="13970" rIns="0" bIns="0" rtlCol="0">
            <a:spAutoFit/>
          </a:bodyPr>
          <a:lstStyle/>
          <a:p>
            <a:pPr marL="12700">
              <a:lnSpc>
                <a:spcPct val="100000"/>
              </a:lnSpc>
              <a:spcBef>
                <a:spcPts val="110"/>
              </a:spcBef>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15" dirty="0">
                <a:latin typeface="Arial"/>
                <a:cs typeface="Arial"/>
              </a:rPr>
              <a:t> </a:t>
            </a:r>
            <a:r>
              <a:rPr sz="1600" b="1" dirty="0">
                <a:latin typeface="Arial"/>
                <a:cs typeface="Arial"/>
              </a:rPr>
              <a:t>Evidence:</a:t>
            </a:r>
            <a:r>
              <a:rPr sz="1600" b="1" spc="-50" dirty="0">
                <a:latin typeface="Arial"/>
                <a:cs typeface="Arial"/>
              </a:rPr>
              <a:t> </a:t>
            </a:r>
            <a:r>
              <a:rPr sz="1600" dirty="0">
                <a:latin typeface="Arial MT"/>
                <a:cs typeface="Arial MT"/>
              </a:rPr>
              <a:t>B-R</a:t>
            </a:r>
            <a:endParaRPr sz="1600">
              <a:latin typeface="Arial MT"/>
              <a:cs typeface="Arial MT"/>
            </a:endParaRPr>
          </a:p>
        </p:txBody>
      </p:sp>
      <p:grpSp>
        <p:nvGrpSpPr>
          <p:cNvPr id="29" name="object 29"/>
          <p:cNvGrpSpPr/>
          <p:nvPr/>
        </p:nvGrpSpPr>
        <p:grpSpPr>
          <a:xfrm>
            <a:off x="313943" y="5995421"/>
            <a:ext cx="939165" cy="862965"/>
            <a:chOff x="313943" y="5995421"/>
            <a:chExt cx="939165" cy="862965"/>
          </a:xfrm>
        </p:grpSpPr>
        <p:pic>
          <p:nvPicPr>
            <p:cNvPr id="30" name="object 30"/>
            <p:cNvPicPr/>
            <p:nvPr/>
          </p:nvPicPr>
          <p:blipFill>
            <a:blip r:embed="rId5" cstate="print"/>
            <a:stretch>
              <a:fillRect/>
            </a:stretch>
          </p:blipFill>
          <p:spPr>
            <a:xfrm>
              <a:off x="313943" y="5995421"/>
              <a:ext cx="938809" cy="862577"/>
            </a:xfrm>
            <a:prstGeom prst="rect">
              <a:avLst/>
            </a:prstGeom>
          </p:spPr>
        </p:pic>
        <p:pic>
          <p:nvPicPr>
            <p:cNvPr id="31" name="object 31"/>
            <p:cNvPicPr/>
            <p:nvPr/>
          </p:nvPicPr>
          <p:blipFill>
            <a:blip r:embed="rId6" cstate="print"/>
            <a:stretch>
              <a:fillRect/>
            </a:stretch>
          </p:blipFill>
          <p:spPr>
            <a:xfrm>
              <a:off x="512063" y="6193536"/>
              <a:ext cx="356616" cy="390144"/>
            </a:xfrm>
            <a:prstGeom prst="rect">
              <a:avLst/>
            </a:prstGeom>
          </p:spPr>
        </p:pic>
      </p:grpSp>
      <p:sp>
        <p:nvSpPr>
          <p:cNvPr id="32" name="object 32"/>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28</a:t>
            </a:fld>
            <a:endParaRPr sz="12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2197989" y="705053"/>
            <a:ext cx="7875905" cy="574675"/>
          </a:xfrm>
          <a:prstGeom prst="rect">
            <a:avLst/>
          </a:prstGeom>
        </p:spPr>
        <p:txBody>
          <a:bodyPr vert="horz" wrap="square" lIns="0" tIns="12700" rIns="0" bIns="0" rtlCol="0">
            <a:spAutoFit/>
          </a:bodyPr>
          <a:lstStyle/>
          <a:p>
            <a:pPr marL="12700">
              <a:lnSpc>
                <a:spcPct val="100000"/>
              </a:lnSpc>
              <a:spcBef>
                <a:spcPts val="100"/>
              </a:spcBef>
            </a:pPr>
            <a:r>
              <a:rPr sz="3600" b="1" spc="-15" dirty="0">
                <a:solidFill>
                  <a:srgbClr val="BB8542"/>
                </a:solidFill>
                <a:latin typeface="Arial"/>
                <a:cs typeface="Arial"/>
              </a:rPr>
              <a:t>NALOXONE</a:t>
            </a:r>
            <a:r>
              <a:rPr sz="3600" b="1" spc="-55" dirty="0">
                <a:solidFill>
                  <a:srgbClr val="BB8542"/>
                </a:solidFill>
                <a:latin typeface="Arial"/>
                <a:cs typeface="Arial"/>
              </a:rPr>
              <a:t> </a:t>
            </a:r>
            <a:r>
              <a:rPr sz="3600" b="1" spc="-30" dirty="0">
                <a:latin typeface="Arial"/>
                <a:cs typeface="Arial"/>
              </a:rPr>
              <a:t>ADMINISTRATION</a:t>
            </a:r>
            <a:r>
              <a:rPr sz="3600" b="1" spc="75" dirty="0">
                <a:latin typeface="Arial"/>
                <a:cs typeface="Arial"/>
              </a:rPr>
              <a:t> </a:t>
            </a:r>
            <a:r>
              <a:rPr sz="3600" b="1" dirty="0">
                <a:latin typeface="Arial"/>
                <a:cs typeface="Arial"/>
              </a:rPr>
              <a:t>cont.</a:t>
            </a:r>
            <a:endParaRPr sz="3600">
              <a:latin typeface="Arial"/>
              <a:cs typeface="Arial"/>
            </a:endParaRPr>
          </a:p>
        </p:txBody>
      </p:sp>
      <p:sp>
        <p:nvSpPr>
          <p:cNvPr id="5" name="object 5"/>
          <p:cNvSpPr txBox="1"/>
          <p:nvPr/>
        </p:nvSpPr>
        <p:spPr>
          <a:xfrm>
            <a:off x="6552692" y="1639570"/>
            <a:ext cx="3332479" cy="299720"/>
          </a:xfrm>
          <a:prstGeom prst="rect">
            <a:avLst/>
          </a:prstGeom>
        </p:spPr>
        <p:txBody>
          <a:bodyPr vert="horz" wrap="square" lIns="0" tIns="12700" rIns="0" bIns="0" rtlCol="0">
            <a:spAutoFit/>
          </a:bodyPr>
          <a:lstStyle/>
          <a:p>
            <a:pPr marL="12700">
              <a:lnSpc>
                <a:spcPct val="100000"/>
              </a:lnSpc>
              <a:spcBef>
                <a:spcPts val="100"/>
              </a:spcBef>
            </a:pPr>
            <a:r>
              <a:rPr sz="1800" b="1" spc="-30" dirty="0">
                <a:latin typeface="Arial"/>
                <a:cs typeface="Arial"/>
              </a:rPr>
              <a:t>TACTICAL</a:t>
            </a:r>
            <a:r>
              <a:rPr sz="1800" b="1" spc="-10" dirty="0">
                <a:latin typeface="Arial"/>
                <a:cs typeface="Arial"/>
              </a:rPr>
              <a:t> </a:t>
            </a:r>
            <a:r>
              <a:rPr sz="1800" b="1" spc="-15" dirty="0">
                <a:latin typeface="Arial"/>
                <a:cs typeface="Arial"/>
              </a:rPr>
              <a:t>CONSIDERATIONS:</a:t>
            </a:r>
            <a:endParaRPr sz="1800">
              <a:latin typeface="Arial"/>
              <a:cs typeface="Arial"/>
            </a:endParaRPr>
          </a:p>
        </p:txBody>
      </p:sp>
      <p:sp>
        <p:nvSpPr>
          <p:cNvPr id="6" name="object 6"/>
          <p:cNvSpPr txBox="1"/>
          <p:nvPr/>
        </p:nvSpPr>
        <p:spPr>
          <a:xfrm>
            <a:off x="6784340" y="2014854"/>
            <a:ext cx="4618355" cy="1501140"/>
          </a:xfrm>
          <a:prstGeom prst="rect">
            <a:avLst/>
          </a:prstGeom>
        </p:spPr>
        <p:txBody>
          <a:bodyPr vert="horz" wrap="square" lIns="0" tIns="12700" rIns="0" bIns="0" rtlCol="0">
            <a:spAutoFit/>
          </a:bodyPr>
          <a:lstStyle/>
          <a:p>
            <a:pPr marL="12700" marR="1132840">
              <a:lnSpc>
                <a:spcPct val="100000"/>
              </a:lnSpc>
              <a:spcBef>
                <a:spcPts val="100"/>
              </a:spcBef>
            </a:pPr>
            <a:r>
              <a:rPr sz="1800" spc="-5" dirty="0">
                <a:latin typeface="Arial MT"/>
                <a:cs typeface="Arial MT"/>
              </a:rPr>
              <a:t>Have naloxone</a:t>
            </a:r>
            <a:r>
              <a:rPr sz="1800" spc="-20" dirty="0">
                <a:latin typeface="Arial MT"/>
                <a:cs typeface="Arial MT"/>
              </a:rPr>
              <a:t> </a:t>
            </a:r>
            <a:r>
              <a:rPr sz="1800" dirty="0">
                <a:latin typeface="Arial MT"/>
                <a:cs typeface="Arial MT"/>
              </a:rPr>
              <a:t>on</a:t>
            </a:r>
            <a:r>
              <a:rPr sz="1800" spc="-20" dirty="0">
                <a:latin typeface="Arial MT"/>
                <a:cs typeface="Arial MT"/>
              </a:rPr>
              <a:t> </a:t>
            </a:r>
            <a:r>
              <a:rPr sz="1800" dirty="0">
                <a:latin typeface="Arial MT"/>
                <a:cs typeface="Arial MT"/>
              </a:rPr>
              <a:t>hand</a:t>
            </a:r>
            <a:r>
              <a:rPr sz="1800" spc="-25" dirty="0">
                <a:latin typeface="Arial MT"/>
                <a:cs typeface="Arial MT"/>
              </a:rPr>
              <a:t> </a:t>
            </a:r>
            <a:r>
              <a:rPr sz="1800" spc="-5" dirty="0">
                <a:latin typeface="Arial MT"/>
                <a:cs typeface="Arial MT"/>
              </a:rPr>
              <a:t>whenever </a:t>
            </a:r>
            <a:r>
              <a:rPr sz="1800" spc="-484" dirty="0">
                <a:latin typeface="Arial MT"/>
                <a:cs typeface="Arial MT"/>
              </a:rPr>
              <a:t> </a:t>
            </a:r>
            <a:r>
              <a:rPr sz="1800" dirty="0">
                <a:latin typeface="Arial MT"/>
                <a:cs typeface="Arial MT"/>
              </a:rPr>
              <a:t>administering</a:t>
            </a:r>
            <a:r>
              <a:rPr sz="1800" spc="-70" dirty="0">
                <a:latin typeface="Arial MT"/>
                <a:cs typeface="Arial MT"/>
              </a:rPr>
              <a:t> </a:t>
            </a:r>
            <a:r>
              <a:rPr sz="1800" dirty="0">
                <a:latin typeface="Arial MT"/>
                <a:cs typeface="Arial MT"/>
              </a:rPr>
              <a:t>opioid</a:t>
            </a:r>
            <a:r>
              <a:rPr sz="1800" spc="-40" dirty="0">
                <a:latin typeface="Arial MT"/>
                <a:cs typeface="Arial MT"/>
              </a:rPr>
              <a:t> </a:t>
            </a:r>
            <a:r>
              <a:rPr sz="1800" dirty="0">
                <a:latin typeface="Arial MT"/>
                <a:cs typeface="Arial MT"/>
              </a:rPr>
              <a:t>analgesics</a:t>
            </a:r>
            <a:endParaRPr sz="1800">
              <a:latin typeface="Arial MT"/>
              <a:cs typeface="Arial MT"/>
            </a:endParaRPr>
          </a:p>
          <a:p>
            <a:pPr marL="12700" marR="5080">
              <a:lnSpc>
                <a:spcPct val="100000"/>
              </a:lnSpc>
              <a:spcBef>
                <a:spcPts val="815"/>
              </a:spcBef>
            </a:pPr>
            <a:r>
              <a:rPr sz="1800" dirty="0">
                <a:latin typeface="Arial MT"/>
                <a:cs typeface="Arial MT"/>
              </a:rPr>
              <a:t>Administer</a:t>
            </a:r>
            <a:r>
              <a:rPr sz="1800" spc="-70" dirty="0">
                <a:latin typeface="Arial MT"/>
                <a:cs typeface="Arial MT"/>
              </a:rPr>
              <a:t> </a:t>
            </a:r>
            <a:r>
              <a:rPr sz="1800" dirty="0">
                <a:latin typeface="Arial MT"/>
                <a:cs typeface="Arial MT"/>
              </a:rPr>
              <a:t>as</a:t>
            </a:r>
            <a:r>
              <a:rPr sz="1800" spc="-10" dirty="0">
                <a:latin typeface="Arial MT"/>
                <a:cs typeface="Arial MT"/>
              </a:rPr>
              <a:t> </a:t>
            </a:r>
            <a:r>
              <a:rPr sz="1800" dirty="0">
                <a:latin typeface="Arial MT"/>
                <a:cs typeface="Arial MT"/>
              </a:rPr>
              <a:t>quickly</a:t>
            </a:r>
            <a:r>
              <a:rPr sz="1800" spc="-55" dirty="0">
                <a:latin typeface="Arial MT"/>
                <a:cs typeface="Arial MT"/>
              </a:rPr>
              <a:t> </a:t>
            </a:r>
            <a:r>
              <a:rPr sz="1800" dirty="0">
                <a:latin typeface="Arial MT"/>
                <a:cs typeface="Arial MT"/>
              </a:rPr>
              <a:t>as</a:t>
            </a:r>
            <a:r>
              <a:rPr sz="1800" spc="-10" dirty="0">
                <a:latin typeface="Arial MT"/>
                <a:cs typeface="Arial MT"/>
              </a:rPr>
              <a:t> </a:t>
            </a:r>
            <a:r>
              <a:rPr sz="1800" dirty="0">
                <a:latin typeface="Arial MT"/>
                <a:cs typeface="Arial MT"/>
              </a:rPr>
              <a:t>possible</a:t>
            </a:r>
            <a:r>
              <a:rPr sz="1800" spc="-65" dirty="0">
                <a:latin typeface="Arial MT"/>
                <a:cs typeface="Arial MT"/>
              </a:rPr>
              <a:t> </a:t>
            </a:r>
            <a:r>
              <a:rPr sz="1800" dirty="0">
                <a:latin typeface="Arial MT"/>
                <a:cs typeface="Arial MT"/>
              </a:rPr>
              <a:t>(don’t</a:t>
            </a:r>
            <a:r>
              <a:rPr sz="1800" spc="-35" dirty="0">
                <a:latin typeface="Arial MT"/>
                <a:cs typeface="Arial MT"/>
              </a:rPr>
              <a:t> </a:t>
            </a:r>
            <a:r>
              <a:rPr sz="1800" dirty="0">
                <a:latin typeface="Arial MT"/>
                <a:cs typeface="Arial MT"/>
              </a:rPr>
              <a:t>delay </a:t>
            </a:r>
            <a:r>
              <a:rPr sz="1800" spc="-484" dirty="0">
                <a:latin typeface="Arial MT"/>
                <a:cs typeface="Arial MT"/>
              </a:rPr>
              <a:t> </a:t>
            </a:r>
            <a:r>
              <a:rPr sz="1800" dirty="0">
                <a:latin typeface="Arial MT"/>
                <a:cs typeface="Arial MT"/>
              </a:rPr>
              <a:t>for IV </a:t>
            </a:r>
            <a:r>
              <a:rPr sz="1800" spc="5" dirty="0">
                <a:latin typeface="Arial MT"/>
                <a:cs typeface="Arial MT"/>
              </a:rPr>
              <a:t>access </a:t>
            </a:r>
            <a:r>
              <a:rPr sz="1800" dirty="0">
                <a:latin typeface="Arial MT"/>
                <a:cs typeface="Arial MT"/>
              </a:rPr>
              <a:t>to be established </a:t>
            </a:r>
            <a:r>
              <a:rPr sz="1800" spc="-10" dirty="0">
                <a:latin typeface="Arial MT"/>
                <a:cs typeface="Arial MT"/>
              </a:rPr>
              <a:t>with OTFC </a:t>
            </a:r>
            <a:r>
              <a:rPr sz="1800" spc="-5" dirty="0">
                <a:latin typeface="Arial MT"/>
                <a:cs typeface="Arial MT"/>
              </a:rPr>
              <a:t> </a:t>
            </a:r>
            <a:r>
              <a:rPr sz="1800" dirty="0">
                <a:latin typeface="Arial MT"/>
                <a:cs typeface="Arial MT"/>
              </a:rPr>
              <a:t>lozenges</a:t>
            </a:r>
            <a:r>
              <a:rPr sz="1800" spc="-25" dirty="0">
                <a:latin typeface="Arial MT"/>
                <a:cs typeface="Arial MT"/>
              </a:rPr>
              <a:t> </a:t>
            </a:r>
            <a:r>
              <a:rPr sz="1800" dirty="0">
                <a:latin typeface="Arial MT"/>
                <a:cs typeface="Arial MT"/>
              </a:rPr>
              <a:t>–</a:t>
            </a:r>
            <a:r>
              <a:rPr sz="1800" spc="-15" dirty="0">
                <a:latin typeface="Arial MT"/>
                <a:cs typeface="Arial MT"/>
              </a:rPr>
              <a:t> </a:t>
            </a:r>
            <a:r>
              <a:rPr sz="1800" dirty="0">
                <a:latin typeface="Arial MT"/>
                <a:cs typeface="Arial MT"/>
              </a:rPr>
              <a:t>use</a:t>
            </a:r>
            <a:r>
              <a:rPr sz="1800" spc="-20" dirty="0">
                <a:latin typeface="Arial MT"/>
                <a:cs typeface="Arial MT"/>
              </a:rPr>
              <a:t> </a:t>
            </a:r>
            <a:r>
              <a:rPr sz="1800" dirty="0">
                <a:latin typeface="Arial MT"/>
                <a:cs typeface="Arial MT"/>
              </a:rPr>
              <a:t>IN or</a:t>
            </a:r>
            <a:r>
              <a:rPr sz="1800" spc="-25" dirty="0">
                <a:latin typeface="Arial MT"/>
                <a:cs typeface="Arial MT"/>
              </a:rPr>
              <a:t> </a:t>
            </a:r>
            <a:r>
              <a:rPr sz="1800" dirty="0">
                <a:latin typeface="Arial MT"/>
                <a:cs typeface="Arial MT"/>
              </a:rPr>
              <a:t>IM</a:t>
            </a:r>
            <a:r>
              <a:rPr sz="1800" spc="15" dirty="0">
                <a:latin typeface="Arial MT"/>
                <a:cs typeface="Arial MT"/>
              </a:rPr>
              <a:t> </a:t>
            </a:r>
            <a:r>
              <a:rPr sz="1800" dirty="0">
                <a:latin typeface="Arial MT"/>
                <a:cs typeface="Arial MT"/>
              </a:rPr>
              <a:t>preparations)</a:t>
            </a:r>
            <a:endParaRPr sz="1800">
              <a:latin typeface="Arial MT"/>
              <a:cs typeface="Arial MT"/>
            </a:endParaRPr>
          </a:p>
        </p:txBody>
      </p:sp>
      <p:sp>
        <p:nvSpPr>
          <p:cNvPr id="7" name="object 7"/>
          <p:cNvSpPr txBox="1"/>
          <p:nvPr/>
        </p:nvSpPr>
        <p:spPr>
          <a:xfrm>
            <a:off x="1148283" y="1585416"/>
            <a:ext cx="2537460" cy="300355"/>
          </a:xfrm>
          <a:prstGeom prst="rect">
            <a:avLst/>
          </a:prstGeom>
        </p:spPr>
        <p:txBody>
          <a:bodyPr vert="horz" wrap="square" lIns="0" tIns="12700" rIns="0" bIns="0" rtlCol="0">
            <a:spAutoFit/>
          </a:bodyPr>
          <a:lstStyle/>
          <a:p>
            <a:pPr marL="12700">
              <a:lnSpc>
                <a:spcPct val="100000"/>
              </a:lnSpc>
              <a:spcBef>
                <a:spcPts val="100"/>
              </a:spcBef>
            </a:pPr>
            <a:r>
              <a:rPr sz="1800" b="1" spc="-15" dirty="0">
                <a:latin typeface="Arial"/>
                <a:cs typeface="Arial"/>
              </a:rPr>
              <a:t>CONTRAINDICATIONS:</a:t>
            </a:r>
            <a:endParaRPr sz="1800">
              <a:latin typeface="Arial"/>
              <a:cs typeface="Arial"/>
            </a:endParaRPr>
          </a:p>
        </p:txBody>
      </p:sp>
      <p:sp>
        <p:nvSpPr>
          <p:cNvPr id="8" name="object 8"/>
          <p:cNvSpPr txBox="1"/>
          <p:nvPr/>
        </p:nvSpPr>
        <p:spPr>
          <a:xfrm>
            <a:off x="1379982" y="1960879"/>
            <a:ext cx="1635125"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Hypersensitivity</a:t>
            </a:r>
            <a:endParaRPr sz="1800">
              <a:latin typeface="Arial MT"/>
              <a:cs typeface="Arial MT"/>
            </a:endParaRPr>
          </a:p>
        </p:txBody>
      </p:sp>
      <p:sp>
        <p:nvSpPr>
          <p:cNvPr id="9" name="object 9"/>
          <p:cNvSpPr txBox="1"/>
          <p:nvPr/>
        </p:nvSpPr>
        <p:spPr>
          <a:xfrm>
            <a:off x="1148283" y="2613405"/>
            <a:ext cx="309435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POTENTIAL</a:t>
            </a:r>
            <a:r>
              <a:rPr sz="1800" b="1" spc="-55" dirty="0">
                <a:latin typeface="Arial"/>
                <a:cs typeface="Arial"/>
              </a:rPr>
              <a:t> </a:t>
            </a:r>
            <a:r>
              <a:rPr sz="1800" b="1" dirty="0">
                <a:latin typeface="Arial"/>
                <a:cs typeface="Arial"/>
              </a:rPr>
              <a:t>SIDE</a:t>
            </a:r>
            <a:r>
              <a:rPr sz="1800" b="1" spc="-40" dirty="0">
                <a:latin typeface="Arial"/>
                <a:cs typeface="Arial"/>
              </a:rPr>
              <a:t> </a:t>
            </a:r>
            <a:r>
              <a:rPr sz="1800" b="1" dirty="0">
                <a:latin typeface="Arial"/>
                <a:cs typeface="Arial"/>
              </a:rPr>
              <a:t>EFFECTS:</a:t>
            </a:r>
            <a:endParaRPr sz="1800">
              <a:latin typeface="Arial"/>
              <a:cs typeface="Arial"/>
            </a:endParaRPr>
          </a:p>
        </p:txBody>
      </p:sp>
      <p:sp>
        <p:nvSpPr>
          <p:cNvPr id="10" name="object 10"/>
          <p:cNvSpPr txBox="1"/>
          <p:nvPr/>
        </p:nvSpPr>
        <p:spPr>
          <a:xfrm>
            <a:off x="1379982" y="2988005"/>
            <a:ext cx="4615180" cy="84963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Arial MT"/>
                <a:cs typeface="Arial MT"/>
              </a:rPr>
              <a:t>Analgesia</a:t>
            </a:r>
            <a:r>
              <a:rPr sz="1800" spc="-65" dirty="0">
                <a:latin typeface="Arial MT"/>
                <a:cs typeface="Arial MT"/>
              </a:rPr>
              <a:t> </a:t>
            </a:r>
            <a:r>
              <a:rPr sz="1800" dirty="0">
                <a:latin typeface="Arial MT"/>
                <a:cs typeface="Arial MT"/>
              </a:rPr>
              <a:t>reversal,</a:t>
            </a:r>
            <a:r>
              <a:rPr sz="1800" spc="-45" dirty="0">
                <a:latin typeface="Arial MT"/>
                <a:cs typeface="Arial MT"/>
              </a:rPr>
              <a:t> </a:t>
            </a:r>
            <a:r>
              <a:rPr sz="1800" spc="5" dirty="0">
                <a:latin typeface="Arial MT"/>
                <a:cs typeface="Arial MT"/>
              </a:rPr>
              <a:t>tremors,</a:t>
            </a:r>
            <a:r>
              <a:rPr sz="1800" spc="-45" dirty="0">
                <a:latin typeface="Arial MT"/>
                <a:cs typeface="Arial MT"/>
              </a:rPr>
              <a:t> </a:t>
            </a:r>
            <a:r>
              <a:rPr sz="1800" dirty="0">
                <a:latin typeface="Arial MT"/>
                <a:cs typeface="Arial MT"/>
              </a:rPr>
              <a:t>hyperventilation, </a:t>
            </a:r>
            <a:r>
              <a:rPr sz="1800" spc="-484" dirty="0">
                <a:latin typeface="Arial MT"/>
                <a:cs typeface="Arial MT"/>
              </a:rPr>
              <a:t> </a:t>
            </a:r>
            <a:r>
              <a:rPr sz="1800" dirty="0">
                <a:latin typeface="Arial MT"/>
                <a:cs typeface="Arial MT"/>
              </a:rPr>
              <a:t>drowsiness, sweating, </a:t>
            </a:r>
            <a:r>
              <a:rPr sz="1800" spc="5" dirty="0">
                <a:latin typeface="Arial MT"/>
                <a:cs typeface="Arial MT"/>
              </a:rPr>
              <a:t>increased </a:t>
            </a:r>
            <a:r>
              <a:rPr sz="1800" spc="-80" dirty="0">
                <a:latin typeface="Arial MT"/>
                <a:cs typeface="Arial MT"/>
              </a:rPr>
              <a:t>BP, </a:t>
            </a:r>
            <a:r>
              <a:rPr sz="1800" spc="-75" dirty="0">
                <a:latin typeface="Arial MT"/>
                <a:cs typeface="Arial MT"/>
              </a:rPr>
              <a:t> </a:t>
            </a:r>
            <a:r>
              <a:rPr sz="1800" dirty="0">
                <a:latin typeface="Arial MT"/>
                <a:cs typeface="Arial MT"/>
              </a:rPr>
              <a:t>tachycardia,</a:t>
            </a:r>
            <a:r>
              <a:rPr sz="1800" spc="-65" dirty="0">
                <a:latin typeface="Arial MT"/>
                <a:cs typeface="Arial MT"/>
              </a:rPr>
              <a:t> </a:t>
            </a:r>
            <a:r>
              <a:rPr sz="1800" dirty="0">
                <a:latin typeface="Arial MT"/>
                <a:cs typeface="Arial MT"/>
              </a:rPr>
              <a:t>nausea,</a:t>
            </a:r>
            <a:r>
              <a:rPr sz="1800" spc="-40" dirty="0">
                <a:latin typeface="Arial MT"/>
                <a:cs typeface="Arial MT"/>
              </a:rPr>
              <a:t> </a:t>
            </a:r>
            <a:r>
              <a:rPr sz="1800" dirty="0">
                <a:latin typeface="Arial MT"/>
                <a:cs typeface="Arial MT"/>
              </a:rPr>
              <a:t>and</a:t>
            </a:r>
            <a:r>
              <a:rPr sz="1800" spc="-35" dirty="0">
                <a:latin typeface="Arial MT"/>
                <a:cs typeface="Arial MT"/>
              </a:rPr>
              <a:t> </a:t>
            </a:r>
            <a:r>
              <a:rPr sz="1800" dirty="0">
                <a:latin typeface="Arial MT"/>
                <a:cs typeface="Arial MT"/>
              </a:rPr>
              <a:t>vomiting</a:t>
            </a:r>
            <a:endParaRPr sz="1800">
              <a:latin typeface="Arial MT"/>
              <a:cs typeface="Arial MT"/>
            </a:endParaRPr>
          </a:p>
        </p:txBody>
      </p:sp>
      <p:sp>
        <p:nvSpPr>
          <p:cNvPr id="11" name="object 11"/>
          <p:cNvSpPr txBox="1"/>
          <p:nvPr/>
        </p:nvSpPr>
        <p:spPr>
          <a:xfrm>
            <a:off x="1148283" y="4082795"/>
            <a:ext cx="3439795" cy="2080895"/>
          </a:xfrm>
          <a:prstGeom prst="rect">
            <a:avLst/>
          </a:prstGeom>
        </p:spPr>
        <p:txBody>
          <a:bodyPr vert="horz" wrap="square" lIns="0" tIns="116840" rIns="0" bIns="0" rtlCol="0">
            <a:spAutoFit/>
          </a:bodyPr>
          <a:lstStyle/>
          <a:p>
            <a:pPr marL="12700">
              <a:lnSpc>
                <a:spcPct val="100000"/>
              </a:lnSpc>
              <a:spcBef>
                <a:spcPts val="920"/>
              </a:spcBef>
            </a:pPr>
            <a:r>
              <a:rPr sz="1800" b="1" spc="-5" dirty="0">
                <a:latin typeface="Arial"/>
                <a:cs typeface="Arial"/>
              </a:rPr>
              <a:t>DRUG</a:t>
            </a:r>
            <a:r>
              <a:rPr sz="1800" b="1" spc="-25" dirty="0">
                <a:latin typeface="Arial"/>
                <a:cs typeface="Arial"/>
              </a:rPr>
              <a:t> </a:t>
            </a:r>
            <a:r>
              <a:rPr sz="1800" b="1" spc="-5" dirty="0">
                <a:latin typeface="Arial"/>
                <a:cs typeface="Arial"/>
              </a:rPr>
              <a:t>INTERACTIONS:</a:t>
            </a:r>
            <a:endParaRPr sz="1800">
              <a:latin typeface="Arial"/>
              <a:cs typeface="Arial"/>
            </a:endParaRPr>
          </a:p>
          <a:p>
            <a:pPr marL="243840">
              <a:lnSpc>
                <a:spcPct val="100000"/>
              </a:lnSpc>
              <a:spcBef>
                <a:spcPts val="815"/>
              </a:spcBef>
            </a:pPr>
            <a:r>
              <a:rPr sz="1800" spc="-5" dirty="0">
                <a:latin typeface="Arial MT"/>
                <a:cs typeface="Arial MT"/>
              </a:rPr>
              <a:t>Cardiotoxic</a:t>
            </a:r>
            <a:r>
              <a:rPr sz="1800" spc="-35" dirty="0">
                <a:latin typeface="Arial MT"/>
                <a:cs typeface="Arial MT"/>
              </a:rPr>
              <a:t> </a:t>
            </a:r>
            <a:r>
              <a:rPr sz="1800" dirty="0">
                <a:latin typeface="Arial MT"/>
                <a:cs typeface="Arial MT"/>
              </a:rPr>
              <a:t>drugs</a:t>
            </a:r>
            <a:endParaRPr sz="1800">
              <a:latin typeface="Arial MT"/>
              <a:cs typeface="Arial MT"/>
            </a:endParaRPr>
          </a:p>
          <a:p>
            <a:pPr marL="243840">
              <a:lnSpc>
                <a:spcPct val="100000"/>
              </a:lnSpc>
            </a:pPr>
            <a:r>
              <a:rPr sz="1800" dirty="0">
                <a:latin typeface="Arial MT"/>
                <a:cs typeface="Arial MT"/>
              </a:rPr>
              <a:t>(may</a:t>
            </a:r>
            <a:r>
              <a:rPr sz="1800" spc="-20" dirty="0">
                <a:latin typeface="Arial MT"/>
                <a:cs typeface="Arial MT"/>
              </a:rPr>
              <a:t> </a:t>
            </a:r>
            <a:r>
              <a:rPr sz="1800" spc="5" dirty="0">
                <a:latin typeface="Arial MT"/>
                <a:cs typeface="Arial MT"/>
              </a:rPr>
              <a:t>cause</a:t>
            </a:r>
            <a:r>
              <a:rPr sz="1800" spc="-60" dirty="0">
                <a:latin typeface="Arial MT"/>
                <a:cs typeface="Arial MT"/>
              </a:rPr>
              <a:t> </a:t>
            </a:r>
            <a:r>
              <a:rPr sz="1800" dirty="0">
                <a:latin typeface="Arial MT"/>
                <a:cs typeface="Arial MT"/>
              </a:rPr>
              <a:t>serious</a:t>
            </a:r>
            <a:r>
              <a:rPr sz="1800" spc="-35" dirty="0">
                <a:latin typeface="Arial MT"/>
                <a:cs typeface="Arial MT"/>
              </a:rPr>
              <a:t> </a:t>
            </a:r>
            <a:r>
              <a:rPr sz="1800" spc="-5" dirty="0">
                <a:latin typeface="Arial MT"/>
                <a:cs typeface="Arial MT"/>
              </a:rPr>
              <a:t>CV </a:t>
            </a:r>
            <a:r>
              <a:rPr sz="1800" dirty="0">
                <a:latin typeface="Arial MT"/>
                <a:cs typeface="Arial MT"/>
              </a:rPr>
              <a:t>effects)</a:t>
            </a:r>
            <a:endParaRPr sz="1800">
              <a:latin typeface="Arial MT"/>
              <a:cs typeface="Arial MT"/>
            </a:endParaRPr>
          </a:p>
          <a:p>
            <a:pPr>
              <a:lnSpc>
                <a:spcPct val="100000"/>
              </a:lnSpc>
              <a:spcBef>
                <a:spcPts val="20"/>
              </a:spcBef>
            </a:pPr>
            <a:endParaRPr sz="2550">
              <a:latin typeface="Arial MT"/>
              <a:cs typeface="Arial MT"/>
            </a:endParaRPr>
          </a:p>
          <a:p>
            <a:pPr marL="12700">
              <a:lnSpc>
                <a:spcPct val="100000"/>
              </a:lnSpc>
              <a:spcBef>
                <a:spcPts val="5"/>
              </a:spcBef>
            </a:pPr>
            <a:r>
              <a:rPr sz="1800" b="1" spc="-15" dirty="0">
                <a:latin typeface="Arial"/>
                <a:cs typeface="Arial"/>
              </a:rPr>
              <a:t>ONSET/PEAK/DURATION:</a:t>
            </a:r>
            <a:endParaRPr sz="1800">
              <a:latin typeface="Arial"/>
              <a:cs typeface="Arial"/>
            </a:endParaRPr>
          </a:p>
          <a:p>
            <a:pPr marL="243840">
              <a:lnSpc>
                <a:spcPct val="100000"/>
              </a:lnSpc>
              <a:spcBef>
                <a:spcPts val="790"/>
              </a:spcBef>
            </a:pPr>
            <a:r>
              <a:rPr sz="1800" dirty="0">
                <a:latin typeface="Arial MT"/>
                <a:cs typeface="Arial MT"/>
              </a:rPr>
              <a:t>1-2</a:t>
            </a:r>
            <a:r>
              <a:rPr sz="1800" spc="-50" dirty="0">
                <a:latin typeface="Arial MT"/>
                <a:cs typeface="Arial MT"/>
              </a:rPr>
              <a:t> </a:t>
            </a:r>
            <a:r>
              <a:rPr sz="1800" dirty="0">
                <a:latin typeface="Arial MT"/>
                <a:cs typeface="Arial MT"/>
              </a:rPr>
              <a:t>min/5-15</a:t>
            </a:r>
            <a:r>
              <a:rPr sz="1800" spc="-70" dirty="0">
                <a:latin typeface="Arial MT"/>
                <a:cs typeface="Arial MT"/>
              </a:rPr>
              <a:t> </a:t>
            </a:r>
            <a:r>
              <a:rPr sz="1800" dirty="0">
                <a:latin typeface="Arial MT"/>
                <a:cs typeface="Arial MT"/>
              </a:rPr>
              <a:t>min/variable</a:t>
            </a:r>
            <a:endParaRPr sz="1800">
              <a:latin typeface="Arial MT"/>
              <a:cs typeface="Arial MT"/>
            </a:endParaRPr>
          </a:p>
        </p:txBody>
      </p:sp>
      <p:sp>
        <p:nvSpPr>
          <p:cNvPr id="12" name="object 12"/>
          <p:cNvSpPr/>
          <p:nvPr/>
        </p:nvSpPr>
        <p:spPr>
          <a:xfrm>
            <a:off x="1195577" y="1962911"/>
            <a:ext cx="114300" cy="283845"/>
          </a:xfrm>
          <a:custGeom>
            <a:avLst/>
            <a:gdLst/>
            <a:ahLst/>
            <a:cxnLst/>
            <a:rect l="l" t="t" r="r" b="b"/>
            <a:pathLst>
              <a:path w="114300" h="283844">
                <a:moveTo>
                  <a:pt x="0" y="283337"/>
                </a:moveTo>
                <a:lnTo>
                  <a:pt x="114300" y="283337"/>
                </a:lnTo>
                <a:lnTo>
                  <a:pt x="114300" y="0"/>
                </a:lnTo>
                <a:lnTo>
                  <a:pt x="0" y="0"/>
                </a:lnTo>
                <a:lnTo>
                  <a:pt x="0" y="283337"/>
                </a:lnTo>
                <a:close/>
              </a:path>
            </a:pathLst>
          </a:custGeom>
          <a:solidFill>
            <a:srgbClr val="BB8542"/>
          </a:solidFill>
        </p:spPr>
        <p:txBody>
          <a:bodyPr wrap="square" lIns="0" tIns="0" rIns="0" bIns="0" rtlCol="0"/>
          <a:lstStyle/>
          <a:p>
            <a:endParaRPr/>
          </a:p>
        </p:txBody>
      </p:sp>
      <p:sp>
        <p:nvSpPr>
          <p:cNvPr id="13" name="object 13"/>
          <p:cNvSpPr/>
          <p:nvPr/>
        </p:nvSpPr>
        <p:spPr>
          <a:xfrm>
            <a:off x="6578345" y="2023872"/>
            <a:ext cx="114300" cy="537210"/>
          </a:xfrm>
          <a:custGeom>
            <a:avLst/>
            <a:gdLst/>
            <a:ahLst/>
            <a:cxnLst/>
            <a:rect l="l" t="t" r="r" b="b"/>
            <a:pathLst>
              <a:path w="114300" h="537210">
                <a:moveTo>
                  <a:pt x="0" y="537082"/>
                </a:moveTo>
                <a:lnTo>
                  <a:pt x="114300" y="537082"/>
                </a:lnTo>
                <a:lnTo>
                  <a:pt x="114300" y="0"/>
                </a:lnTo>
                <a:lnTo>
                  <a:pt x="0" y="0"/>
                </a:lnTo>
                <a:lnTo>
                  <a:pt x="0" y="537082"/>
                </a:lnTo>
                <a:close/>
              </a:path>
            </a:pathLst>
          </a:custGeom>
          <a:solidFill>
            <a:srgbClr val="BB8542"/>
          </a:solidFill>
        </p:spPr>
        <p:txBody>
          <a:bodyPr wrap="square" lIns="0" tIns="0" rIns="0" bIns="0" rtlCol="0"/>
          <a:lstStyle/>
          <a:p>
            <a:endParaRPr/>
          </a:p>
        </p:txBody>
      </p:sp>
      <p:sp>
        <p:nvSpPr>
          <p:cNvPr id="14" name="object 14"/>
          <p:cNvSpPr/>
          <p:nvPr/>
        </p:nvSpPr>
        <p:spPr>
          <a:xfrm>
            <a:off x="6578345" y="2712720"/>
            <a:ext cx="114300" cy="779780"/>
          </a:xfrm>
          <a:custGeom>
            <a:avLst/>
            <a:gdLst/>
            <a:ahLst/>
            <a:cxnLst/>
            <a:rect l="l" t="t" r="r" b="b"/>
            <a:pathLst>
              <a:path w="114300" h="779779">
                <a:moveTo>
                  <a:pt x="0" y="779399"/>
                </a:moveTo>
                <a:lnTo>
                  <a:pt x="114300" y="779399"/>
                </a:lnTo>
                <a:lnTo>
                  <a:pt x="114300" y="0"/>
                </a:lnTo>
                <a:lnTo>
                  <a:pt x="0" y="0"/>
                </a:lnTo>
                <a:lnTo>
                  <a:pt x="0" y="779399"/>
                </a:lnTo>
                <a:close/>
              </a:path>
            </a:pathLst>
          </a:custGeom>
          <a:solidFill>
            <a:srgbClr val="BB8542"/>
          </a:solidFill>
        </p:spPr>
        <p:txBody>
          <a:bodyPr wrap="square" lIns="0" tIns="0" rIns="0" bIns="0" rtlCol="0"/>
          <a:lstStyle/>
          <a:p>
            <a:endParaRPr/>
          </a:p>
        </p:txBody>
      </p:sp>
      <p:sp>
        <p:nvSpPr>
          <p:cNvPr id="15" name="object 15"/>
          <p:cNvSpPr/>
          <p:nvPr/>
        </p:nvSpPr>
        <p:spPr>
          <a:xfrm>
            <a:off x="1195577" y="3069335"/>
            <a:ext cx="114300" cy="820419"/>
          </a:xfrm>
          <a:custGeom>
            <a:avLst/>
            <a:gdLst/>
            <a:ahLst/>
            <a:cxnLst/>
            <a:rect l="l" t="t" r="r" b="b"/>
            <a:pathLst>
              <a:path w="114300" h="820420">
                <a:moveTo>
                  <a:pt x="0" y="820419"/>
                </a:moveTo>
                <a:lnTo>
                  <a:pt x="114300" y="820419"/>
                </a:lnTo>
                <a:lnTo>
                  <a:pt x="114300" y="0"/>
                </a:lnTo>
                <a:lnTo>
                  <a:pt x="0" y="0"/>
                </a:lnTo>
                <a:lnTo>
                  <a:pt x="0" y="820419"/>
                </a:lnTo>
                <a:close/>
              </a:path>
            </a:pathLst>
          </a:custGeom>
          <a:solidFill>
            <a:srgbClr val="BB8542"/>
          </a:solidFill>
        </p:spPr>
        <p:txBody>
          <a:bodyPr wrap="square" lIns="0" tIns="0" rIns="0" bIns="0" rtlCol="0"/>
          <a:lstStyle/>
          <a:p>
            <a:endParaRPr/>
          </a:p>
        </p:txBody>
      </p:sp>
      <p:sp>
        <p:nvSpPr>
          <p:cNvPr id="16" name="object 16"/>
          <p:cNvSpPr/>
          <p:nvPr/>
        </p:nvSpPr>
        <p:spPr>
          <a:xfrm>
            <a:off x="1195577" y="4584191"/>
            <a:ext cx="114300" cy="537845"/>
          </a:xfrm>
          <a:custGeom>
            <a:avLst/>
            <a:gdLst/>
            <a:ahLst/>
            <a:cxnLst/>
            <a:rect l="l" t="t" r="r" b="b"/>
            <a:pathLst>
              <a:path w="114300" h="537845">
                <a:moveTo>
                  <a:pt x="0" y="537844"/>
                </a:moveTo>
                <a:lnTo>
                  <a:pt x="114300" y="537844"/>
                </a:lnTo>
                <a:lnTo>
                  <a:pt x="114300" y="0"/>
                </a:lnTo>
                <a:lnTo>
                  <a:pt x="0" y="0"/>
                </a:lnTo>
                <a:lnTo>
                  <a:pt x="0" y="537844"/>
                </a:lnTo>
                <a:close/>
              </a:path>
            </a:pathLst>
          </a:custGeom>
          <a:solidFill>
            <a:srgbClr val="BB8542"/>
          </a:solidFill>
        </p:spPr>
        <p:txBody>
          <a:bodyPr wrap="square" lIns="0" tIns="0" rIns="0" bIns="0" rtlCol="0"/>
          <a:lstStyle/>
          <a:p>
            <a:endParaRPr/>
          </a:p>
        </p:txBody>
      </p:sp>
      <p:sp>
        <p:nvSpPr>
          <p:cNvPr id="17" name="object 17"/>
          <p:cNvSpPr/>
          <p:nvPr/>
        </p:nvSpPr>
        <p:spPr>
          <a:xfrm>
            <a:off x="1195577" y="5870447"/>
            <a:ext cx="114300" cy="283845"/>
          </a:xfrm>
          <a:custGeom>
            <a:avLst/>
            <a:gdLst/>
            <a:ahLst/>
            <a:cxnLst/>
            <a:rect l="l" t="t" r="r" b="b"/>
            <a:pathLst>
              <a:path w="114300" h="283845">
                <a:moveTo>
                  <a:pt x="0" y="283324"/>
                </a:moveTo>
                <a:lnTo>
                  <a:pt x="114300" y="283324"/>
                </a:lnTo>
                <a:lnTo>
                  <a:pt x="114300" y="0"/>
                </a:lnTo>
                <a:lnTo>
                  <a:pt x="0" y="0"/>
                </a:lnTo>
                <a:lnTo>
                  <a:pt x="0" y="283324"/>
                </a:lnTo>
                <a:close/>
              </a:path>
            </a:pathLst>
          </a:custGeom>
          <a:solidFill>
            <a:srgbClr val="BB8542"/>
          </a:solidFill>
        </p:spPr>
        <p:txBody>
          <a:bodyPr wrap="square" lIns="0" tIns="0" rIns="0" bIns="0" rtlCol="0"/>
          <a:lstStyle/>
          <a:p>
            <a:endParaRPr/>
          </a:p>
        </p:txBody>
      </p:sp>
      <p:pic>
        <p:nvPicPr>
          <p:cNvPr id="18" name="object 18"/>
          <p:cNvPicPr/>
          <p:nvPr/>
        </p:nvPicPr>
        <p:blipFill>
          <a:blip r:embed="rId4" cstate="print"/>
          <a:stretch>
            <a:fillRect/>
          </a:stretch>
        </p:blipFill>
        <p:spPr>
          <a:xfrm>
            <a:off x="6867143" y="3947159"/>
            <a:ext cx="990600" cy="2066543"/>
          </a:xfrm>
          <a:prstGeom prst="rect">
            <a:avLst/>
          </a:prstGeom>
        </p:spPr>
      </p:pic>
      <p:pic>
        <p:nvPicPr>
          <p:cNvPr id="19" name="object 19"/>
          <p:cNvPicPr/>
          <p:nvPr/>
        </p:nvPicPr>
        <p:blipFill>
          <a:blip r:embed="rId5" cstate="print"/>
          <a:stretch>
            <a:fillRect/>
          </a:stretch>
        </p:blipFill>
        <p:spPr>
          <a:xfrm>
            <a:off x="8126727" y="3906652"/>
            <a:ext cx="2812543" cy="2418168"/>
          </a:xfrm>
          <a:prstGeom prst="rect">
            <a:avLst/>
          </a:prstGeom>
        </p:spPr>
      </p:pic>
      <p:sp>
        <p:nvSpPr>
          <p:cNvPr id="20" name="object 2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29</a:t>
            </a:fld>
            <a:endParaRPr sz="12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3152394" y="696925"/>
            <a:ext cx="5967095" cy="1068705"/>
          </a:xfrm>
          <a:prstGeom prst="rect">
            <a:avLst/>
          </a:prstGeom>
        </p:spPr>
        <p:txBody>
          <a:bodyPr vert="horz" wrap="square" lIns="0" tIns="74930" rIns="0" bIns="0" rtlCol="0">
            <a:spAutoFit/>
          </a:bodyPr>
          <a:lstStyle/>
          <a:p>
            <a:pPr marL="1024255" marR="5080" indent="-1012190">
              <a:lnSpc>
                <a:spcPts val="3890"/>
              </a:lnSpc>
              <a:spcBef>
                <a:spcPts val="590"/>
              </a:spcBef>
            </a:pPr>
            <a:r>
              <a:rPr sz="3600" b="1" spc="-15" dirty="0">
                <a:solidFill>
                  <a:srgbClr val="BB8542"/>
                </a:solidFill>
                <a:latin typeface="Arial"/>
                <a:cs typeface="Arial"/>
              </a:rPr>
              <a:t>INTRANASAL</a:t>
            </a:r>
            <a:r>
              <a:rPr sz="3600" b="1" spc="15" dirty="0">
                <a:solidFill>
                  <a:srgbClr val="BB8542"/>
                </a:solidFill>
                <a:latin typeface="Arial"/>
                <a:cs typeface="Arial"/>
              </a:rPr>
              <a:t> </a:t>
            </a:r>
            <a:r>
              <a:rPr sz="3600" b="1" spc="-40" dirty="0">
                <a:latin typeface="Arial"/>
                <a:cs typeface="Arial"/>
              </a:rPr>
              <a:t>MEDICATION </a:t>
            </a:r>
            <a:r>
              <a:rPr sz="3600" b="1" spc="-985" dirty="0">
                <a:latin typeface="Arial"/>
                <a:cs typeface="Arial"/>
              </a:rPr>
              <a:t> </a:t>
            </a:r>
            <a:r>
              <a:rPr sz="3600" b="1" spc="-30" dirty="0">
                <a:latin typeface="Arial"/>
                <a:cs typeface="Arial"/>
              </a:rPr>
              <a:t>ADMINISTRATION</a:t>
            </a:r>
            <a:endParaRPr sz="3600">
              <a:latin typeface="Arial"/>
              <a:cs typeface="Arial"/>
            </a:endParaRPr>
          </a:p>
        </p:txBody>
      </p:sp>
      <p:sp>
        <p:nvSpPr>
          <p:cNvPr id="5" name="object 5"/>
          <p:cNvSpPr txBox="1"/>
          <p:nvPr/>
        </p:nvSpPr>
        <p:spPr>
          <a:xfrm>
            <a:off x="325018" y="1690499"/>
            <a:ext cx="6557645" cy="2453640"/>
          </a:xfrm>
          <a:prstGeom prst="rect">
            <a:avLst/>
          </a:prstGeom>
        </p:spPr>
        <p:txBody>
          <a:bodyPr vert="horz" wrap="square" lIns="0" tIns="113664" rIns="0" bIns="0" rtlCol="0">
            <a:spAutoFit/>
          </a:bodyPr>
          <a:lstStyle/>
          <a:p>
            <a:pPr marL="12700">
              <a:lnSpc>
                <a:spcPct val="100000"/>
              </a:lnSpc>
              <a:spcBef>
                <a:spcPts val="894"/>
              </a:spcBef>
            </a:pPr>
            <a:r>
              <a:rPr sz="1800" b="1" spc="-5" dirty="0">
                <a:latin typeface="Arial"/>
                <a:cs typeface="Arial"/>
              </a:rPr>
              <a:t>ROUTES</a:t>
            </a:r>
            <a:r>
              <a:rPr sz="1800" b="1" spc="-30" dirty="0">
                <a:latin typeface="Arial"/>
                <a:cs typeface="Arial"/>
              </a:rPr>
              <a:t> </a:t>
            </a:r>
            <a:r>
              <a:rPr sz="1800" b="1" spc="-5" dirty="0">
                <a:latin typeface="Arial"/>
                <a:cs typeface="Arial"/>
              </a:rPr>
              <a:t>OF</a:t>
            </a:r>
            <a:r>
              <a:rPr sz="1800" b="1" spc="-60" dirty="0">
                <a:latin typeface="Arial"/>
                <a:cs typeface="Arial"/>
              </a:rPr>
              <a:t> </a:t>
            </a:r>
            <a:r>
              <a:rPr sz="1800" b="1" spc="-15" dirty="0">
                <a:latin typeface="Arial"/>
                <a:cs typeface="Arial"/>
              </a:rPr>
              <a:t>ADMINISTRATION:</a:t>
            </a:r>
            <a:endParaRPr sz="1800">
              <a:latin typeface="Arial"/>
              <a:cs typeface="Arial"/>
            </a:endParaRPr>
          </a:p>
          <a:p>
            <a:pPr marL="244475" marR="5080">
              <a:lnSpc>
                <a:spcPct val="100000"/>
              </a:lnSpc>
              <a:spcBef>
                <a:spcPts val="795"/>
              </a:spcBef>
            </a:pPr>
            <a:r>
              <a:rPr sz="1800" dirty="0">
                <a:latin typeface="Arial MT"/>
                <a:cs typeface="Arial MT"/>
              </a:rPr>
              <a:t>Check</a:t>
            </a:r>
            <a:r>
              <a:rPr sz="1800" spc="-30" dirty="0">
                <a:latin typeface="Arial MT"/>
                <a:cs typeface="Arial MT"/>
              </a:rPr>
              <a:t> </a:t>
            </a:r>
            <a:r>
              <a:rPr sz="1800" dirty="0">
                <a:latin typeface="Arial MT"/>
                <a:cs typeface="Arial MT"/>
              </a:rPr>
              <a:t>to</a:t>
            </a:r>
            <a:r>
              <a:rPr sz="1800" spc="10" dirty="0">
                <a:latin typeface="Arial MT"/>
                <a:cs typeface="Arial MT"/>
              </a:rPr>
              <a:t> </a:t>
            </a:r>
            <a:r>
              <a:rPr sz="1800" dirty="0">
                <a:latin typeface="Arial MT"/>
                <a:cs typeface="Arial MT"/>
              </a:rPr>
              <a:t>ensure</a:t>
            </a:r>
            <a:r>
              <a:rPr sz="1800" spc="-35" dirty="0">
                <a:latin typeface="Arial MT"/>
                <a:cs typeface="Arial MT"/>
              </a:rPr>
              <a:t> </a:t>
            </a:r>
            <a:r>
              <a:rPr sz="1800" dirty="0">
                <a:latin typeface="Arial MT"/>
                <a:cs typeface="Arial MT"/>
              </a:rPr>
              <a:t>that</a:t>
            </a:r>
            <a:r>
              <a:rPr sz="1800" spc="-15" dirty="0">
                <a:latin typeface="Arial MT"/>
                <a:cs typeface="Arial MT"/>
              </a:rPr>
              <a:t> </a:t>
            </a:r>
            <a:r>
              <a:rPr sz="1800" dirty="0">
                <a:latin typeface="Arial MT"/>
                <a:cs typeface="Arial MT"/>
              </a:rPr>
              <a:t>the</a:t>
            </a:r>
            <a:r>
              <a:rPr sz="1800" spc="-5" dirty="0">
                <a:latin typeface="Arial MT"/>
                <a:cs typeface="Arial MT"/>
              </a:rPr>
              <a:t> </a:t>
            </a:r>
            <a:r>
              <a:rPr sz="1800" dirty="0">
                <a:latin typeface="Arial MT"/>
                <a:cs typeface="Arial MT"/>
              </a:rPr>
              <a:t>casualty</a:t>
            </a:r>
            <a:r>
              <a:rPr sz="1800" spc="-75" dirty="0">
                <a:latin typeface="Arial MT"/>
                <a:cs typeface="Arial MT"/>
              </a:rPr>
              <a:t> </a:t>
            </a:r>
            <a:r>
              <a:rPr sz="1800" dirty="0">
                <a:latin typeface="Arial MT"/>
                <a:cs typeface="Arial MT"/>
              </a:rPr>
              <a:t>has</a:t>
            </a:r>
            <a:r>
              <a:rPr sz="1800" spc="-5" dirty="0">
                <a:latin typeface="Arial MT"/>
                <a:cs typeface="Arial MT"/>
              </a:rPr>
              <a:t> </a:t>
            </a:r>
            <a:r>
              <a:rPr sz="1800" dirty="0">
                <a:latin typeface="Arial MT"/>
                <a:cs typeface="Arial MT"/>
              </a:rPr>
              <a:t>no</a:t>
            </a:r>
            <a:r>
              <a:rPr sz="1800" spc="-10" dirty="0">
                <a:latin typeface="Arial MT"/>
                <a:cs typeface="Arial MT"/>
              </a:rPr>
              <a:t> </a:t>
            </a:r>
            <a:r>
              <a:rPr sz="1800" spc="-5" dirty="0">
                <a:latin typeface="Arial MT"/>
                <a:cs typeface="Arial MT"/>
              </a:rPr>
              <a:t>known</a:t>
            </a:r>
            <a:r>
              <a:rPr sz="1800" spc="10" dirty="0">
                <a:latin typeface="Arial MT"/>
                <a:cs typeface="Arial MT"/>
              </a:rPr>
              <a:t> </a:t>
            </a:r>
            <a:r>
              <a:rPr sz="1800" dirty="0">
                <a:latin typeface="Arial MT"/>
                <a:cs typeface="Arial MT"/>
              </a:rPr>
              <a:t>drug</a:t>
            </a:r>
            <a:r>
              <a:rPr sz="1800" spc="-5" dirty="0">
                <a:latin typeface="Arial MT"/>
                <a:cs typeface="Arial MT"/>
              </a:rPr>
              <a:t> </a:t>
            </a:r>
            <a:r>
              <a:rPr sz="1800" dirty="0">
                <a:latin typeface="Arial MT"/>
                <a:cs typeface="Arial MT"/>
              </a:rPr>
              <a:t>allergies </a:t>
            </a:r>
            <a:r>
              <a:rPr sz="1800" spc="-484" dirty="0">
                <a:latin typeface="Arial MT"/>
                <a:cs typeface="Arial MT"/>
              </a:rPr>
              <a:t> </a:t>
            </a:r>
            <a:r>
              <a:rPr sz="1800" dirty="0">
                <a:latin typeface="Arial MT"/>
                <a:cs typeface="Arial MT"/>
              </a:rPr>
              <a:t>to the medication(s) being administered (ask the casualty or </a:t>
            </a:r>
            <a:r>
              <a:rPr sz="1800" spc="5" dirty="0">
                <a:latin typeface="Arial MT"/>
                <a:cs typeface="Arial MT"/>
              </a:rPr>
              <a:t> </a:t>
            </a:r>
            <a:r>
              <a:rPr sz="1800" dirty="0">
                <a:latin typeface="Arial MT"/>
                <a:cs typeface="Arial MT"/>
              </a:rPr>
              <a:t>locate</a:t>
            </a:r>
            <a:r>
              <a:rPr sz="1800" spc="-40" dirty="0">
                <a:latin typeface="Arial MT"/>
                <a:cs typeface="Arial MT"/>
              </a:rPr>
              <a:t> </a:t>
            </a:r>
            <a:r>
              <a:rPr sz="1800" dirty="0">
                <a:latin typeface="Arial MT"/>
                <a:cs typeface="Arial MT"/>
              </a:rPr>
              <a:t>their</a:t>
            </a:r>
            <a:r>
              <a:rPr sz="1800" spc="-20" dirty="0">
                <a:latin typeface="Arial MT"/>
                <a:cs typeface="Arial MT"/>
              </a:rPr>
              <a:t> </a:t>
            </a:r>
            <a:r>
              <a:rPr sz="1800" dirty="0">
                <a:latin typeface="Arial MT"/>
                <a:cs typeface="Arial MT"/>
              </a:rPr>
              <a:t>red</a:t>
            </a:r>
            <a:r>
              <a:rPr sz="1800" spc="-15" dirty="0">
                <a:latin typeface="Arial MT"/>
                <a:cs typeface="Arial MT"/>
              </a:rPr>
              <a:t> </a:t>
            </a:r>
            <a:r>
              <a:rPr sz="1800" dirty="0">
                <a:latin typeface="Arial MT"/>
                <a:cs typeface="Arial MT"/>
              </a:rPr>
              <a:t>allergy</a:t>
            </a:r>
            <a:r>
              <a:rPr sz="1800" spc="-60" dirty="0">
                <a:latin typeface="Arial MT"/>
                <a:cs typeface="Arial MT"/>
              </a:rPr>
              <a:t> </a:t>
            </a:r>
            <a:r>
              <a:rPr sz="1800" dirty="0">
                <a:latin typeface="Arial MT"/>
                <a:cs typeface="Arial MT"/>
              </a:rPr>
              <a:t>dog</a:t>
            </a:r>
            <a:r>
              <a:rPr sz="1800" spc="-15" dirty="0">
                <a:latin typeface="Arial MT"/>
                <a:cs typeface="Arial MT"/>
              </a:rPr>
              <a:t> </a:t>
            </a:r>
            <a:r>
              <a:rPr sz="1800" dirty="0">
                <a:latin typeface="Arial MT"/>
                <a:cs typeface="Arial MT"/>
              </a:rPr>
              <a:t>tag</a:t>
            </a:r>
            <a:r>
              <a:rPr sz="1800" spc="-15" dirty="0">
                <a:latin typeface="Arial MT"/>
                <a:cs typeface="Arial MT"/>
              </a:rPr>
              <a:t> </a:t>
            </a:r>
            <a:r>
              <a:rPr sz="1800" dirty="0">
                <a:latin typeface="Arial MT"/>
                <a:cs typeface="Arial MT"/>
              </a:rPr>
              <a:t>or bracelet).</a:t>
            </a:r>
            <a:endParaRPr sz="1800">
              <a:latin typeface="Arial MT"/>
              <a:cs typeface="Arial MT"/>
            </a:endParaRPr>
          </a:p>
          <a:p>
            <a:pPr marL="244475">
              <a:lnSpc>
                <a:spcPct val="100000"/>
              </a:lnSpc>
              <a:spcBef>
                <a:spcPts val="820"/>
              </a:spcBef>
            </a:pPr>
            <a:r>
              <a:rPr sz="1800" spc="-5" dirty="0">
                <a:latin typeface="Arial MT"/>
                <a:cs typeface="Arial MT"/>
              </a:rPr>
              <a:t>Gather</a:t>
            </a:r>
            <a:r>
              <a:rPr sz="1800" spc="-35" dirty="0">
                <a:latin typeface="Arial MT"/>
                <a:cs typeface="Arial MT"/>
              </a:rPr>
              <a:t> </a:t>
            </a:r>
            <a:r>
              <a:rPr sz="1800" dirty="0">
                <a:latin typeface="Arial MT"/>
                <a:cs typeface="Arial MT"/>
              </a:rPr>
              <a:t>necessary</a:t>
            </a:r>
            <a:r>
              <a:rPr sz="1800" spc="-70" dirty="0">
                <a:latin typeface="Arial MT"/>
                <a:cs typeface="Arial MT"/>
              </a:rPr>
              <a:t> </a:t>
            </a:r>
            <a:r>
              <a:rPr sz="1800" dirty="0">
                <a:latin typeface="Arial MT"/>
                <a:cs typeface="Arial MT"/>
              </a:rPr>
              <a:t>medication(s)</a:t>
            </a:r>
            <a:endParaRPr sz="1800">
              <a:latin typeface="Arial MT"/>
              <a:cs typeface="Arial MT"/>
            </a:endParaRPr>
          </a:p>
          <a:p>
            <a:pPr marL="244475">
              <a:lnSpc>
                <a:spcPct val="100000"/>
              </a:lnSpc>
              <a:spcBef>
                <a:spcPts val="790"/>
              </a:spcBef>
            </a:pPr>
            <a:r>
              <a:rPr sz="1800" spc="-15" dirty="0">
                <a:latin typeface="Arial MT"/>
                <a:cs typeface="Arial MT"/>
              </a:rPr>
              <a:t>Verify</a:t>
            </a:r>
            <a:r>
              <a:rPr sz="1800" spc="-45" dirty="0">
                <a:latin typeface="Arial MT"/>
                <a:cs typeface="Arial MT"/>
              </a:rPr>
              <a:t> </a:t>
            </a:r>
            <a:r>
              <a:rPr sz="1800" dirty="0">
                <a:latin typeface="Arial MT"/>
                <a:cs typeface="Arial MT"/>
              </a:rPr>
              <a:t>the</a:t>
            </a:r>
            <a:r>
              <a:rPr sz="1800" spc="-25" dirty="0">
                <a:latin typeface="Arial MT"/>
                <a:cs typeface="Arial MT"/>
              </a:rPr>
              <a:t> </a:t>
            </a:r>
            <a:r>
              <a:rPr sz="1800" spc="-5" dirty="0">
                <a:latin typeface="Arial MT"/>
                <a:cs typeface="Arial MT"/>
              </a:rPr>
              <a:t>five</a:t>
            </a:r>
            <a:r>
              <a:rPr sz="1800" spc="-10" dirty="0">
                <a:latin typeface="Arial MT"/>
                <a:cs typeface="Arial MT"/>
              </a:rPr>
              <a:t> </a:t>
            </a:r>
            <a:r>
              <a:rPr sz="1800" dirty="0">
                <a:latin typeface="Arial MT"/>
                <a:cs typeface="Arial MT"/>
              </a:rPr>
              <a:t>“rights”</a:t>
            </a:r>
            <a:endParaRPr sz="1800">
              <a:latin typeface="Arial MT"/>
              <a:cs typeface="Arial MT"/>
            </a:endParaRPr>
          </a:p>
          <a:p>
            <a:pPr marL="12700">
              <a:lnSpc>
                <a:spcPct val="100000"/>
              </a:lnSpc>
              <a:spcBef>
                <a:spcPts val="795"/>
              </a:spcBef>
            </a:pPr>
            <a:r>
              <a:rPr sz="1800" b="1" dirty="0">
                <a:latin typeface="Arial"/>
                <a:cs typeface="Arial"/>
              </a:rPr>
              <a:t>Prepare</a:t>
            </a:r>
            <a:r>
              <a:rPr sz="1800" b="1" spc="-35" dirty="0">
                <a:latin typeface="Arial"/>
                <a:cs typeface="Arial"/>
              </a:rPr>
              <a:t> </a:t>
            </a:r>
            <a:r>
              <a:rPr sz="1800" b="1" dirty="0">
                <a:latin typeface="Arial"/>
                <a:cs typeface="Arial"/>
              </a:rPr>
              <a:t>for</a:t>
            </a:r>
            <a:r>
              <a:rPr sz="1800" b="1" spc="-10" dirty="0">
                <a:latin typeface="Arial"/>
                <a:cs typeface="Arial"/>
              </a:rPr>
              <a:t> </a:t>
            </a:r>
            <a:r>
              <a:rPr sz="1800" b="1" dirty="0">
                <a:latin typeface="Arial"/>
                <a:cs typeface="Arial"/>
              </a:rPr>
              <a:t>intranasal</a:t>
            </a:r>
            <a:r>
              <a:rPr sz="1800" b="1" spc="-60" dirty="0">
                <a:latin typeface="Arial"/>
                <a:cs typeface="Arial"/>
              </a:rPr>
              <a:t> </a:t>
            </a:r>
            <a:r>
              <a:rPr sz="1800" b="1" dirty="0">
                <a:latin typeface="Arial"/>
                <a:cs typeface="Arial"/>
              </a:rPr>
              <a:t>administration:</a:t>
            </a:r>
            <a:endParaRPr sz="1800">
              <a:latin typeface="Arial"/>
              <a:cs typeface="Arial"/>
            </a:endParaRPr>
          </a:p>
        </p:txBody>
      </p:sp>
      <p:sp>
        <p:nvSpPr>
          <p:cNvPr id="6" name="object 6"/>
          <p:cNvSpPr txBox="1"/>
          <p:nvPr/>
        </p:nvSpPr>
        <p:spPr>
          <a:xfrm>
            <a:off x="556971" y="4222242"/>
            <a:ext cx="4587240" cy="132461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Confirm</a:t>
            </a:r>
            <a:r>
              <a:rPr sz="1800" spc="-35" dirty="0">
                <a:latin typeface="Arial MT"/>
                <a:cs typeface="Arial MT"/>
              </a:rPr>
              <a:t> </a:t>
            </a:r>
            <a:r>
              <a:rPr sz="1800" dirty="0">
                <a:latin typeface="Arial MT"/>
                <a:cs typeface="Arial MT"/>
              </a:rPr>
              <a:t>nasal</a:t>
            </a:r>
            <a:r>
              <a:rPr sz="1800" spc="-45" dirty="0">
                <a:latin typeface="Arial MT"/>
                <a:cs typeface="Arial MT"/>
              </a:rPr>
              <a:t> </a:t>
            </a:r>
            <a:r>
              <a:rPr sz="1800" spc="5" dirty="0">
                <a:latin typeface="Arial MT"/>
                <a:cs typeface="Arial MT"/>
              </a:rPr>
              <a:t>passages</a:t>
            </a:r>
            <a:r>
              <a:rPr sz="1800" spc="-60" dirty="0">
                <a:latin typeface="Arial MT"/>
                <a:cs typeface="Arial MT"/>
              </a:rPr>
              <a:t> </a:t>
            </a:r>
            <a:r>
              <a:rPr sz="1800" dirty="0">
                <a:latin typeface="Arial MT"/>
                <a:cs typeface="Arial MT"/>
              </a:rPr>
              <a:t>clear</a:t>
            </a:r>
            <a:r>
              <a:rPr sz="1800" spc="-45" dirty="0">
                <a:latin typeface="Arial MT"/>
                <a:cs typeface="Arial MT"/>
              </a:rPr>
              <a:t> </a:t>
            </a:r>
            <a:r>
              <a:rPr sz="1800" dirty="0">
                <a:latin typeface="Arial MT"/>
                <a:cs typeface="Arial MT"/>
              </a:rPr>
              <a:t>of</a:t>
            </a:r>
            <a:r>
              <a:rPr sz="1800" spc="5" dirty="0">
                <a:latin typeface="Arial MT"/>
                <a:cs typeface="Arial MT"/>
              </a:rPr>
              <a:t> </a:t>
            </a:r>
            <a:r>
              <a:rPr sz="1800" dirty="0">
                <a:latin typeface="Arial MT"/>
                <a:cs typeface="Arial MT"/>
              </a:rPr>
              <a:t>obstructions</a:t>
            </a:r>
            <a:endParaRPr sz="1800">
              <a:latin typeface="Arial MT"/>
              <a:cs typeface="Arial MT"/>
            </a:endParaRPr>
          </a:p>
          <a:p>
            <a:pPr marL="12700">
              <a:lnSpc>
                <a:spcPct val="100000"/>
              </a:lnSpc>
            </a:pPr>
            <a:r>
              <a:rPr sz="1800" dirty="0">
                <a:latin typeface="Arial MT"/>
                <a:cs typeface="Arial MT"/>
              </a:rPr>
              <a:t>(select</a:t>
            </a:r>
            <a:r>
              <a:rPr sz="1800" spc="-50" dirty="0">
                <a:latin typeface="Arial MT"/>
                <a:cs typeface="Arial MT"/>
              </a:rPr>
              <a:t> </a:t>
            </a:r>
            <a:r>
              <a:rPr sz="1800" dirty="0">
                <a:latin typeface="Arial MT"/>
                <a:cs typeface="Arial MT"/>
              </a:rPr>
              <a:t>least</a:t>
            </a:r>
            <a:r>
              <a:rPr sz="1800" spc="-50" dirty="0">
                <a:latin typeface="Arial MT"/>
                <a:cs typeface="Arial MT"/>
              </a:rPr>
              <a:t> </a:t>
            </a:r>
            <a:r>
              <a:rPr sz="1800" dirty="0">
                <a:latin typeface="Arial MT"/>
                <a:cs typeface="Arial MT"/>
              </a:rPr>
              <a:t>obstructed</a:t>
            </a:r>
            <a:r>
              <a:rPr sz="1800" spc="-70" dirty="0">
                <a:latin typeface="Arial MT"/>
                <a:cs typeface="Arial MT"/>
              </a:rPr>
              <a:t> </a:t>
            </a:r>
            <a:r>
              <a:rPr sz="1800" dirty="0">
                <a:latin typeface="Arial MT"/>
                <a:cs typeface="Arial MT"/>
              </a:rPr>
              <a:t>side)</a:t>
            </a:r>
            <a:endParaRPr sz="1800">
              <a:latin typeface="Arial MT"/>
              <a:cs typeface="Arial MT"/>
            </a:endParaRPr>
          </a:p>
          <a:p>
            <a:pPr marL="12700">
              <a:lnSpc>
                <a:spcPct val="100000"/>
              </a:lnSpc>
              <a:spcBef>
                <a:spcPts val="790"/>
              </a:spcBef>
            </a:pPr>
            <a:r>
              <a:rPr sz="1800" spc="-5" dirty="0">
                <a:latin typeface="Arial MT"/>
                <a:cs typeface="Arial MT"/>
              </a:rPr>
              <a:t>No</a:t>
            </a:r>
            <a:r>
              <a:rPr sz="1800" dirty="0">
                <a:latin typeface="Arial MT"/>
                <a:cs typeface="Arial MT"/>
              </a:rPr>
              <a:t> blood</a:t>
            </a:r>
            <a:r>
              <a:rPr sz="1800" spc="-45" dirty="0">
                <a:latin typeface="Arial MT"/>
                <a:cs typeface="Arial MT"/>
              </a:rPr>
              <a:t> </a:t>
            </a:r>
            <a:r>
              <a:rPr sz="1800" dirty="0">
                <a:latin typeface="Arial MT"/>
                <a:cs typeface="Arial MT"/>
              </a:rPr>
              <a:t>or</a:t>
            </a:r>
            <a:r>
              <a:rPr sz="1800" spc="-20" dirty="0">
                <a:latin typeface="Arial MT"/>
                <a:cs typeface="Arial MT"/>
              </a:rPr>
              <a:t> </a:t>
            </a:r>
            <a:r>
              <a:rPr sz="1800" dirty="0">
                <a:latin typeface="Arial MT"/>
                <a:cs typeface="Arial MT"/>
              </a:rPr>
              <a:t>fluids</a:t>
            </a:r>
            <a:r>
              <a:rPr sz="1800" spc="-40" dirty="0">
                <a:latin typeface="Arial MT"/>
                <a:cs typeface="Arial MT"/>
              </a:rPr>
              <a:t> </a:t>
            </a:r>
            <a:r>
              <a:rPr sz="1800" dirty="0">
                <a:latin typeface="Arial MT"/>
                <a:cs typeface="Arial MT"/>
              </a:rPr>
              <a:t>present</a:t>
            </a:r>
            <a:endParaRPr sz="1800">
              <a:latin typeface="Arial MT"/>
              <a:cs typeface="Arial MT"/>
            </a:endParaRPr>
          </a:p>
          <a:p>
            <a:pPr marL="12700">
              <a:lnSpc>
                <a:spcPct val="100000"/>
              </a:lnSpc>
              <a:spcBef>
                <a:spcPts val="795"/>
              </a:spcBef>
            </a:pPr>
            <a:r>
              <a:rPr sz="1800" spc="-5" dirty="0">
                <a:latin typeface="Arial MT"/>
                <a:cs typeface="Arial MT"/>
              </a:rPr>
              <a:t>Have </a:t>
            </a:r>
            <a:r>
              <a:rPr sz="1800" dirty="0">
                <a:latin typeface="Arial MT"/>
                <a:cs typeface="Arial MT"/>
              </a:rPr>
              <a:t>casualty</a:t>
            </a:r>
            <a:r>
              <a:rPr sz="1800" spc="-55" dirty="0">
                <a:latin typeface="Arial MT"/>
                <a:cs typeface="Arial MT"/>
              </a:rPr>
              <a:t> </a:t>
            </a:r>
            <a:r>
              <a:rPr sz="1800" dirty="0">
                <a:latin typeface="Arial MT"/>
                <a:cs typeface="Arial MT"/>
              </a:rPr>
              <a:t>blow</a:t>
            </a:r>
            <a:r>
              <a:rPr sz="1800" spc="-30" dirty="0">
                <a:latin typeface="Arial MT"/>
                <a:cs typeface="Arial MT"/>
              </a:rPr>
              <a:t> </a:t>
            </a:r>
            <a:r>
              <a:rPr sz="1800" dirty="0">
                <a:latin typeface="Arial MT"/>
                <a:cs typeface="Arial MT"/>
              </a:rPr>
              <a:t>nose,</a:t>
            </a:r>
            <a:r>
              <a:rPr sz="1800" spc="-45" dirty="0">
                <a:latin typeface="Arial MT"/>
                <a:cs typeface="Arial MT"/>
              </a:rPr>
              <a:t> </a:t>
            </a:r>
            <a:r>
              <a:rPr sz="1800" dirty="0">
                <a:latin typeface="Arial MT"/>
                <a:cs typeface="Arial MT"/>
              </a:rPr>
              <a:t>if</a:t>
            </a:r>
            <a:r>
              <a:rPr sz="1800" spc="-20" dirty="0">
                <a:latin typeface="Arial MT"/>
                <a:cs typeface="Arial MT"/>
              </a:rPr>
              <a:t> </a:t>
            </a:r>
            <a:r>
              <a:rPr sz="1800" dirty="0">
                <a:latin typeface="Arial MT"/>
                <a:cs typeface="Arial MT"/>
              </a:rPr>
              <a:t>possible</a:t>
            </a:r>
            <a:endParaRPr sz="1800">
              <a:latin typeface="Arial MT"/>
              <a:cs typeface="Arial MT"/>
            </a:endParaRPr>
          </a:p>
        </p:txBody>
      </p:sp>
      <p:sp>
        <p:nvSpPr>
          <p:cNvPr id="7" name="object 7"/>
          <p:cNvSpPr txBox="1"/>
          <p:nvPr/>
        </p:nvSpPr>
        <p:spPr>
          <a:xfrm>
            <a:off x="9902697" y="4137786"/>
            <a:ext cx="1707514" cy="1223645"/>
          </a:xfrm>
          <a:prstGeom prst="rect">
            <a:avLst/>
          </a:prstGeom>
        </p:spPr>
        <p:txBody>
          <a:bodyPr vert="horz" wrap="square" lIns="0" tIns="12700" rIns="0" bIns="0" rtlCol="0">
            <a:spAutoFit/>
          </a:bodyPr>
          <a:lstStyle/>
          <a:p>
            <a:pPr marL="12700" marR="5080">
              <a:lnSpc>
                <a:spcPct val="100000"/>
              </a:lnSpc>
              <a:spcBef>
                <a:spcPts val="100"/>
              </a:spcBef>
            </a:pPr>
            <a:r>
              <a:rPr sz="1800" b="1" dirty="0">
                <a:latin typeface="Arial"/>
                <a:cs typeface="Arial"/>
              </a:rPr>
              <a:t>I</a:t>
            </a:r>
            <a:r>
              <a:rPr sz="1800" b="1" spc="5" dirty="0">
                <a:latin typeface="Arial"/>
                <a:cs typeface="Arial"/>
              </a:rPr>
              <a:t>n</a:t>
            </a:r>
            <a:r>
              <a:rPr sz="1800" b="1" dirty="0">
                <a:latin typeface="Arial"/>
                <a:cs typeface="Arial"/>
              </a:rPr>
              <a:t>d</a:t>
            </a:r>
            <a:r>
              <a:rPr sz="1800" b="1" spc="5" dirty="0">
                <a:latin typeface="Arial"/>
                <a:cs typeface="Arial"/>
              </a:rPr>
              <a:t>i</a:t>
            </a:r>
            <a:r>
              <a:rPr sz="1800" b="1" spc="-25" dirty="0">
                <a:latin typeface="Arial"/>
                <a:cs typeface="Arial"/>
              </a:rPr>
              <a:t>v</a:t>
            </a:r>
            <a:r>
              <a:rPr sz="1800" b="1" dirty="0">
                <a:latin typeface="Arial"/>
                <a:cs typeface="Arial"/>
              </a:rPr>
              <a:t>i</a:t>
            </a:r>
            <a:r>
              <a:rPr sz="1800" b="1" spc="5" dirty="0">
                <a:latin typeface="Arial"/>
                <a:cs typeface="Arial"/>
              </a:rPr>
              <a:t>d</a:t>
            </a:r>
            <a:r>
              <a:rPr sz="1800" b="1" dirty="0">
                <a:latin typeface="Arial"/>
                <a:cs typeface="Arial"/>
              </a:rPr>
              <a:t>u</a:t>
            </a:r>
            <a:r>
              <a:rPr sz="1800" b="1" spc="5" dirty="0">
                <a:latin typeface="Arial"/>
                <a:cs typeface="Arial"/>
              </a:rPr>
              <a:t>a</a:t>
            </a:r>
            <a:r>
              <a:rPr sz="1800" b="1" spc="15" dirty="0">
                <a:latin typeface="Arial"/>
                <a:cs typeface="Arial"/>
              </a:rPr>
              <a:t>l</a:t>
            </a:r>
            <a:r>
              <a:rPr sz="1800" b="1" dirty="0">
                <a:latin typeface="Arial"/>
                <a:cs typeface="Arial"/>
              </a:rPr>
              <a:t>-d</a:t>
            </a:r>
            <a:r>
              <a:rPr sz="1800" b="1" spc="5" dirty="0">
                <a:latin typeface="Arial"/>
                <a:cs typeface="Arial"/>
              </a:rPr>
              <a:t>o</a:t>
            </a:r>
            <a:r>
              <a:rPr sz="1800" b="1" dirty="0">
                <a:latin typeface="Arial"/>
                <a:cs typeface="Arial"/>
              </a:rPr>
              <a:t>s</a:t>
            </a:r>
            <a:r>
              <a:rPr sz="1800" b="1" spc="-5" dirty="0">
                <a:latin typeface="Arial"/>
                <a:cs typeface="Arial"/>
              </a:rPr>
              <a:t>e  </a:t>
            </a:r>
            <a:r>
              <a:rPr sz="1800" b="1" dirty="0">
                <a:latin typeface="Arial"/>
                <a:cs typeface="Arial"/>
              </a:rPr>
              <a:t>plungers or </a:t>
            </a:r>
            <a:r>
              <a:rPr sz="1800" b="1" spc="5" dirty="0">
                <a:latin typeface="Arial"/>
                <a:cs typeface="Arial"/>
              </a:rPr>
              <a:t> </a:t>
            </a:r>
            <a:r>
              <a:rPr sz="1800" b="1" spc="-10" dirty="0">
                <a:latin typeface="Arial"/>
                <a:cs typeface="Arial"/>
              </a:rPr>
              <a:t>syringes</a:t>
            </a:r>
            <a:endParaRPr sz="1800">
              <a:latin typeface="Arial"/>
              <a:cs typeface="Arial"/>
            </a:endParaRPr>
          </a:p>
          <a:p>
            <a:pPr marL="243840">
              <a:lnSpc>
                <a:spcPct val="100000"/>
              </a:lnSpc>
              <a:spcBef>
                <a:spcPts val="795"/>
              </a:spcBef>
            </a:pPr>
            <a:r>
              <a:rPr sz="1800" dirty="0">
                <a:latin typeface="Arial MT"/>
                <a:cs typeface="Arial MT"/>
              </a:rPr>
              <a:t>Set</a:t>
            </a:r>
            <a:r>
              <a:rPr sz="1800" spc="-65" dirty="0">
                <a:latin typeface="Arial MT"/>
                <a:cs typeface="Arial MT"/>
              </a:rPr>
              <a:t> </a:t>
            </a:r>
            <a:r>
              <a:rPr sz="1800" dirty="0">
                <a:latin typeface="Arial MT"/>
                <a:cs typeface="Arial MT"/>
              </a:rPr>
              <a:t>volume</a:t>
            </a:r>
            <a:endParaRPr sz="1800">
              <a:latin typeface="Arial MT"/>
              <a:cs typeface="Arial MT"/>
            </a:endParaRPr>
          </a:p>
        </p:txBody>
      </p:sp>
      <p:sp>
        <p:nvSpPr>
          <p:cNvPr id="8" name="object 8"/>
          <p:cNvSpPr txBox="1"/>
          <p:nvPr/>
        </p:nvSpPr>
        <p:spPr>
          <a:xfrm>
            <a:off x="10134345" y="5439867"/>
            <a:ext cx="1462405" cy="57404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Arial MT"/>
                <a:cs typeface="Arial MT"/>
              </a:rPr>
              <a:t>Atomized</a:t>
            </a:r>
            <a:r>
              <a:rPr sz="1800" spc="-125" dirty="0">
                <a:latin typeface="Arial MT"/>
                <a:cs typeface="Arial MT"/>
              </a:rPr>
              <a:t> </a:t>
            </a:r>
            <a:r>
              <a:rPr sz="1800" spc="5" dirty="0">
                <a:latin typeface="Arial MT"/>
                <a:cs typeface="Arial MT"/>
              </a:rPr>
              <a:t>mist </a:t>
            </a:r>
            <a:r>
              <a:rPr sz="1800" spc="-484" dirty="0">
                <a:latin typeface="Arial MT"/>
                <a:cs typeface="Arial MT"/>
              </a:rPr>
              <a:t> </a:t>
            </a:r>
            <a:r>
              <a:rPr sz="1800" dirty="0">
                <a:latin typeface="Arial MT"/>
                <a:cs typeface="Arial MT"/>
              </a:rPr>
              <a:t>from</a:t>
            </a:r>
            <a:r>
              <a:rPr sz="1800" spc="-35" dirty="0">
                <a:latin typeface="Arial MT"/>
                <a:cs typeface="Arial MT"/>
              </a:rPr>
              <a:t> </a:t>
            </a:r>
            <a:r>
              <a:rPr sz="1800" dirty="0">
                <a:latin typeface="Arial MT"/>
                <a:cs typeface="Arial MT"/>
              </a:rPr>
              <a:t>spray</a:t>
            </a:r>
            <a:r>
              <a:rPr sz="1800" spc="-60" dirty="0">
                <a:latin typeface="Arial MT"/>
                <a:cs typeface="Arial MT"/>
              </a:rPr>
              <a:t> </a:t>
            </a:r>
            <a:r>
              <a:rPr sz="1800" dirty="0">
                <a:latin typeface="Arial MT"/>
                <a:cs typeface="Arial MT"/>
              </a:rPr>
              <a:t>tip</a:t>
            </a:r>
            <a:endParaRPr sz="1800">
              <a:latin typeface="Arial MT"/>
              <a:cs typeface="Arial MT"/>
            </a:endParaRPr>
          </a:p>
        </p:txBody>
      </p:sp>
      <p:grpSp>
        <p:nvGrpSpPr>
          <p:cNvPr id="9" name="object 9"/>
          <p:cNvGrpSpPr/>
          <p:nvPr/>
        </p:nvGrpSpPr>
        <p:grpSpPr>
          <a:xfrm>
            <a:off x="313563" y="5742051"/>
            <a:ext cx="4377690" cy="723265"/>
            <a:chOff x="313563" y="5742051"/>
            <a:chExt cx="4377690" cy="723265"/>
          </a:xfrm>
        </p:grpSpPr>
        <p:sp>
          <p:nvSpPr>
            <p:cNvPr id="10" name="object 10"/>
            <p:cNvSpPr/>
            <p:nvPr/>
          </p:nvSpPr>
          <p:spPr>
            <a:xfrm>
              <a:off x="323088" y="5751576"/>
              <a:ext cx="4358640" cy="704215"/>
            </a:xfrm>
            <a:custGeom>
              <a:avLst/>
              <a:gdLst/>
              <a:ahLst/>
              <a:cxnLst/>
              <a:rect l="l" t="t" r="r" b="b"/>
              <a:pathLst>
                <a:path w="4358640" h="704214">
                  <a:moveTo>
                    <a:pt x="4241292" y="0"/>
                  </a:moveTo>
                  <a:lnTo>
                    <a:pt x="117347" y="0"/>
                  </a:lnTo>
                  <a:lnTo>
                    <a:pt x="71671" y="9221"/>
                  </a:lnTo>
                  <a:lnTo>
                    <a:pt x="34370" y="34370"/>
                  </a:lnTo>
                  <a:lnTo>
                    <a:pt x="9221" y="71671"/>
                  </a:lnTo>
                  <a:lnTo>
                    <a:pt x="0" y="117348"/>
                  </a:lnTo>
                  <a:lnTo>
                    <a:pt x="0" y="586740"/>
                  </a:lnTo>
                  <a:lnTo>
                    <a:pt x="9221" y="632416"/>
                  </a:lnTo>
                  <a:lnTo>
                    <a:pt x="34370" y="669717"/>
                  </a:lnTo>
                  <a:lnTo>
                    <a:pt x="71671" y="694866"/>
                  </a:lnTo>
                  <a:lnTo>
                    <a:pt x="117347" y="704088"/>
                  </a:lnTo>
                  <a:lnTo>
                    <a:pt x="4241292" y="704088"/>
                  </a:lnTo>
                  <a:lnTo>
                    <a:pt x="4286952" y="694866"/>
                  </a:lnTo>
                  <a:lnTo>
                    <a:pt x="4324254" y="669717"/>
                  </a:lnTo>
                  <a:lnTo>
                    <a:pt x="4349412" y="632416"/>
                  </a:lnTo>
                  <a:lnTo>
                    <a:pt x="4358640" y="586740"/>
                  </a:lnTo>
                  <a:lnTo>
                    <a:pt x="4358640" y="117348"/>
                  </a:lnTo>
                  <a:lnTo>
                    <a:pt x="4349412" y="71671"/>
                  </a:lnTo>
                  <a:lnTo>
                    <a:pt x="4324254" y="34370"/>
                  </a:lnTo>
                  <a:lnTo>
                    <a:pt x="4286952" y="9221"/>
                  </a:lnTo>
                  <a:lnTo>
                    <a:pt x="4241292" y="0"/>
                  </a:lnTo>
                  <a:close/>
                </a:path>
              </a:pathLst>
            </a:custGeom>
            <a:solidFill>
              <a:srgbClr val="FFF4D2"/>
            </a:solidFill>
          </p:spPr>
          <p:txBody>
            <a:bodyPr wrap="square" lIns="0" tIns="0" rIns="0" bIns="0" rtlCol="0"/>
            <a:lstStyle/>
            <a:p>
              <a:endParaRPr/>
            </a:p>
          </p:txBody>
        </p:sp>
        <p:sp>
          <p:nvSpPr>
            <p:cNvPr id="11" name="object 11"/>
            <p:cNvSpPr/>
            <p:nvPr/>
          </p:nvSpPr>
          <p:spPr>
            <a:xfrm>
              <a:off x="323088" y="5751576"/>
              <a:ext cx="4358640" cy="704215"/>
            </a:xfrm>
            <a:custGeom>
              <a:avLst/>
              <a:gdLst/>
              <a:ahLst/>
              <a:cxnLst/>
              <a:rect l="l" t="t" r="r" b="b"/>
              <a:pathLst>
                <a:path w="4358640" h="704214">
                  <a:moveTo>
                    <a:pt x="0" y="117348"/>
                  </a:moveTo>
                  <a:lnTo>
                    <a:pt x="9221" y="71671"/>
                  </a:lnTo>
                  <a:lnTo>
                    <a:pt x="34370" y="34370"/>
                  </a:lnTo>
                  <a:lnTo>
                    <a:pt x="71671" y="9221"/>
                  </a:lnTo>
                  <a:lnTo>
                    <a:pt x="117347" y="0"/>
                  </a:lnTo>
                  <a:lnTo>
                    <a:pt x="4241292" y="0"/>
                  </a:lnTo>
                  <a:lnTo>
                    <a:pt x="4286952" y="9221"/>
                  </a:lnTo>
                  <a:lnTo>
                    <a:pt x="4324254" y="34370"/>
                  </a:lnTo>
                  <a:lnTo>
                    <a:pt x="4349412" y="71671"/>
                  </a:lnTo>
                  <a:lnTo>
                    <a:pt x="4358640" y="117348"/>
                  </a:lnTo>
                  <a:lnTo>
                    <a:pt x="4358640" y="586740"/>
                  </a:lnTo>
                  <a:lnTo>
                    <a:pt x="4349412" y="632416"/>
                  </a:lnTo>
                  <a:lnTo>
                    <a:pt x="4324254" y="669717"/>
                  </a:lnTo>
                  <a:lnTo>
                    <a:pt x="4286952" y="694866"/>
                  </a:lnTo>
                  <a:lnTo>
                    <a:pt x="4241292" y="704088"/>
                  </a:lnTo>
                  <a:lnTo>
                    <a:pt x="117347" y="704088"/>
                  </a:lnTo>
                  <a:lnTo>
                    <a:pt x="71671" y="694866"/>
                  </a:lnTo>
                  <a:lnTo>
                    <a:pt x="34370" y="669717"/>
                  </a:lnTo>
                  <a:lnTo>
                    <a:pt x="9221" y="632416"/>
                  </a:lnTo>
                  <a:lnTo>
                    <a:pt x="0" y="586740"/>
                  </a:lnTo>
                  <a:lnTo>
                    <a:pt x="0" y="117348"/>
                  </a:lnTo>
                  <a:close/>
                </a:path>
              </a:pathLst>
            </a:custGeom>
            <a:ln w="19050">
              <a:solidFill>
                <a:srgbClr val="CD9146"/>
              </a:solidFill>
            </a:ln>
          </p:spPr>
          <p:txBody>
            <a:bodyPr wrap="square" lIns="0" tIns="0" rIns="0" bIns="0" rtlCol="0"/>
            <a:lstStyle/>
            <a:p>
              <a:endParaRPr/>
            </a:p>
          </p:txBody>
        </p:sp>
      </p:grpSp>
      <p:sp>
        <p:nvSpPr>
          <p:cNvPr id="12" name="object 12"/>
          <p:cNvSpPr txBox="1"/>
          <p:nvPr/>
        </p:nvSpPr>
        <p:spPr>
          <a:xfrm>
            <a:off x="523443" y="5841593"/>
            <a:ext cx="3818890" cy="508634"/>
          </a:xfrm>
          <a:prstGeom prst="rect">
            <a:avLst/>
          </a:prstGeom>
        </p:spPr>
        <p:txBody>
          <a:bodyPr vert="horz" wrap="square" lIns="0" tIns="13335" rIns="0" bIns="0" rtlCol="0">
            <a:spAutoFit/>
          </a:bodyPr>
          <a:lstStyle/>
          <a:p>
            <a:pPr marL="12700">
              <a:lnSpc>
                <a:spcPts val="1895"/>
              </a:lnSpc>
              <a:spcBef>
                <a:spcPts val="105"/>
              </a:spcBef>
            </a:pPr>
            <a:r>
              <a:rPr sz="1600" b="1" spc="-5" dirty="0">
                <a:latin typeface="Arial"/>
                <a:cs typeface="Arial"/>
              </a:rPr>
              <a:t>TCCC </a:t>
            </a:r>
            <a:r>
              <a:rPr sz="1600" b="1" dirty="0">
                <a:latin typeface="Arial"/>
                <a:cs typeface="Arial"/>
              </a:rPr>
              <a:t>medications</a:t>
            </a:r>
            <a:r>
              <a:rPr sz="1600" b="1" spc="-60" dirty="0">
                <a:latin typeface="Arial"/>
                <a:cs typeface="Arial"/>
              </a:rPr>
              <a:t> </a:t>
            </a:r>
            <a:r>
              <a:rPr sz="1600" spc="-5" dirty="0">
                <a:latin typeface="Arial MT"/>
                <a:cs typeface="Arial MT"/>
              </a:rPr>
              <a:t>delivered</a:t>
            </a:r>
            <a:r>
              <a:rPr sz="1600" spc="-25" dirty="0">
                <a:latin typeface="Arial MT"/>
                <a:cs typeface="Arial MT"/>
              </a:rPr>
              <a:t> </a:t>
            </a:r>
            <a:r>
              <a:rPr sz="1600" spc="-5" dirty="0">
                <a:latin typeface="Arial MT"/>
                <a:cs typeface="Arial MT"/>
              </a:rPr>
              <a:t>by</a:t>
            </a:r>
            <a:r>
              <a:rPr sz="1600" spc="15" dirty="0">
                <a:latin typeface="Arial MT"/>
                <a:cs typeface="Arial MT"/>
              </a:rPr>
              <a:t> </a:t>
            </a:r>
            <a:r>
              <a:rPr sz="1600" spc="5" dirty="0">
                <a:latin typeface="Arial MT"/>
                <a:cs typeface="Arial MT"/>
              </a:rPr>
              <a:t>IN</a:t>
            </a:r>
            <a:r>
              <a:rPr sz="1600" spc="-30" dirty="0">
                <a:latin typeface="Arial MT"/>
                <a:cs typeface="Arial MT"/>
              </a:rPr>
              <a:t> </a:t>
            </a:r>
            <a:r>
              <a:rPr sz="1600" spc="-5" dirty="0">
                <a:latin typeface="Arial MT"/>
                <a:cs typeface="Arial MT"/>
              </a:rPr>
              <a:t>route:</a:t>
            </a:r>
            <a:endParaRPr sz="1600">
              <a:latin typeface="Arial MT"/>
              <a:cs typeface="Arial MT"/>
            </a:endParaRPr>
          </a:p>
          <a:p>
            <a:pPr marL="12700">
              <a:lnSpc>
                <a:spcPts val="1895"/>
              </a:lnSpc>
            </a:pPr>
            <a:r>
              <a:rPr sz="1600" spc="5" dirty="0">
                <a:latin typeface="Arial MT"/>
                <a:cs typeface="Arial MT"/>
              </a:rPr>
              <a:t>ketamine</a:t>
            </a:r>
            <a:r>
              <a:rPr sz="1600" spc="-70" dirty="0">
                <a:latin typeface="Arial MT"/>
                <a:cs typeface="Arial MT"/>
              </a:rPr>
              <a:t> </a:t>
            </a:r>
            <a:r>
              <a:rPr sz="1600" spc="-5" dirty="0">
                <a:latin typeface="Arial MT"/>
                <a:cs typeface="Arial MT"/>
              </a:rPr>
              <a:t>and</a:t>
            </a:r>
            <a:r>
              <a:rPr sz="1600" dirty="0">
                <a:latin typeface="Arial MT"/>
                <a:cs typeface="Arial MT"/>
              </a:rPr>
              <a:t> </a:t>
            </a:r>
            <a:r>
              <a:rPr sz="1600" spc="-10" dirty="0">
                <a:latin typeface="Arial MT"/>
                <a:cs typeface="Arial MT"/>
              </a:rPr>
              <a:t>naloxone;</a:t>
            </a:r>
            <a:r>
              <a:rPr sz="1600" spc="15" dirty="0">
                <a:latin typeface="Arial MT"/>
                <a:cs typeface="Arial MT"/>
              </a:rPr>
              <a:t> </a:t>
            </a:r>
            <a:r>
              <a:rPr sz="1600" dirty="0">
                <a:latin typeface="Arial MT"/>
                <a:cs typeface="Arial MT"/>
              </a:rPr>
              <a:t>also,</a:t>
            </a:r>
            <a:r>
              <a:rPr sz="1600" spc="-35" dirty="0">
                <a:latin typeface="Arial MT"/>
                <a:cs typeface="Arial MT"/>
              </a:rPr>
              <a:t> </a:t>
            </a:r>
            <a:r>
              <a:rPr sz="1600" spc="-5" dirty="0">
                <a:latin typeface="Arial MT"/>
                <a:cs typeface="Arial MT"/>
              </a:rPr>
              <a:t>fentanyl</a:t>
            </a:r>
            <a:endParaRPr sz="1600">
              <a:latin typeface="Arial MT"/>
              <a:cs typeface="Arial MT"/>
            </a:endParaRPr>
          </a:p>
        </p:txBody>
      </p:sp>
      <p:pic>
        <p:nvPicPr>
          <p:cNvPr id="13" name="object 13"/>
          <p:cNvPicPr/>
          <p:nvPr/>
        </p:nvPicPr>
        <p:blipFill>
          <a:blip r:embed="rId4" cstate="print"/>
          <a:stretch>
            <a:fillRect/>
          </a:stretch>
        </p:blipFill>
        <p:spPr>
          <a:xfrm>
            <a:off x="7485888" y="1527047"/>
            <a:ext cx="1783079" cy="2496312"/>
          </a:xfrm>
          <a:prstGeom prst="rect">
            <a:avLst/>
          </a:prstGeom>
        </p:spPr>
      </p:pic>
      <p:sp>
        <p:nvSpPr>
          <p:cNvPr id="14" name="object 14"/>
          <p:cNvSpPr/>
          <p:nvPr/>
        </p:nvSpPr>
        <p:spPr>
          <a:xfrm>
            <a:off x="357377" y="2194560"/>
            <a:ext cx="114300" cy="762000"/>
          </a:xfrm>
          <a:custGeom>
            <a:avLst/>
            <a:gdLst/>
            <a:ahLst/>
            <a:cxnLst/>
            <a:rect l="l" t="t" r="r" b="b"/>
            <a:pathLst>
              <a:path w="114300" h="762000">
                <a:moveTo>
                  <a:pt x="0" y="761745"/>
                </a:moveTo>
                <a:lnTo>
                  <a:pt x="114300" y="761745"/>
                </a:lnTo>
                <a:lnTo>
                  <a:pt x="114300" y="0"/>
                </a:lnTo>
                <a:lnTo>
                  <a:pt x="0" y="0"/>
                </a:lnTo>
                <a:lnTo>
                  <a:pt x="0" y="761745"/>
                </a:lnTo>
                <a:close/>
              </a:path>
            </a:pathLst>
          </a:custGeom>
          <a:solidFill>
            <a:srgbClr val="BB8542"/>
          </a:solidFill>
        </p:spPr>
        <p:txBody>
          <a:bodyPr wrap="square" lIns="0" tIns="0" rIns="0" bIns="0" rtlCol="0"/>
          <a:lstStyle/>
          <a:p>
            <a:endParaRPr/>
          </a:p>
        </p:txBody>
      </p:sp>
      <p:sp>
        <p:nvSpPr>
          <p:cNvPr id="15" name="object 15"/>
          <p:cNvSpPr/>
          <p:nvPr/>
        </p:nvSpPr>
        <p:spPr>
          <a:xfrm>
            <a:off x="357377" y="3124200"/>
            <a:ext cx="114300" cy="250190"/>
          </a:xfrm>
          <a:custGeom>
            <a:avLst/>
            <a:gdLst/>
            <a:ahLst/>
            <a:cxnLst/>
            <a:rect l="l" t="t" r="r" b="b"/>
            <a:pathLst>
              <a:path w="114300" h="250189">
                <a:moveTo>
                  <a:pt x="0" y="249809"/>
                </a:moveTo>
                <a:lnTo>
                  <a:pt x="114300" y="249809"/>
                </a:lnTo>
                <a:lnTo>
                  <a:pt x="114300" y="0"/>
                </a:lnTo>
                <a:lnTo>
                  <a:pt x="0" y="0"/>
                </a:lnTo>
                <a:lnTo>
                  <a:pt x="0" y="249809"/>
                </a:lnTo>
                <a:close/>
              </a:path>
            </a:pathLst>
          </a:custGeom>
          <a:solidFill>
            <a:srgbClr val="BB8542"/>
          </a:solidFill>
        </p:spPr>
        <p:txBody>
          <a:bodyPr wrap="square" lIns="0" tIns="0" rIns="0" bIns="0" rtlCol="0"/>
          <a:lstStyle/>
          <a:p>
            <a:endParaRPr/>
          </a:p>
        </p:txBody>
      </p:sp>
      <p:sp>
        <p:nvSpPr>
          <p:cNvPr id="16" name="object 16"/>
          <p:cNvSpPr/>
          <p:nvPr/>
        </p:nvSpPr>
        <p:spPr>
          <a:xfrm>
            <a:off x="351281" y="4261103"/>
            <a:ext cx="114300" cy="524510"/>
          </a:xfrm>
          <a:custGeom>
            <a:avLst/>
            <a:gdLst/>
            <a:ahLst/>
            <a:cxnLst/>
            <a:rect l="l" t="t" r="r" b="b"/>
            <a:pathLst>
              <a:path w="114300" h="524510">
                <a:moveTo>
                  <a:pt x="0" y="524002"/>
                </a:moveTo>
                <a:lnTo>
                  <a:pt x="114300" y="524002"/>
                </a:lnTo>
                <a:lnTo>
                  <a:pt x="114300" y="0"/>
                </a:lnTo>
                <a:lnTo>
                  <a:pt x="0" y="0"/>
                </a:lnTo>
                <a:lnTo>
                  <a:pt x="0" y="524002"/>
                </a:lnTo>
                <a:close/>
              </a:path>
            </a:pathLst>
          </a:custGeom>
          <a:solidFill>
            <a:srgbClr val="BB8542"/>
          </a:solidFill>
        </p:spPr>
        <p:txBody>
          <a:bodyPr wrap="square" lIns="0" tIns="0" rIns="0" bIns="0" rtlCol="0"/>
          <a:lstStyle/>
          <a:p>
            <a:endParaRPr/>
          </a:p>
        </p:txBody>
      </p:sp>
      <p:sp>
        <p:nvSpPr>
          <p:cNvPr id="17" name="object 17"/>
          <p:cNvSpPr txBox="1"/>
          <p:nvPr/>
        </p:nvSpPr>
        <p:spPr>
          <a:xfrm>
            <a:off x="7586853" y="4177106"/>
            <a:ext cx="1438275" cy="574675"/>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Unit-dosed</a:t>
            </a:r>
            <a:endParaRPr sz="1800">
              <a:latin typeface="Arial"/>
              <a:cs typeface="Arial"/>
            </a:endParaRPr>
          </a:p>
          <a:p>
            <a:pPr marL="12700">
              <a:lnSpc>
                <a:spcPct val="100000"/>
              </a:lnSpc>
              <a:spcBef>
                <a:spcPts val="5"/>
              </a:spcBef>
            </a:pPr>
            <a:r>
              <a:rPr sz="1800" b="1" dirty="0">
                <a:latin typeface="Arial"/>
                <a:cs typeface="Arial"/>
              </a:rPr>
              <a:t>pump</a:t>
            </a:r>
            <a:r>
              <a:rPr sz="1800" b="1" spc="-90" dirty="0">
                <a:latin typeface="Arial"/>
                <a:cs typeface="Arial"/>
              </a:rPr>
              <a:t> </a:t>
            </a:r>
            <a:r>
              <a:rPr sz="1800" b="1" spc="-15" dirty="0">
                <a:latin typeface="Arial"/>
                <a:cs typeface="Arial"/>
              </a:rPr>
              <a:t>sprays</a:t>
            </a:r>
            <a:endParaRPr sz="1800">
              <a:latin typeface="Arial"/>
              <a:cs typeface="Arial"/>
            </a:endParaRPr>
          </a:p>
        </p:txBody>
      </p:sp>
      <p:sp>
        <p:nvSpPr>
          <p:cNvPr id="18" name="object 18"/>
          <p:cNvSpPr txBox="1"/>
          <p:nvPr/>
        </p:nvSpPr>
        <p:spPr>
          <a:xfrm>
            <a:off x="7818501" y="4826584"/>
            <a:ext cx="1400810" cy="150177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Set</a:t>
            </a:r>
            <a:r>
              <a:rPr sz="1800" spc="-65" dirty="0">
                <a:latin typeface="Arial MT"/>
                <a:cs typeface="Arial MT"/>
              </a:rPr>
              <a:t> </a:t>
            </a:r>
            <a:r>
              <a:rPr sz="1800" dirty="0">
                <a:latin typeface="Arial MT"/>
                <a:cs typeface="Arial MT"/>
              </a:rPr>
              <a:t>volume</a:t>
            </a:r>
            <a:endParaRPr sz="1800">
              <a:latin typeface="Arial MT"/>
              <a:cs typeface="Arial MT"/>
            </a:endParaRPr>
          </a:p>
          <a:p>
            <a:pPr marL="12700">
              <a:lnSpc>
                <a:spcPct val="100000"/>
              </a:lnSpc>
              <a:spcBef>
                <a:spcPts val="5"/>
              </a:spcBef>
            </a:pPr>
            <a:r>
              <a:rPr sz="1800" dirty="0">
                <a:latin typeface="Arial MT"/>
                <a:cs typeface="Arial MT"/>
              </a:rPr>
              <a:t>using</a:t>
            </a:r>
            <a:r>
              <a:rPr sz="1800" spc="-80" dirty="0">
                <a:latin typeface="Arial MT"/>
                <a:cs typeface="Arial MT"/>
              </a:rPr>
              <a:t> </a:t>
            </a:r>
            <a:r>
              <a:rPr sz="1800" dirty="0">
                <a:latin typeface="Arial MT"/>
                <a:cs typeface="Arial MT"/>
              </a:rPr>
              <a:t>plunger</a:t>
            </a:r>
            <a:endParaRPr sz="1800">
              <a:latin typeface="Arial MT"/>
              <a:cs typeface="Arial MT"/>
            </a:endParaRPr>
          </a:p>
          <a:p>
            <a:pPr marL="12700" marR="212090">
              <a:lnSpc>
                <a:spcPct val="100000"/>
              </a:lnSpc>
              <a:spcBef>
                <a:spcPts val="815"/>
              </a:spcBef>
            </a:pPr>
            <a:r>
              <a:rPr sz="1800" dirty="0">
                <a:latin typeface="Arial MT"/>
                <a:cs typeface="Arial MT"/>
              </a:rPr>
              <a:t>Spray tip </a:t>
            </a:r>
            <a:r>
              <a:rPr sz="1800" spc="5" dirty="0">
                <a:latin typeface="Arial MT"/>
                <a:cs typeface="Arial MT"/>
              </a:rPr>
              <a:t> </a:t>
            </a:r>
            <a:r>
              <a:rPr sz="1800" dirty="0">
                <a:latin typeface="Arial MT"/>
                <a:cs typeface="Arial MT"/>
              </a:rPr>
              <a:t>atomizes</a:t>
            </a:r>
            <a:r>
              <a:rPr sz="1800" spc="-120" dirty="0">
                <a:latin typeface="Arial MT"/>
                <a:cs typeface="Arial MT"/>
              </a:rPr>
              <a:t> </a:t>
            </a:r>
            <a:r>
              <a:rPr sz="1800" dirty="0">
                <a:latin typeface="Arial MT"/>
                <a:cs typeface="Arial MT"/>
              </a:rPr>
              <a:t>to </a:t>
            </a:r>
            <a:r>
              <a:rPr sz="1800" spc="-484" dirty="0">
                <a:latin typeface="Arial MT"/>
                <a:cs typeface="Arial MT"/>
              </a:rPr>
              <a:t> </a:t>
            </a:r>
            <a:r>
              <a:rPr sz="1800" dirty="0">
                <a:latin typeface="Arial MT"/>
                <a:cs typeface="Arial MT"/>
              </a:rPr>
              <a:t>form</a:t>
            </a:r>
            <a:r>
              <a:rPr sz="1800" spc="-30" dirty="0">
                <a:latin typeface="Arial MT"/>
                <a:cs typeface="Arial MT"/>
              </a:rPr>
              <a:t> </a:t>
            </a:r>
            <a:r>
              <a:rPr sz="1800" spc="5" dirty="0">
                <a:latin typeface="Arial MT"/>
                <a:cs typeface="Arial MT"/>
              </a:rPr>
              <a:t>mist</a:t>
            </a:r>
            <a:endParaRPr sz="1800">
              <a:latin typeface="Arial MT"/>
              <a:cs typeface="Arial MT"/>
            </a:endParaRPr>
          </a:p>
        </p:txBody>
      </p:sp>
      <p:sp>
        <p:nvSpPr>
          <p:cNvPr id="19" name="object 19"/>
          <p:cNvSpPr/>
          <p:nvPr/>
        </p:nvSpPr>
        <p:spPr>
          <a:xfrm>
            <a:off x="7620761" y="4901184"/>
            <a:ext cx="114300" cy="480695"/>
          </a:xfrm>
          <a:custGeom>
            <a:avLst/>
            <a:gdLst/>
            <a:ahLst/>
            <a:cxnLst/>
            <a:rect l="l" t="t" r="r" b="b"/>
            <a:pathLst>
              <a:path w="114300" h="480695">
                <a:moveTo>
                  <a:pt x="0" y="480695"/>
                </a:moveTo>
                <a:lnTo>
                  <a:pt x="114300" y="480695"/>
                </a:lnTo>
                <a:lnTo>
                  <a:pt x="114300" y="0"/>
                </a:lnTo>
                <a:lnTo>
                  <a:pt x="0" y="0"/>
                </a:lnTo>
                <a:lnTo>
                  <a:pt x="0" y="480695"/>
                </a:lnTo>
                <a:close/>
              </a:path>
            </a:pathLst>
          </a:custGeom>
          <a:solidFill>
            <a:srgbClr val="BB8542"/>
          </a:solidFill>
        </p:spPr>
        <p:txBody>
          <a:bodyPr wrap="square" lIns="0" tIns="0" rIns="0" bIns="0" rtlCol="0"/>
          <a:lstStyle/>
          <a:p>
            <a:endParaRPr/>
          </a:p>
        </p:txBody>
      </p:sp>
      <p:sp>
        <p:nvSpPr>
          <p:cNvPr id="20" name="object 20"/>
          <p:cNvSpPr/>
          <p:nvPr/>
        </p:nvSpPr>
        <p:spPr>
          <a:xfrm>
            <a:off x="7620761" y="5535167"/>
            <a:ext cx="114300" cy="741045"/>
          </a:xfrm>
          <a:custGeom>
            <a:avLst/>
            <a:gdLst/>
            <a:ahLst/>
            <a:cxnLst/>
            <a:rect l="l" t="t" r="r" b="b"/>
            <a:pathLst>
              <a:path w="114300" h="741045">
                <a:moveTo>
                  <a:pt x="0" y="740892"/>
                </a:moveTo>
                <a:lnTo>
                  <a:pt x="114300" y="740892"/>
                </a:lnTo>
                <a:lnTo>
                  <a:pt x="114300" y="0"/>
                </a:lnTo>
                <a:lnTo>
                  <a:pt x="0" y="0"/>
                </a:lnTo>
                <a:lnTo>
                  <a:pt x="0" y="740892"/>
                </a:lnTo>
                <a:close/>
              </a:path>
            </a:pathLst>
          </a:custGeom>
          <a:solidFill>
            <a:srgbClr val="BB8542"/>
          </a:solidFill>
        </p:spPr>
        <p:txBody>
          <a:bodyPr wrap="square" lIns="0" tIns="0" rIns="0" bIns="0" rtlCol="0"/>
          <a:lstStyle/>
          <a:p>
            <a:endParaRPr/>
          </a:p>
        </p:txBody>
      </p:sp>
      <p:sp>
        <p:nvSpPr>
          <p:cNvPr id="21" name="object 21"/>
          <p:cNvSpPr/>
          <p:nvPr/>
        </p:nvSpPr>
        <p:spPr>
          <a:xfrm>
            <a:off x="9922002" y="5120640"/>
            <a:ext cx="114300" cy="250190"/>
          </a:xfrm>
          <a:custGeom>
            <a:avLst/>
            <a:gdLst/>
            <a:ahLst/>
            <a:cxnLst/>
            <a:rect l="l" t="t" r="r" b="b"/>
            <a:pathLst>
              <a:path w="114300" h="250189">
                <a:moveTo>
                  <a:pt x="0" y="249809"/>
                </a:moveTo>
                <a:lnTo>
                  <a:pt x="114300" y="249809"/>
                </a:lnTo>
                <a:lnTo>
                  <a:pt x="114300" y="0"/>
                </a:lnTo>
                <a:lnTo>
                  <a:pt x="0" y="0"/>
                </a:lnTo>
                <a:lnTo>
                  <a:pt x="0" y="249809"/>
                </a:lnTo>
                <a:close/>
              </a:path>
            </a:pathLst>
          </a:custGeom>
          <a:solidFill>
            <a:srgbClr val="BB8542"/>
          </a:solidFill>
        </p:spPr>
        <p:txBody>
          <a:bodyPr wrap="square" lIns="0" tIns="0" rIns="0" bIns="0" rtlCol="0"/>
          <a:lstStyle/>
          <a:p>
            <a:endParaRPr/>
          </a:p>
        </p:txBody>
      </p:sp>
      <p:sp>
        <p:nvSpPr>
          <p:cNvPr id="22" name="object 22"/>
          <p:cNvSpPr/>
          <p:nvPr/>
        </p:nvSpPr>
        <p:spPr>
          <a:xfrm>
            <a:off x="9922002" y="5498591"/>
            <a:ext cx="114300" cy="481330"/>
          </a:xfrm>
          <a:custGeom>
            <a:avLst/>
            <a:gdLst/>
            <a:ahLst/>
            <a:cxnLst/>
            <a:rect l="l" t="t" r="r" b="b"/>
            <a:pathLst>
              <a:path w="114300" h="481329">
                <a:moveTo>
                  <a:pt x="0" y="480733"/>
                </a:moveTo>
                <a:lnTo>
                  <a:pt x="114300" y="480733"/>
                </a:lnTo>
                <a:lnTo>
                  <a:pt x="114300" y="0"/>
                </a:lnTo>
                <a:lnTo>
                  <a:pt x="0" y="0"/>
                </a:lnTo>
                <a:lnTo>
                  <a:pt x="0" y="480733"/>
                </a:lnTo>
                <a:close/>
              </a:path>
            </a:pathLst>
          </a:custGeom>
          <a:solidFill>
            <a:srgbClr val="BB8542"/>
          </a:solidFill>
        </p:spPr>
        <p:txBody>
          <a:bodyPr wrap="square" lIns="0" tIns="0" rIns="0" bIns="0" rtlCol="0"/>
          <a:lstStyle/>
          <a:p>
            <a:endParaRPr/>
          </a:p>
        </p:txBody>
      </p:sp>
      <p:grpSp>
        <p:nvGrpSpPr>
          <p:cNvPr id="23" name="object 23"/>
          <p:cNvGrpSpPr/>
          <p:nvPr/>
        </p:nvGrpSpPr>
        <p:grpSpPr>
          <a:xfrm>
            <a:off x="9598786" y="1713357"/>
            <a:ext cx="2593340" cy="4703445"/>
            <a:chOff x="9598786" y="1713357"/>
            <a:chExt cx="2593340" cy="4703445"/>
          </a:xfrm>
        </p:grpSpPr>
        <p:pic>
          <p:nvPicPr>
            <p:cNvPr id="24" name="object 24"/>
            <p:cNvPicPr/>
            <p:nvPr/>
          </p:nvPicPr>
          <p:blipFill>
            <a:blip r:embed="rId5" cstate="print"/>
            <a:stretch>
              <a:fillRect/>
            </a:stretch>
          </p:blipFill>
          <p:spPr>
            <a:xfrm>
              <a:off x="9598786" y="1713357"/>
              <a:ext cx="2593213" cy="2703360"/>
            </a:xfrm>
            <a:prstGeom prst="rect">
              <a:avLst/>
            </a:prstGeom>
          </p:spPr>
        </p:pic>
        <p:sp>
          <p:nvSpPr>
            <p:cNvPr id="25" name="object 25"/>
            <p:cNvSpPr/>
            <p:nvPr/>
          </p:nvSpPr>
          <p:spPr>
            <a:xfrm>
              <a:off x="9642347" y="1964436"/>
              <a:ext cx="0" cy="4452620"/>
            </a:xfrm>
            <a:custGeom>
              <a:avLst/>
              <a:gdLst/>
              <a:ahLst/>
              <a:cxnLst/>
              <a:rect l="l" t="t" r="r" b="b"/>
              <a:pathLst>
                <a:path h="4452620">
                  <a:moveTo>
                    <a:pt x="0" y="0"/>
                  </a:moveTo>
                  <a:lnTo>
                    <a:pt x="0" y="4452315"/>
                  </a:lnTo>
                </a:path>
              </a:pathLst>
            </a:custGeom>
            <a:ln w="44450">
              <a:solidFill>
                <a:srgbClr val="D0CECE"/>
              </a:solidFill>
              <a:prstDash val="dot"/>
            </a:ln>
          </p:spPr>
          <p:txBody>
            <a:bodyPr wrap="square" lIns="0" tIns="0" rIns="0" bIns="0" rtlCol="0"/>
            <a:lstStyle/>
            <a:p>
              <a:endParaRPr/>
            </a:p>
          </p:txBody>
        </p:sp>
      </p:grpSp>
      <p:sp>
        <p:nvSpPr>
          <p:cNvPr id="26" name="object 26"/>
          <p:cNvSpPr/>
          <p:nvPr/>
        </p:nvSpPr>
        <p:spPr>
          <a:xfrm>
            <a:off x="7231380" y="1964435"/>
            <a:ext cx="0" cy="4452620"/>
          </a:xfrm>
          <a:custGeom>
            <a:avLst/>
            <a:gdLst/>
            <a:ahLst/>
            <a:cxnLst/>
            <a:rect l="l" t="t" r="r" b="b"/>
            <a:pathLst>
              <a:path h="4452620">
                <a:moveTo>
                  <a:pt x="0" y="0"/>
                </a:moveTo>
                <a:lnTo>
                  <a:pt x="0" y="4452315"/>
                </a:lnTo>
              </a:path>
            </a:pathLst>
          </a:custGeom>
          <a:ln w="44450">
            <a:solidFill>
              <a:srgbClr val="D0CECE"/>
            </a:solidFill>
            <a:prstDash val="dot"/>
          </a:ln>
        </p:spPr>
        <p:txBody>
          <a:bodyPr wrap="square" lIns="0" tIns="0" rIns="0" bIns="0" rtlCol="0"/>
          <a:lstStyle/>
          <a:p>
            <a:endParaRPr/>
          </a:p>
        </p:txBody>
      </p:sp>
      <p:sp>
        <p:nvSpPr>
          <p:cNvPr id="27" name="object 27"/>
          <p:cNvSpPr/>
          <p:nvPr/>
        </p:nvSpPr>
        <p:spPr>
          <a:xfrm>
            <a:off x="357377" y="3493008"/>
            <a:ext cx="114300" cy="250190"/>
          </a:xfrm>
          <a:custGeom>
            <a:avLst/>
            <a:gdLst/>
            <a:ahLst/>
            <a:cxnLst/>
            <a:rect l="l" t="t" r="r" b="b"/>
            <a:pathLst>
              <a:path w="114300" h="250189">
                <a:moveTo>
                  <a:pt x="0" y="249808"/>
                </a:moveTo>
                <a:lnTo>
                  <a:pt x="114300" y="249808"/>
                </a:lnTo>
                <a:lnTo>
                  <a:pt x="114300" y="0"/>
                </a:lnTo>
                <a:lnTo>
                  <a:pt x="0" y="0"/>
                </a:lnTo>
                <a:lnTo>
                  <a:pt x="0" y="249808"/>
                </a:lnTo>
                <a:close/>
              </a:path>
            </a:pathLst>
          </a:custGeom>
          <a:solidFill>
            <a:srgbClr val="BB8542"/>
          </a:solidFill>
        </p:spPr>
        <p:txBody>
          <a:bodyPr wrap="square" lIns="0" tIns="0" rIns="0" bIns="0" rtlCol="0"/>
          <a:lstStyle/>
          <a:p>
            <a:endParaRPr/>
          </a:p>
        </p:txBody>
      </p:sp>
      <p:sp>
        <p:nvSpPr>
          <p:cNvPr id="28" name="object 28"/>
          <p:cNvSpPr/>
          <p:nvPr/>
        </p:nvSpPr>
        <p:spPr>
          <a:xfrm>
            <a:off x="348234" y="4907279"/>
            <a:ext cx="114300" cy="250190"/>
          </a:xfrm>
          <a:custGeom>
            <a:avLst/>
            <a:gdLst/>
            <a:ahLst/>
            <a:cxnLst/>
            <a:rect l="l" t="t" r="r" b="b"/>
            <a:pathLst>
              <a:path w="114300" h="250189">
                <a:moveTo>
                  <a:pt x="0" y="249809"/>
                </a:moveTo>
                <a:lnTo>
                  <a:pt x="114300" y="249809"/>
                </a:lnTo>
                <a:lnTo>
                  <a:pt x="114300" y="0"/>
                </a:lnTo>
                <a:lnTo>
                  <a:pt x="0" y="0"/>
                </a:lnTo>
                <a:lnTo>
                  <a:pt x="0" y="249809"/>
                </a:lnTo>
                <a:close/>
              </a:path>
            </a:pathLst>
          </a:custGeom>
          <a:solidFill>
            <a:srgbClr val="BB8542"/>
          </a:solidFill>
        </p:spPr>
        <p:txBody>
          <a:bodyPr wrap="square" lIns="0" tIns="0" rIns="0" bIns="0" rtlCol="0"/>
          <a:lstStyle/>
          <a:p>
            <a:endParaRPr/>
          </a:p>
        </p:txBody>
      </p:sp>
      <p:sp>
        <p:nvSpPr>
          <p:cNvPr id="29" name="object 29"/>
          <p:cNvSpPr/>
          <p:nvPr/>
        </p:nvSpPr>
        <p:spPr>
          <a:xfrm>
            <a:off x="348234" y="5276088"/>
            <a:ext cx="114300" cy="250190"/>
          </a:xfrm>
          <a:custGeom>
            <a:avLst/>
            <a:gdLst/>
            <a:ahLst/>
            <a:cxnLst/>
            <a:rect l="l" t="t" r="r" b="b"/>
            <a:pathLst>
              <a:path w="114300" h="250189">
                <a:moveTo>
                  <a:pt x="0" y="249809"/>
                </a:moveTo>
                <a:lnTo>
                  <a:pt x="114300" y="249809"/>
                </a:lnTo>
                <a:lnTo>
                  <a:pt x="114300" y="0"/>
                </a:lnTo>
                <a:lnTo>
                  <a:pt x="0" y="0"/>
                </a:lnTo>
                <a:lnTo>
                  <a:pt x="0" y="249809"/>
                </a:lnTo>
                <a:close/>
              </a:path>
            </a:pathLst>
          </a:custGeom>
          <a:solidFill>
            <a:srgbClr val="BB8542"/>
          </a:solidFill>
        </p:spPr>
        <p:txBody>
          <a:bodyPr wrap="square" lIns="0" tIns="0" rIns="0" bIns="0" rtlCol="0"/>
          <a:lstStyle/>
          <a:p>
            <a:endParaRPr/>
          </a:p>
        </p:txBody>
      </p:sp>
      <p:grpSp>
        <p:nvGrpSpPr>
          <p:cNvPr id="30" name="object 30"/>
          <p:cNvGrpSpPr/>
          <p:nvPr/>
        </p:nvGrpSpPr>
        <p:grpSpPr>
          <a:xfrm>
            <a:off x="4867147" y="2973832"/>
            <a:ext cx="2193925" cy="1712595"/>
            <a:chOff x="4867147" y="2973832"/>
            <a:chExt cx="2193925" cy="1712595"/>
          </a:xfrm>
        </p:grpSpPr>
        <p:pic>
          <p:nvPicPr>
            <p:cNvPr id="31" name="object 31"/>
            <p:cNvPicPr/>
            <p:nvPr/>
          </p:nvPicPr>
          <p:blipFill>
            <a:blip r:embed="rId6" cstate="print"/>
            <a:stretch>
              <a:fillRect/>
            </a:stretch>
          </p:blipFill>
          <p:spPr>
            <a:xfrm>
              <a:off x="4867147" y="2973832"/>
              <a:ext cx="1805177" cy="1070736"/>
            </a:xfrm>
            <a:prstGeom prst="rect">
              <a:avLst/>
            </a:prstGeom>
          </p:spPr>
        </p:pic>
        <p:pic>
          <p:nvPicPr>
            <p:cNvPr id="32" name="object 32"/>
            <p:cNvPicPr/>
            <p:nvPr/>
          </p:nvPicPr>
          <p:blipFill>
            <a:blip r:embed="rId7" cstate="print"/>
            <a:stretch>
              <a:fillRect/>
            </a:stretch>
          </p:blipFill>
          <p:spPr>
            <a:xfrm>
              <a:off x="5382767" y="3525774"/>
              <a:ext cx="1678279" cy="1160386"/>
            </a:xfrm>
            <a:prstGeom prst="rect">
              <a:avLst/>
            </a:prstGeom>
          </p:spPr>
        </p:pic>
      </p:grpSp>
      <p:sp>
        <p:nvSpPr>
          <p:cNvPr id="33" name="object 33"/>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30</a:t>
            </a:fld>
            <a:endParaRPr sz="12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5" cstate="print"/>
          <a:stretch>
            <a:fillRect/>
          </a:stretch>
        </p:blipFill>
        <p:spPr>
          <a:xfrm>
            <a:off x="307847" y="256031"/>
            <a:ext cx="1173480" cy="655320"/>
          </a:xfrm>
          <a:prstGeom prst="rect">
            <a:avLst/>
          </a:prstGeom>
        </p:spPr>
      </p:pic>
      <p:sp>
        <p:nvSpPr>
          <p:cNvPr id="3" name="object 3"/>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4" name="object 4"/>
          <p:cNvSpPr txBox="1"/>
          <p:nvPr/>
        </p:nvSpPr>
        <p:spPr>
          <a:xfrm>
            <a:off x="1204594" y="893355"/>
            <a:ext cx="10134726" cy="575799"/>
          </a:xfrm>
          <a:prstGeom prst="rect">
            <a:avLst/>
          </a:prstGeom>
        </p:spPr>
        <p:txBody>
          <a:bodyPr vert="horz" wrap="square" lIns="0" tIns="74930" rIns="0" bIns="0" rtlCol="0">
            <a:spAutoFit/>
          </a:bodyPr>
          <a:lstStyle/>
          <a:p>
            <a:pPr marL="1024255" marR="5080" indent="-1012190" algn="ctr">
              <a:lnSpc>
                <a:spcPts val="3890"/>
              </a:lnSpc>
              <a:spcBef>
                <a:spcPts val="590"/>
              </a:spcBef>
            </a:pPr>
            <a:r>
              <a:rPr sz="3600" b="1" spc="-15" dirty="0">
                <a:solidFill>
                  <a:srgbClr val="FFFFFF"/>
                </a:solidFill>
                <a:latin typeface="Arial"/>
                <a:cs typeface="Arial"/>
              </a:rPr>
              <a:t>INTRANASAL</a:t>
            </a:r>
            <a:r>
              <a:rPr sz="3600" b="1" dirty="0">
                <a:solidFill>
                  <a:srgbClr val="FFFFFF"/>
                </a:solidFill>
                <a:latin typeface="Arial"/>
                <a:cs typeface="Arial"/>
              </a:rPr>
              <a:t> </a:t>
            </a:r>
            <a:r>
              <a:rPr sz="3600" b="1" spc="-40" dirty="0">
                <a:solidFill>
                  <a:srgbClr val="FFFFFF"/>
                </a:solidFill>
                <a:latin typeface="Arial"/>
                <a:cs typeface="Arial"/>
              </a:rPr>
              <a:t>MEDICATION </a:t>
            </a:r>
            <a:r>
              <a:rPr sz="3600" b="1" spc="-985" dirty="0">
                <a:solidFill>
                  <a:srgbClr val="FFFFFF"/>
                </a:solidFill>
                <a:latin typeface="Arial"/>
                <a:cs typeface="Arial"/>
              </a:rPr>
              <a:t> </a:t>
            </a:r>
            <a:r>
              <a:rPr sz="3600" b="1" spc="-30" dirty="0">
                <a:solidFill>
                  <a:srgbClr val="FFFFFF"/>
                </a:solidFill>
                <a:latin typeface="Arial"/>
                <a:cs typeface="Arial"/>
              </a:rPr>
              <a:t>ADMINISTRATION</a:t>
            </a:r>
            <a:endParaRPr sz="3600" dirty="0">
              <a:latin typeface="Arial"/>
              <a:cs typeface="Arial"/>
            </a:endParaRPr>
          </a:p>
        </p:txBody>
      </p:sp>
      <p:grpSp>
        <p:nvGrpSpPr>
          <p:cNvPr id="5" name="object 5"/>
          <p:cNvGrpSpPr/>
          <p:nvPr/>
        </p:nvGrpSpPr>
        <p:grpSpPr>
          <a:xfrm>
            <a:off x="2934842" y="2249042"/>
            <a:ext cx="6322695" cy="3582670"/>
            <a:chOff x="2934842" y="2249042"/>
            <a:chExt cx="6322695" cy="3582670"/>
          </a:xfrm>
        </p:grpSpPr>
        <p:sp>
          <p:nvSpPr>
            <p:cNvPr id="6" name="object 6"/>
            <p:cNvSpPr/>
            <p:nvPr/>
          </p:nvSpPr>
          <p:spPr>
            <a:xfrm>
              <a:off x="2944367" y="2258567"/>
              <a:ext cx="6303645" cy="3563620"/>
            </a:xfrm>
            <a:custGeom>
              <a:avLst/>
              <a:gdLst/>
              <a:ahLst/>
              <a:cxnLst/>
              <a:rect l="l" t="t" r="r" b="b"/>
              <a:pathLst>
                <a:path w="6303645" h="3563620">
                  <a:moveTo>
                    <a:pt x="0" y="3563111"/>
                  </a:moveTo>
                  <a:lnTo>
                    <a:pt x="6303263" y="3563111"/>
                  </a:lnTo>
                  <a:lnTo>
                    <a:pt x="6303263" y="0"/>
                  </a:lnTo>
                  <a:lnTo>
                    <a:pt x="0" y="0"/>
                  </a:lnTo>
                  <a:lnTo>
                    <a:pt x="0" y="3563111"/>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1639" y="3444239"/>
              <a:ext cx="1188720" cy="1191895"/>
            </a:xfrm>
            <a:custGeom>
              <a:avLst/>
              <a:gdLst/>
              <a:ahLst/>
              <a:cxnLst/>
              <a:rect l="l" t="t" r="r" b="b"/>
              <a:pathLst>
                <a:path w="1188720" h="1191895">
                  <a:moveTo>
                    <a:pt x="594360" y="0"/>
                  </a:moveTo>
                  <a:lnTo>
                    <a:pt x="545607" y="1975"/>
                  </a:lnTo>
                  <a:lnTo>
                    <a:pt x="497942" y="7800"/>
                  </a:lnTo>
                  <a:lnTo>
                    <a:pt x="451515" y="17320"/>
                  </a:lnTo>
                  <a:lnTo>
                    <a:pt x="406481" y="30382"/>
                  </a:lnTo>
                  <a:lnTo>
                    <a:pt x="362991" y="46833"/>
                  </a:lnTo>
                  <a:lnTo>
                    <a:pt x="321200" y="66519"/>
                  </a:lnTo>
                  <a:lnTo>
                    <a:pt x="281259" y="89286"/>
                  </a:lnTo>
                  <a:lnTo>
                    <a:pt x="243321" y="114982"/>
                  </a:lnTo>
                  <a:lnTo>
                    <a:pt x="207540" y="143453"/>
                  </a:lnTo>
                  <a:lnTo>
                    <a:pt x="174069" y="174545"/>
                  </a:lnTo>
                  <a:lnTo>
                    <a:pt x="143060" y="208105"/>
                  </a:lnTo>
                  <a:lnTo>
                    <a:pt x="114665" y="243980"/>
                  </a:lnTo>
                  <a:lnTo>
                    <a:pt x="89039" y="282015"/>
                  </a:lnTo>
                  <a:lnTo>
                    <a:pt x="66334" y="322058"/>
                  </a:lnTo>
                  <a:lnTo>
                    <a:pt x="46702" y="363956"/>
                  </a:lnTo>
                  <a:lnTo>
                    <a:pt x="30297" y="407554"/>
                  </a:lnTo>
                  <a:lnTo>
                    <a:pt x="17271" y="452699"/>
                  </a:lnTo>
                  <a:lnTo>
                    <a:pt x="7778" y="499238"/>
                  </a:lnTo>
                  <a:lnTo>
                    <a:pt x="1970" y="547017"/>
                  </a:lnTo>
                  <a:lnTo>
                    <a:pt x="0" y="595884"/>
                  </a:lnTo>
                  <a:lnTo>
                    <a:pt x="1970" y="644750"/>
                  </a:lnTo>
                  <a:lnTo>
                    <a:pt x="7778" y="692529"/>
                  </a:lnTo>
                  <a:lnTo>
                    <a:pt x="17271" y="739068"/>
                  </a:lnTo>
                  <a:lnTo>
                    <a:pt x="30297" y="784213"/>
                  </a:lnTo>
                  <a:lnTo>
                    <a:pt x="46702" y="827811"/>
                  </a:lnTo>
                  <a:lnTo>
                    <a:pt x="66334" y="869709"/>
                  </a:lnTo>
                  <a:lnTo>
                    <a:pt x="89039" y="909752"/>
                  </a:lnTo>
                  <a:lnTo>
                    <a:pt x="114665" y="947787"/>
                  </a:lnTo>
                  <a:lnTo>
                    <a:pt x="143060" y="983662"/>
                  </a:lnTo>
                  <a:lnTo>
                    <a:pt x="174069" y="1017222"/>
                  </a:lnTo>
                  <a:lnTo>
                    <a:pt x="207540" y="1048314"/>
                  </a:lnTo>
                  <a:lnTo>
                    <a:pt x="243321" y="1076785"/>
                  </a:lnTo>
                  <a:lnTo>
                    <a:pt x="281259" y="1102481"/>
                  </a:lnTo>
                  <a:lnTo>
                    <a:pt x="321200" y="1125248"/>
                  </a:lnTo>
                  <a:lnTo>
                    <a:pt x="362991" y="1144934"/>
                  </a:lnTo>
                  <a:lnTo>
                    <a:pt x="406481" y="1161385"/>
                  </a:lnTo>
                  <a:lnTo>
                    <a:pt x="451515" y="1174447"/>
                  </a:lnTo>
                  <a:lnTo>
                    <a:pt x="497942" y="1183967"/>
                  </a:lnTo>
                  <a:lnTo>
                    <a:pt x="545607" y="1189792"/>
                  </a:lnTo>
                  <a:lnTo>
                    <a:pt x="594360" y="1191768"/>
                  </a:lnTo>
                  <a:lnTo>
                    <a:pt x="643112" y="1189792"/>
                  </a:lnTo>
                  <a:lnTo>
                    <a:pt x="690777" y="1183967"/>
                  </a:lnTo>
                  <a:lnTo>
                    <a:pt x="737204" y="1174447"/>
                  </a:lnTo>
                  <a:lnTo>
                    <a:pt x="782238" y="1161385"/>
                  </a:lnTo>
                  <a:lnTo>
                    <a:pt x="825728" y="1144934"/>
                  </a:lnTo>
                  <a:lnTo>
                    <a:pt x="867519" y="1125248"/>
                  </a:lnTo>
                  <a:lnTo>
                    <a:pt x="907460" y="1102481"/>
                  </a:lnTo>
                  <a:lnTo>
                    <a:pt x="945398" y="1076785"/>
                  </a:lnTo>
                  <a:lnTo>
                    <a:pt x="981179" y="1048314"/>
                  </a:lnTo>
                  <a:lnTo>
                    <a:pt x="1014650" y="1017222"/>
                  </a:lnTo>
                  <a:lnTo>
                    <a:pt x="1045659" y="983662"/>
                  </a:lnTo>
                  <a:lnTo>
                    <a:pt x="1074054" y="947787"/>
                  </a:lnTo>
                  <a:lnTo>
                    <a:pt x="1099680" y="909752"/>
                  </a:lnTo>
                  <a:lnTo>
                    <a:pt x="1122385" y="869709"/>
                  </a:lnTo>
                  <a:lnTo>
                    <a:pt x="1142017" y="827811"/>
                  </a:lnTo>
                  <a:lnTo>
                    <a:pt x="1158422" y="784213"/>
                  </a:lnTo>
                  <a:lnTo>
                    <a:pt x="1171448" y="739068"/>
                  </a:lnTo>
                  <a:lnTo>
                    <a:pt x="1180941" y="692529"/>
                  </a:lnTo>
                  <a:lnTo>
                    <a:pt x="1186749" y="644750"/>
                  </a:lnTo>
                  <a:lnTo>
                    <a:pt x="1188719" y="595884"/>
                  </a:lnTo>
                  <a:lnTo>
                    <a:pt x="1186749" y="547017"/>
                  </a:lnTo>
                  <a:lnTo>
                    <a:pt x="1180941" y="499238"/>
                  </a:lnTo>
                  <a:lnTo>
                    <a:pt x="1171448" y="452699"/>
                  </a:lnTo>
                  <a:lnTo>
                    <a:pt x="1158422" y="407554"/>
                  </a:lnTo>
                  <a:lnTo>
                    <a:pt x="1142017" y="363956"/>
                  </a:lnTo>
                  <a:lnTo>
                    <a:pt x="1122385" y="322058"/>
                  </a:lnTo>
                  <a:lnTo>
                    <a:pt x="1099680" y="282015"/>
                  </a:lnTo>
                  <a:lnTo>
                    <a:pt x="1074054" y="243980"/>
                  </a:lnTo>
                  <a:lnTo>
                    <a:pt x="1045659" y="208105"/>
                  </a:lnTo>
                  <a:lnTo>
                    <a:pt x="1014650" y="174545"/>
                  </a:lnTo>
                  <a:lnTo>
                    <a:pt x="981179" y="143453"/>
                  </a:lnTo>
                  <a:lnTo>
                    <a:pt x="945398" y="114982"/>
                  </a:lnTo>
                  <a:lnTo>
                    <a:pt x="907460" y="89286"/>
                  </a:lnTo>
                  <a:lnTo>
                    <a:pt x="867519" y="66519"/>
                  </a:lnTo>
                  <a:lnTo>
                    <a:pt x="825728" y="46833"/>
                  </a:lnTo>
                  <a:lnTo>
                    <a:pt x="782238" y="30382"/>
                  </a:lnTo>
                  <a:lnTo>
                    <a:pt x="737204" y="17320"/>
                  </a:lnTo>
                  <a:lnTo>
                    <a:pt x="690777" y="7800"/>
                  </a:lnTo>
                  <a:lnTo>
                    <a:pt x="643112" y="1975"/>
                  </a:lnTo>
                  <a:lnTo>
                    <a:pt x="594360" y="0"/>
                  </a:lnTo>
                  <a:close/>
                </a:path>
              </a:pathLst>
            </a:custGeom>
            <a:solidFill>
              <a:srgbClr val="606667"/>
            </a:solidFill>
          </p:spPr>
          <p:txBody>
            <a:bodyPr wrap="square" lIns="0" tIns="0" rIns="0" bIns="0" rtlCol="0"/>
            <a:lstStyle/>
            <a:p>
              <a:endParaRPr/>
            </a:p>
          </p:txBody>
        </p:sp>
        <p:sp>
          <p:nvSpPr>
            <p:cNvPr id="8" name="object 8"/>
            <p:cNvSpPr/>
            <p:nvPr/>
          </p:nvSpPr>
          <p:spPr>
            <a:xfrm>
              <a:off x="5897879" y="3736847"/>
              <a:ext cx="524510" cy="607060"/>
            </a:xfrm>
            <a:custGeom>
              <a:avLst/>
              <a:gdLst/>
              <a:ahLst/>
              <a:cxnLst/>
              <a:rect l="l" t="t" r="r" b="b"/>
              <a:pathLst>
                <a:path w="524510" h="607060">
                  <a:moveTo>
                    <a:pt x="0" y="0"/>
                  </a:moveTo>
                  <a:lnTo>
                    <a:pt x="0" y="606551"/>
                  </a:lnTo>
                  <a:lnTo>
                    <a:pt x="524256" y="303275"/>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805" y="6064749"/>
            <a:ext cx="472630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40" dirty="0">
                <a:solidFill>
                  <a:srgbClr val="898B8B"/>
                </a:solidFill>
                <a:latin typeface="Arial"/>
                <a:cs typeface="Arial"/>
              </a:rPr>
              <a:t> </a:t>
            </a:r>
            <a:r>
              <a:rPr sz="1800" i="1" spc="5" dirty="0">
                <a:solidFill>
                  <a:srgbClr val="898B8B"/>
                </a:solidFill>
                <a:latin typeface="Arial"/>
                <a:cs typeface="Arial"/>
              </a:rPr>
              <a:t>can</a:t>
            </a:r>
            <a:r>
              <a:rPr sz="1800" i="1" spc="-10" dirty="0">
                <a:solidFill>
                  <a:srgbClr val="898B8B"/>
                </a:solidFill>
                <a:latin typeface="Arial"/>
                <a:cs typeface="Arial"/>
              </a:rPr>
              <a:t> </a:t>
            </a:r>
            <a:r>
              <a:rPr sz="1800" i="1" dirty="0">
                <a:solidFill>
                  <a:srgbClr val="898B8B"/>
                </a:solidFill>
                <a:latin typeface="Arial"/>
                <a:cs typeface="Arial"/>
              </a:rPr>
              <a:t>be</a:t>
            </a:r>
            <a:r>
              <a:rPr sz="1800" i="1" spc="-10" dirty="0">
                <a:solidFill>
                  <a:srgbClr val="898B8B"/>
                </a:solidFill>
                <a:latin typeface="Arial"/>
                <a:cs typeface="Arial"/>
              </a:rPr>
              <a:t> </a:t>
            </a:r>
            <a:r>
              <a:rPr sz="1800" i="1" spc="5" dirty="0">
                <a:solidFill>
                  <a:srgbClr val="898B8B"/>
                </a:solidFill>
                <a:latin typeface="Arial"/>
                <a:cs typeface="Arial"/>
              </a:rPr>
              <a:t>found</a:t>
            </a:r>
            <a:r>
              <a:rPr sz="1800" i="1" spc="-40" dirty="0">
                <a:solidFill>
                  <a:srgbClr val="898B8B"/>
                </a:solidFill>
                <a:latin typeface="Arial"/>
                <a:cs typeface="Arial"/>
              </a:rPr>
              <a:t> </a:t>
            </a:r>
            <a:r>
              <a:rPr sz="1800" i="1" dirty="0">
                <a:solidFill>
                  <a:srgbClr val="898B8B"/>
                </a:solidFill>
                <a:latin typeface="Arial"/>
                <a:cs typeface="Arial"/>
              </a:rPr>
              <a:t>on</a:t>
            </a:r>
            <a:r>
              <a:rPr sz="1800" i="1" spc="-10" dirty="0">
                <a:solidFill>
                  <a:srgbClr val="898B8B"/>
                </a:solidFill>
                <a:latin typeface="Arial"/>
                <a:cs typeface="Arial"/>
              </a:rPr>
              <a:t> </a:t>
            </a:r>
            <a:r>
              <a:rPr sz="1800" i="1" dirty="0">
                <a:solidFill>
                  <a:srgbClr val="898B8B"/>
                </a:solidFill>
                <a:latin typeface="Arial"/>
                <a:cs typeface="Arial"/>
              </a:rPr>
              <a:t>deployedmedicine.com</a:t>
            </a:r>
            <a:endParaRPr sz="1800">
              <a:latin typeface="Arial"/>
              <a:cs typeface="Arial"/>
            </a:endParaRPr>
          </a:p>
        </p:txBody>
      </p:sp>
      <p:sp>
        <p:nvSpPr>
          <p:cNvPr id="10" name="object 10"/>
          <p:cNvSpPr txBox="1"/>
          <p:nvPr/>
        </p:nvSpPr>
        <p:spPr>
          <a:xfrm>
            <a:off x="11617197" y="6567433"/>
            <a:ext cx="247015"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solidFill>
                  <a:srgbClr val="767070"/>
                </a:solidFill>
                <a:latin typeface="Arial MT"/>
                <a:cs typeface="Arial MT"/>
              </a:rPr>
              <a:t>31</a:t>
            </a:fld>
            <a:endParaRPr sz="1200">
              <a:latin typeface="Arial MT"/>
              <a:cs typeface="Arial MT"/>
            </a:endParaRPr>
          </a:p>
        </p:txBody>
      </p:sp>
      <p:sp>
        <p:nvSpPr>
          <p:cNvPr id="11" name="object 11"/>
          <p:cNvSpPr txBox="1"/>
          <p:nvPr/>
        </p:nvSpPr>
        <p:spPr>
          <a:xfrm>
            <a:off x="9409556" y="6590418"/>
            <a:ext cx="2020570" cy="175895"/>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A0A6AA"/>
                </a:solidFill>
                <a:latin typeface="Arial MT"/>
                <a:cs typeface="Arial MT"/>
              </a:rPr>
              <a:t>#TCCC-CPP-PPT-15</a:t>
            </a:r>
            <a:r>
              <a:rPr sz="1050" spc="280" dirty="0">
                <a:solidFill>
                  <a:srgbClr val="A0A6AA"/>
                </a:solidFill>
                <a:latin typeface="Arial MT"/>
                <a:cs typeface="Arial MT"/>
              </a:rPr>
              <a:t> </a:t>
            </a:r>
            <a:r>
              <a:rPr sz="1050" spc="-5" dirty="0">
                <a:solidFill>
                  <a:srgbClr val="A0A6AA"/>
                </a:solidFill>
                <a:latin typeface="Arial MT"/>
                <a:cs typeface="Arial MT"/>
              </a:rPr>
              <a:t>08 </a:t>
            </a:r>
            <a:r>
              <a:rPr sz="1050" dirty="0">
                <a:solidFill>
                  <a:srgbClr val="A0A6AA"/>
                </a:solidFill>
                <a:latin typeface="Arial MT"/>
                <a:cs typeface="Arial MT"/>
              </a:rPr>
              <a:t>AUG</a:t>
            </a:r>
            <a:r>
              <a:rPr sz="1050" spc="-20" dirty="0">
                <a:solidFill>
                  <a:srgbClr val="A0A6AA"/>
                </a:solidFill>
                <a:latin typeface="Arial MT"/>
                <a:cs typeface="Arial MT"/>
              </a:rPr>
              <a:t> </a:t>
            </a:r>
            <a:r>
              <a:rPr sz="1050" spc="-5" dirty="0">
                <a:solidFill>
                  <a:srgbClr val="A0A6AA"/>
                </a:solidFill>
                <a:latin typeface="Arial MT"/>
                <a:cs typeface="Arial MT"/>
              </a:rPr>
              <a:t>23</a:t>
            </a:r>
            <a:endParaRPr sz="1050">
              <a:latin typeface="Arial MT"/>
              <a:cs typeface="Arial MT"/>
            </a:endParaRPr>
          </a:p>
        </p:txBody>
      </p:sp>
      <p:pic>
        <p:nvPicPr>
          <p:cNvPr id="12" name="15c. Intranasal Medication Administration">
            <a:hlinkClick r:id="" action="ppaction://media"/>
            <a:extLst>
              <a:ext uri="{FF2B5EF4-FFF2-40B4-BE49-F238E27FC236}">
                <a16:creationId xmlns:a16="http://schemas.microsoft.com/office/drawing/2014/main" id="{0D0DE2E2-20B3-ED96-A08C-0D02B87A6E1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292" y="1644458"/>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59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grpSp>
        <p:nvGrpSpPr>
          <p:cNvPr id="4" name="object 4"/>
          <p:cNvGrpSpPr/>
          <p:nvPr/>
        </p:nvGrpSpPr>
        <p:grpSpPr>
          <a:xfrm>
            <a:off x="137160" y="1048511"/>
            <a:ext cx="2886710" cy="5516880"/>
            <a:chOff x="137160" y="1048511"/>
            <a:chExt cx="2886710" cy="5516880"/>
          </a:xfrm>
        </p:grpSpPr>
        <p:pic>
          <p:nvPicPr>
            <p:cNvPr id="5" name="object 5"/>
            <p:cNvPicPr/>
            <p:nvPr/>
          </p:nvPicPr>
          <p:blipFill>
            <a:blip r:embed="rId4" cstate="print"/>
            <a:stretch>
              <a:fillRect/>
            </a:stretch>
          </p:blipFill>
          <p:spPr>
            <a:xfrm>
              <a:off x="137160" y="2673095"/>
              <a:ext cx="1441704" cy="1441703"/>
            </a:xfrm>
            <a:prstGeom prst="rect">
              <a:avLst/>
            </a:prstGeom>
          </p:spPr>
        </p:pic>
        <p:pic>
          <p:nvPicPr>
            <p:cNvPr id="6" name="object 6"/>
            <p:cNvPicPr/>
            <p:nvPr/>
          </p:nvPicPr>
          <p:blipFill>
            <a:blip r:embed="rId5" cstate="print"/>
            <a:stretch>
              <a:fillRect/>
            </a:stretch>
          </p:blipFill>
          <p:spPr>
            <a:xfrm>
              <a:off x="798576" y="3563111"/>
              <a:ext cx="1438656" cy="1441704"/>
            </a:xfrm>
            <a:prstGeom prst="rect">
              <a:avLst/>
            </a:prstGeom>
          </p:spPr>
        </p:pic>
        <p:pic>
          <p:nvPicPr>
            <p:cNvPr id="7" name="object 7"/>
            <p:cNvPicPr/>
            <p:nvPr/>
          </p:nvPicPr>
          <p:blipFill>
            <a:blip r:embed="rId6" cstate="print"/>
            <a:stretch>
              <a:fillRect/>
            </a:stretch>
          </p:blipFill>
          <p:spPr>
            <a:xfrm>
              <a:off x="256031" y="4642103"/>
              <a:ext cx="944880" cy="1923288"/>
            </a:xfrm>
            <a:prstGeom prst="rect">
              <a:avLst/>
            </a:prstGeom>
          </p:spPr>
        </p:pic>
        <p:pic>
          <p:nvPicPr>
            <p:cNvPr id="8" name="object 8"/>
            <p:cNvPicPr/>
            <p:nvPr/>
          </p:nvPicPr>
          <p:blipFill>
            <a:blip r:embed="rId7" cstate="print"/>
            <a:stretch>
              <a:fillRect/>
            </a:stretch>
          </p:blipFill>
          <p:spPr>
            <a:xfrm>
              <a:off x="2081783" y="2273808"/>
              <a:ext cx="941832" cy="1923288"/>
            </a:xfrm>
            <a:prstGeom prst="rect">
              <a:avLst/>
            </a:prstGeom>
          </p:spPr>
        </p:pic>
        <p:sp>
          <p:nvSpPr>
            <p:cNvPr id="9" name="object 9"/>
            <p:cNvSpPr/>
            <p:nvPr/>
          </p:nvSpPr>
          <p:spPr>
            <a:xfrm>
              <a:off x="1724914" y="2265806"/>
              <a:ext cx="720090" cy="1558925"/>
            </a:xfrm>
            <a:custGeom>
              <a:avLst/>
              <a:gdLst/>
              <a:ahLst/>
              <a:cxnLst/>
              <a:rect l="l" t="t" r="r" b="b"/>
              <a:pathLst>
                <a:path w="720089" h="1558925">
                  <a:moveTo>
                    <a:pt x="625360" y="397637"/>
                  </a:moveTo>
                  <a:lnTo>
                    <a:pt x="617512" y="377164"/>
                  </a:lnTo>
                  <a:lnTo>
                    <a:pt x="601853" y="360680"/>
                  </a:lnTo>
                  <a:lnTo>
                    <a:pt x="581088" y="351637"/>
                  </a:lnTo>
                  <a:lnTo>
                    <a:pt x="559193" y="351243"/>
                  </a:lnTo>
                  <a:lnTo>
                    <a:pt x="538746" y="359067"/>
                  </a:lnTo>
                  <a:lnTo>
                    <a:pt x="536384" y="361302"/>
                  </a:lnTo>
                  <a:lnTo>
                    <a:pt x="21844" y="0"/>
                  </a:lnTo>
                  <a:lnTo>
                    <a:pt x="0" y="31242"/>
                  </a:lnTo>
                  <a:lnTo>
                    <a:pt x="514553" y="392430"/>
                  </a:lnTo>
                  <a:lnTo>
                    <a:pt x="513219" y="395478"/>
                  </a:lnTo>
                  <a:lnTo>
                    <a:pt x="520598" y="437819"/>
                  </a:lnTo>
                  <a:lnTo>
                    <a:pt x="557009" y="463410"/>
                  </a:lnTo>
                  <a:lnTo>
                    <a:pt x="578904" y="463829"/>
                  </a:lnTo>
                  <a:lnTo>
                    <a:pt x="599351" y="455980"/>
                  </a:lnTo>
                  <a:lnTo>
                    <a:pt x="615823" y="440309"/>
                  </a:lnTo>
                  <a:lnTo>
                    <a:pt x="623404" y="423037"/>
                  </a:lnTo>
                  <a:lnTo>
                    <a:pt x="624941" y="419544"/>
                  </a:lnTo>
                  <a:lnTo>
                    <a:pt x="625360" y="397637"/>
                  </a:lnTo>
                  <a:close/>
                </a:path>
                <a:path w="720089" h="1558925">
                  <a:moveTo>
                    <a:pt x="719531" y="1114729"/>
                  </a:moveTo>
                  <a:lnTo>
                    <a:pt x="717283" y="1106551"/>
                  </a:lnTo>
                  <a:lnTo>
                    <a:pt x="713740" y="1093597"/>
                  </a:lnTo>
                  <a:lnTo>
                    <a:pt x="699770" y="1075690"/>
                  </a:lnTo>
                  <a:lnTo>
                    <a:pt x="680008" y="1064590"/>
                  </a:lnTo>
                  <a:lnTo>
                    <a:pt x="658266" y="1062012"/>
                  </a:lnTo>
                  <a:lnTo>
                    <a:pt x="637146" y="1067765"/>
                  </a:lnTo>
                  <a:lnTo>
                    <a:pt x="619252" y="1081659"/>
                  </a:lnTo>
                  <a:lnTo>
                    <a:pt x="608139" y="1101496"/>
                  </a:lnTo>
                  <a:lnTo>
                    <a:pt x="605561" y="1123276"/>
                  </a:lnTo>
                  <a:lnTo>
                    <a:pt x="611314" y="1144409"/>
                  </a:lnTo>
                  <a:lnTo>
                    <a:pt x="613283" y="1146949"/>
                  </a:lnTo>
                  <a:lnTo>
                    <a:pt x="279908" y="1534033"/>
                  </a:lnTo>
                  <a:lnTo>
                    <a:pt x="308864" y="1558925"/>
                  </a:lnTo>
                  <a:lnTo>
                    <a:pt x="642150" y="1171816"/>
                  </a:lnTo>
                  <a:lnTo>
                    <a:pt x="644994" y="1173416"/>
                  </a:lnTo>
                  <a:lnTo>
                    <a:pt x="666775" y="1175994"/>
                  </a:lnTo>
                  <a:lnTo>
                    <a:pt x="687933" y="1170241"/>
                  </a:lnTo>
                  <a:lnTo>
                    <a:pt x="705866" y="1156335"/>
                  </a:lnTo>
                  <a:lnTo>
                    <a:pt x="716965" y="1136510"/>
                  </a:lnTo>
                  <a:lnTo>
                    <a:pt x="719531" y="1114729"/>
                  </a:lnTo>
                  <a:close/>
                </a:path>
              </a:pathLst>
            </a:custGeom>
            <a:solidFill>
              <a:srgbClr val="BC181E"/>
            </a:solidFill>
          </p:spPr>
          <p:txBody>
            <a:bodyPr wrap="square" lIns="0" tIns="0" rIns="0" bIns="0" rtlCol="0"/>
            <a:lstStyle/>
            <a:p>
              <a:endParaRPr/>
            </a:p>
          </p:txBody>
        </p:sp>
        <p:pic>
          <p:nvPicPr>
            <p:cNvPr id="10" name="object 10"/>
            <p:cNvPicPr/>
            <p:nvPr/>
          </p:nvPicPr>
          <p:blipFill>
            <a:blip r:embed="rId8" cstate="print"/>
            <a:stretch>
              <a:fillRect/>
            </a:stretch>
          </p:blipFill>
          <p:spPr>
            <a:xfrm>
              <a:off x="429768" y="1048511"/>
              <a:ext cx="1511808" cy="1511808"/>
            </a:xfrm>
            <a:prstGeom prst="rect">
              <a:avLst/>
            </a:prstGeom>
          </p:spPr>
        </p:pic>
        <p:sp>
          <p:nvSpPr>
            <p:cNvPr id="11" name="object 11"/>
            <p:cNvSpPr/>
            <p:nvPr/>
          </p:nvSpPr>
          <p:spPr>
            <a:xfrm>
              <a:off x="572528" y="5549900"/>
              <a:ext cx="892175" cy="156845"/>
            </a:xfrm>
            <a:custGeom>
              <a:avLst/>
              <a:gdLst/>
              <a:ahLst/>
              <a:cxnLst/>
              <a:rect l="l" t="t" r="r" b="b"/>
              <a:pathLst>
                <a:path w="892175" h="156845">
                  <a:moveTo>
                    <a:pt x="111773" y="43093"/>
                  </a:moveTo>
                  <a:lnTo>
                    <a:pt x="113766" y="62382"/>
                  </a:lnTo>
                  <a:lnTo>
                    <a:pt x="108105" y="80979"/>
                  </a:lnTo>
                  <a:lnTo>
                    <a:pt x="888352" y="156311"/>
                  </a:lnTo>
                  <a:lnTo>
                    <a:pt x="892035" y="118389"/>
                  </a:lnTo>
                  <a:lnTo>
                    <a:pt x="111773" y="43093"/>
                  </a:lnTo>
                  <a:close/>
                </a:path>
                <a:path w="892175" h="156845">
                  <a:moveTo>
                    <a:pt x="62369" y="0"/>
                  </a:moveTo>
                  <a:lnTo>
                    <a:pt x="39801" y="2321"/>
                  </a:lnTo>
                  <a:lnTo>
                    <a:pt x="20545" y="12758"/>
                  </a:lnTo>
                  <a:lnTo>
                    <a:pt x="6609" y="29666"/>
                  </a:lnTo>
                  <a:lnTo>
                    <a:pt x="0" y="51396"/>
                  </a:lnTo>
                  <a:lnTo>
                    <a:pt x="2331" y="73972"/>
                  </a:lnTo>
                  <a:lnTo>
                    <a:pt x="12777" y="93232"/>
                  </a:lnTo>
                  <a:lnTo>
                    <a:pt x="29684" y="107169"/>
                  </a:lnTo>
                  <a:lnTo>
                    <a:pt x="51396" y="113779"/>
                  </a:lnTo>
                  <a:lnTo>
                    <a:pt x="73965" y="111447"/>
                  </a:lnTo>
                  <a:lnTo>
                    <a:pt x="93221" y="101001"/>
                  </a:lnTo>
                  <a:lnTo>
                    <a:pt x="107157" y="84095"/>
                  </a:lnTo>
                  <a:lnTo>
                    <a:pt x="108105" y="80979"/>
                  </a:lnTo>
                  <a:lnTo>
                    <a:pt x="55054" y="75857"/>
                  </a:lnTo>
                  <a:lnTo>
                    <a:pt x="58712" y="37972"/>
                  </a:lnTo>
                  <a:lnTo>
                    <a:pt x="110433" y="37972"/>
                  </a:lnTo>
                  <a:lnTo>
                    <a:pt x="100988" y="20561"/>
                  </a:lnTo>
                  <a:lnTo>
                    <a:pt x="84082" y="6618"/>
                  </a:lnTo>
                  <a:lnTo>
                    <a:pt x="62369" y="0"/>
                  </a:lnTo>
                  <a:close/>
                </a:path>
                <a:path w="892175" h="156845">
                  <a:moveTo>
                    <a:pt x="58712" y="37972"/>
                  </a:moveTo>
                  <a:lnTo>
                    <a:pt x="55054" y="75857"/>
                  </a:lnTo>
                  <a:lnTo>
                    <a:pt x="108105" y="80979"/>
                  </a:lnTo>
                  <a:lnTo>
                    <a:pt x="113766" y="62382"/>
                  </a:lnTo>
                  <a:lnTo>
                    <a:pt x="111773" y="43093"/>
                  </a:lnTo>
                  <a:lnTo>
                    <a:pt x="58712" y="37972"/>
                  </a:lnTo>
                  <a:close/>
                </a:path>
                <a:path w="892175" h="156845">
                  <a:moveTo>
                    <a:pt x="110433" y="37972"/>
                  </a:moveTo>
                  <a:lnTo>
                    <a:pt x="58712" y="37972"/>
                  </a:lnTo>
                  <a:lnTo>
                    <a:pt x="111773" y="43093"/>
                  </a:lnTo>
                  <a:lnTo>
                    <a:pt x="111434" y="39819"/>
                  </a:lnTo>
                  <a:lnTo>
                    <a:pt x="110433" y="37972"/>
                  </a:lnTo>
                  <a:close/>
                </a:path>
              </a:pathLst>
            </a:custGeom>
            <a:solidFill>
              <a:srgbClr val="BC181E"/>
            </a:solidFill>
          </p:spPr>
          <p:txBody>
            <a:bodyPr wrap="square" lIns="0" tIns="0" rIns="0" bIns="0" rtlCol="0"/>
            <a:lstStyle/>
            <a:p>
              <a:endParaRPr/>
            </a:p>
          </p:txBody>
        </p:sp>
        <p:pic>
          <p:nvPicPr>
            <p:cNvPr id="12" name="object 12"/>
            <p:cNvPicPr/>
            <p:nvPr/>
          </p:nvPicPr>
          <p:blipFill>
            <a:blip r:embed="rId9" cstate="print"/>
            <a:stretch>
              <a:fillRect/>
            </a:stretch>
          </p:blipFill>
          <p:spPr>
            <a:xfrm>
              <a:off x="1463040" y="4928615"/>
              <a:ext cx="1511808" cy="1511808"/>
            </a:xfrm>
            <a:prstGeom prst="rect">
              <a:avLst/>
            </a:prstGeom>
          </p:spPr>
        </p:pic>
        <p:sp>
          <p:nvSpPr>
            <p:cNvPr id="13" name="object 13"/>
            <p:cNvSpPr/>
            <p:nvPr/>
          </p:nvSpPr>
          <p:spPr>
            <a:xfrm>
              <a:off x="1543812" y="3384804"/>
              <a:ext cx="821690" cy="8890"/>
            </a:xfrm>
            <a:custGeom>
              <a:avLst/>
              <a:gdLst/>
              <a:ahLst/>
              <a:cxnLst/>
              <a:rect l="l" t="t" r="r" b="b"/>
              <a:pathLst>
                <a:path w="821689" h="8889">
                  <a:moveTo>
                    <a:pt x="821182" y="0"/>
                  </a:moveTo>
                  <a:lnTo>
                    <a:pt x="0" y="8890"/>
                  </a:lnTo>
                </a:path>
              </a:pathLst>
            </a:custGeom>
            <a:ln w="38100">
              <a:solidFill>
                <a:srgbClr val="BC181E"/>
              </a:solidFill>
            </a:ln>
          </p:spPr>
          <p:txBody>
            <a:bodyPr wrap="square" lIns="0" tIns="0" rIns="0" bIns="0" rtlCol="0"/>
            <a:lstStyle/>
            <a:p>
              <a:endParaRPr/>
            </a:p>
          </p:txBody>
        </p:sp>
      </p:grpSp>
      <p:sp>
        <p:nvSpPr>
          <p:cNvPr id="14" name="object 14"/>
          <p:cNvSpPr txBox="1"/>
          <p:nvPr/>
        </p:nvSpPr>
        <p:spPr>
          <a:xfrm>
            <a:off x="2627757" y="681050"/>
            <a:ext cx="7017384" cy="1068705"/>
          </a:xfrm>
          <a:prstGeom prst="rect">
            <a:avLst/>
          </a:prstGeom>
        </p:spPr>
        <p:txBody>
          <a:bodyPr vert="horz" wrap="square" lIns="0" tIns="74930" rIns="0" bIns="0" rtlCol="0">
            <a:spAutoFit/>
          </a:bodyPr>
          <a:lstStyle/>
          <a:p>
            <a:pPr marL="1548765" marR="5080" indent="-1536700">
              <a:lnSpc>
                <a:spcPts val="3890"/>
              </a:lnSpc>
              <a:spcBef>
                <a:spcPts val="590"/>
              </a:spcBef>
            </a:pPr>
            <a:r>
              <a:rPr sz="3600" b="1" spc="-10" dirty="0">
                <a:solidFill>
                  <a:srgbClr val="BB8542"/>
                </a:solidFill>
                <a:latin typeface="Arial"/>
                <a:cs typeface="Arial"/>
              </a:rPr>
              <a:t>INTRAMUSCULAR</a:t>
            </a:r>
            <a:r>
              <a:rPr sz="3600" b="1" spc="20" dirty="0">
                <a:solidFill>
                  <a:srgbClr val="BB8542"/>
                </a:solidFill>
                <a:latin typeface="Arial"/>
                <a:cs typeface="Arial"/>
              </a:rPr>
              <a:t> </a:t>
            </a:r>
            <a:r>
              <a:rPr sz="3600" b="1" spc="-35" dirty="0">
                <a:latin typeface="Arial"/>
                <a:cs typeface="Arial"/>
              </a:rPr>
              <a:t>MEDICATION </a:t>
            </a:r>
            <a:r>
              <a:rPr sz="3600" b="1" spc="-985" dirty="0">
                <a:latin typeface="Arial"/>
                <a:cs typeface="Arial"/>
              </a:rPr>
              <a:t> </a:t>
            </a:r>
            <a:r>
              <a:rPr sz="3600" b="1" spc="-30" dirty="0">
                <a:latin typeface="Arial"/>
                <a:cs typeface="Arial"/>
              </a:rPr>
              <a:t>ADMINISTRATION</a:t>
            </a:r>
            <a:endParaRPr sz="3600">
              <a:latin typeface="Arial"/>
              <a:cs typeface="Arial"/>
            </a:endParaRPr>
          </a:p>
        </p:txBody>
      </p:sp>
      <p:sp>
        <p:nvSpPr>
          <p:cNvPr id="15" name="object 15"/>
          <p:cNvSpPr txBox="1"/>
          <p:nvPr/>
        </p:nvSpPr>
        <p:spPr>
          <a:xfrm>
            <a:off x="3120644" y="1755084"/>
            <a:ext cx="2990215" cy="1339850"/>
          </a:xfrm>
          <a:prstGeom prst="rect">
            <a:avLst/>
          </a:prstGeom>
        </p:spPr>
        <p:txBody>
          <a:bodyPr vert="horz" wrap="square" lIns="0" tIns="88900" rIns="0" bIns="0" rtlCol="0">
            <a:spAutoFit/>
          </a:bodyPr>
          <a:lstStyle/>
          <a:p>
            <a:pPr marL="12700">
              <a:lnSpc>
                <a:spcPct val="100000"/>
              </a:lnSpc>
              <a:spcBef>
                <a:spcPts val="700"/>
              </a:spcBef>
            </a:pPr>
            <a:r>
              <a:rPr sz="2000" b="1" spc="-10" dirty="0">
                <a:latin typeface="Arial"/>
                <a:cs typeface="Arial"/>
              </a:rPr>
              <a:t>INTRAMUSCULAR</a:t>
            </a:r>
            <a:r>
              <a:rPr sz="2000" b="1" spc="55" dirty="0">
                <a:latin typeface="Arial"/>
                <a:cs typeface="Arial"/>
              </a:rPr>
              <a:t> </a:t>
            </a:r>
            <a:r>
              <a:rPr sz="2000" b="1" spc="-5" dirty="0">
                <a:latin typeface="Arial"/>
                <a:cs typeface="Arial"/>
              </a:rPr>
              <a:t>sites:</a:t>
            </a:r>
            <a:endParaRPr sz="2000">
              <a:latin typeface="Arial"/>
              <a:cs typeface="Arial"/>
            </a:endParaRPr>
          </a:p>
          <a:p>
            <a:pPr marL="12700">
              <a:lnSpc>
                <a:spcPct val="100000"/>
              </a:lnSpc>
              <a:spcBef>
                <a:spcPts val="550"/>
              </a:spcBef>
            </a:pPr>
            <a:r>
              <a:rPr sz="1800" b="1" spc="-25" dirty="0">
                <a:solidFill>
                  <a:srgbClr val="BB8542"/>
                </a:solidFill>
                <a:latin typeface="Arial"/>
                <a:cs typeface="Arial"/>
              </a:rPr>
              <a:t>DELTOID</a:t>
            </a:r>
            <a:endParaRPr sz="1800">
              <a:latin typeface="Arial"/>
              <a:cs typeface="Arial"/>
            </a:endParaRPr>
          </a:p>
          <a:p>
            <a:pPr marL="12700" marR="108585">
              <a:lnSpc>
                <a:spcPct val="106800"/>
              </a:lnSpc>
              <a:spcBef>
                <a:spcPts val="20"/>
              </a:spcBef>
            </a:pPr>
            <a:r>
              <a:rPr sz="1800" dirty="0">
                <a:latin typeface="Arial MT"/>
                <a:cs typeface="Arial MT"/>
              </a:rPr>
              <a:t>center</a:t>
            </a:r>
            <a:r>
              <a:rPr sz="1800" spc="-55" dirty="0">
                <a:latin typeface="Arial MT"/>
                <a:cs typeface="Arial MT"/>
              </a:rPr>
              <a:t> </a:t>
            </a:r>
            <a:r>
              <a:rPr sz="1800" dirty="0">
                <a:latin typeface="Arial MT"/>
                <a:cs typeface="Arial MT"/>
              </a:rPr>
              <a:t>of</a:t>
            </a:r>
            <a:r>
              <a:rPr sz="1800" spc="-5" dirty="0">
                <a:latin typeface="Arial MT"/>
                <a:cs typeface="Arial MT"/>
              </a:rPr>
              <a:t> </a:t>
            </a:r>
            <a:r>
              <a:rPr sz="1800" dirty="0">
                <a:latin typeface="Arial MT"/>
                <a:cs typeface="Arial MT"/>
              </a:rPr>
              <a:t>the</a:t>
            </a:r>
            <a:r>
              <a:rPr sz="1800" spc="-20" dirty="0">
                <a:latin typeface="Arial MT"/>
                <a:cs typeface="Arial MT"/>
              </a:rPr>
              <a:t> </a:t>
            </a:r>
            <a:r>
              <a:rPr sz="1800" dirty="0">
                <a:latin typeface="Arial MT"/>
                <a:cs typeface="Arial MT"/>
              </a:rPr>
              <a:t>deltoid</a:t>
            </a:r>
            <a:r>
              <a:rPr sz="1800" spc="-75" dirty="0">
                <a:latin typeface="Arial MT"/>
                <a:cs typeface="Arial MT"/>
              </a:rPr>
              <a:t> </a:t>
            </a:r>
            <a:r>
              <a:rPr sz="1800" spc="5" dirty="0">
                <a:latin typeface="Arial MT"/>
                <a:cs typeface="Arial MT"/>
              </a:rPr>
              <a:t>muscle; </a:t>
            </a:r>
            <a:r>
              <a:rPr sz="1800" spc="-484" dirty="0">
                <a:latin typeface="Arial MT"/>
                <a:cs typeface="Arial MT"/>
              </a:rPr>
              <a:t> </a:t>
            </a:r>
            <a:r>
              <a:rPr sz="1800" dirty="0">
                <a:latin typeface="Arial MT"/>
                <a:cs typeface="Arial MT"/>
              </a:rPr>
              <a:t>22-gauge,</a:t>
            </a:r>
            <a:r>
              <a:rPr sz="1800" spc="-70" dirty="0">
                <a:latin typeface="Arial MT"/>
                <a:cs typeface="Arial MT"/>
              </a:rPr>
              <a:t> </a:t>
            </a:r>
            <a:r>
              <a:rPr sz="1800" spc="-5" dirty="0">
                <a:latin typeface="Arial MT"/>
                <a:cs typeface="Arial MT"/>
              </a:rPr>
              <a:t>1</a:t>
            </a:r>
            <a:r>
              <a:rPr sz="1800" dirty="0">
                <a:latin typeface="Arial MT"/>
                <a:cs typeface="Arial MT"/>
              </a:rPr>
              <a:t> </a:t>
            </a:r>
            <a:r>
              <a:rPr sz="1800" spc="5" dirty="0">
                <a:latin typeface="Arial MT"/>
                <a:cs typeface="Arial MT"/>
              </a:rPr>
              <a:t>inch</a:t>
            </a:r>
            <a:r>
              <a:rPr sz="1800" spc="-45" dirty="0">
                <a:latin typeface="Arial MT"/>
                <a:cs typeface="Arial MT"/>
              </a:rPr>
              <a:t> </a:t>
            </a:r>
            <a:r>
              <a:rPr sz="1800" dirty="0">
                <a:latin typeface="Arial MT"/>
                <a:cs typeface="Arial MT"/>
              </a:rPr>
              <a:t>needle</a:t>
            </a:r>
            <a:endParaRPr sz="1800">
              <a:latin typeface="Arial MT"/>
              <a:cs typeface="Arial MT"/>
            </a:endParaRPr>
          </a:p>
        </p:txBody>
      </p:sp>
      <p:sp>
        <p:nvSpPr>
          <p:cNvPr id="16" name="object 16"/>
          <p:cNvSpPr txBox="1"/>
          <p:nvPr/>
        </p:nvSpPr>
        <p:spPr>
          <a:xfrm>
            <a:off x="3120644" y="3399409"/>
            <a:ext cx="2731135" cy="1203325"/>
          </a:xfrm>
          <a:prstGeom prst="rect">
            <a:avLst/>
          </a:prstGeom>
        </p:spPr>
        <p:txBody>
          <a:bodyPr vert="horz" wrap="square" lIns="0" tIns="34290" rIns="0" bIns="0" rtlCol="0">
            <a:spAutoFit/>
          </a:bodyPr>
          <a:lstStyle/>
          <a:p>
            <a:pPr marL="12700">
              <a:lnSpc>
                <a:spcPct val="100000"/>
              </a:lnSpc>
              <a:spcBef>
                <a:spcPts val="270"/>
              </a:spcBef>
            </a:pPr>
            <a:r>
              <a:rPr sz="1800" b="1" dirty="0">
                <a:solidFill>
                  <a:srgbClr val="BB8542"/>
                </a:solidFill>
                <a:latin typeface="Arial"/>
                <a:cs typeface="Arial"/>
              </a:rPr>
              <a:t>THIGH</a:t>
            </a:r>
            <a:endParaRPr sz="1800">
              <a:latin typeface="Arial"/>
              <a:cs typeface="Arial"/>
            </a:endParaRPr>
          </a:p>
          <a:p>
            <a:pPr marL="12700" marR="5080">
              <a:lnSpc>
                <a:spcPct val="106700"/>
              </a:lnSpc>
              <a:spcBef>
                <a:spcPts val="25"/>
              </a:spcBef>
            </a:pPr>
            <a:r>
              <a:rPr sz="1800" spc="-5" dirty="0">
                <a:latin typeface="Arial MT"/>
                <a:cs typeface="Arial MT"/>
              </a:rPr>
              <a:t>halfway</a:t>
            </a:r>
            <a:r>
              <a:rPr sz="1800" spc="-20" dirty="0">
                <a:latin typeface="Arial MT"/>
                <a:cs typeface="Arial MT"/>
              </a:rPr>
              <a:t> </a:t>
            </a:r>
            <a:r>
              <a:rPr sz="1800" spc="-5" dirty="0">
                <a:latin typeface="Arial MT"/>
                <a:cs typeface="Arial MT"/>
              </a:rPr>
              <a:t>between</a:t>
            </a:r>
            <a:r>
              <a:rPr sz="1800" spc="-20" dirty="0">
                <a:latin typeface="Arial MT"/>
                <a:cs typeface="Arial MT"/>
              </a:rPr>
              <a:t> </a:t>
            </a:r>
            <a:r>
              <a:rPr sz="1800" dirty="0">
                <a:latin typeface="Arial MT"/>
                <a:cs typeface="Arial MT"/>
              </a:rPr>
              <a:t>knee</a:t>
            </a:r>
            <a:r>
              <a:rPr sz="1800" spc="-20" dirty="0">
                <a:latin typeface="Arial MT"/>
                <a:cs typeface="Arial MT"/>
              </a:rPr>
              <a:t> </a:t>
            </a:r>
            <a:r>
              <a:rPr sz="1800" dirty="0">
                <a:latin typeface="Arial MT"/>
                <a:cs typeface="Arial MT"/>
              </a:rPr>
              <a:t>and </a:t>
            </a:r>
            <a:r>
              <a:rPr sz="1800" spc="-484" dirty="0">
                <a:latin typeface="Arial MT"/>
                <a:cs typeface="Arial MT"/>
              </a:rPr>
              <a:t> </a:t>
            </a:r>
            <a:r>
              <a:rPr sz="1800" dirty="0">
                <a:latin typeface="Arial MT"/>
                <a:cs typeface="Arial MT"/>
              </a:rPr>
              <a:t>hip, lateral to the</a:t>
            </a:r>
            <a:r>
              <a:rPr sz="1800" spc="5" dirty="0">
                <a:latin typeface="Arial MT"/>
                <a:cs typeface="Arial MT"/>
              </a:rPr>
              <a:t> </a:t>
            </a:r>
            <a:r>
              <a:rPr sz="1800" dirty="0">
                <a:latin typeface="Arial MT"/>
                <a:cs typeface="Arial MT"/>
              </a:rPr>
              <a:t>midline; </a:t>
            </a:r>
            <a:r>
              <a:rPr sz="1800" spc="5" dirty="0">
                <a:latin typeface="Arial MT"/>
                <a:cs typeface="Arial MT"/>
              </a:rPr>
              <a:t> </a:t>
            </a:r>
            <a:r>
              <a:rPr sz="1800" dirty="0">
                <a:latin typeface="Arial MT"/>
                <a:cs typeface="Arial MT"/>
              </a:rPr>
              <a:t>22-gauge,</a:t>
            </a:r>
            <a:r>
              <a:rPr sz="1800" spc="-85" dirty="0">
                <a:latin typeface="Arial MT"/>
                <a:cs typeface="Arial MT"/>
              </a:rPr>
              <a:t> </a:t>
            </a:r>
            <a:r>
              <a:rPr sz="1800" dirty="0">
                <a:latin typeface="Arial MT"/>
                <a:cs typeface="Arial MT"/>
              </a:rPr>
              <a:t>1½</a:t>
            </a:r>
            <a:r>
              <a:rPr sz="1800" spc="-30" dirty="0">
                <a:latin typeface="Arial MT"/>
                <a:cs typeface="Arial MT"/>
              </a:rPr>
              <a:t> </a:t>
            </a:r>
            <a:r>
              <a:rPr sz="1800" dirty="0">
                <a:latin typeface="Arial MT"/>
                <a:cs typeface="Arial MT"/>
              </a:rPr>
              <a:t>inch</a:t>
            </a:r>
            <a:r>
              <a:rPr sz="1800" spc="-35" dirty="0">
                <a:latin typeface="Arial MT"/>
                <a:cs typeface="Arial MT"/>
              </a:rPr>
              <a:t> </a:t>
            </a:r>
            <a:r>
              <a:rPr sz="1800" dirty="0">
                <a:latin typeface="Arial MT"/>
                <a:cs typeface="Arial MT"/>
              </a:rPr>
              <a:t>needle</a:t>
            </a:r>
            <a:endParaRPr sz="1800">
              <a:latin typeface="Arial MT"/>
              <a:cs typeface="Arial MT"/>
            </a:endParaRPr>
          </a:p>
        </p:txBody>
      </p:sp>
      <p:sp>
        <p:nvSpPr>
          <p:cNvPr id="17" name="object 17"/>
          <p:cNvSpPr txBox="1"/>
          <p:nvPr/>
        </p:nvSpPr>
        <p:spPr>
          <a:xfrm>
            <a:off x="3153917" y="4910944"/>
            <a:ext cx="2680970" cy="1203325"/>
          </a:xfrm>
          <a:prstGeom prst="rect">
            <a:avLst/>
          </a:prstGeom>
        </p:spPr>
        <p:txBody>
          <a:bodyPr vert="horz" wrap="square" lIns="0" tIns="34290" rIns="0" bIns="0" rtlCol="0">
            <a:spAutoFit/>
          </a:bodyPr>
          <a:lstStyle/>
          <a:p>
            <a:pPr marL="12700">
              <a:lnSpc>
                <a:spcPct val="100000"/>
              </a:lnSpc>
              <a:spcBef>
                <a:spcPts val="270"/>
              </a:spcBef>
            </a:pPr>
            <a:r>
              <a:rPr sz="1800" b="1" spc="-10" dirty="0">
                <a:solidFill>
                  <a:srgbClr val="BB8542"/>
                </a:solidFill>
                <a:latin typeface="Arial"/>
                <a:cs typeface="Arial"/>
              </a:rPr>
              <a:t>BUTTOCK</a:t>
            </a:r>
            <a:endParaRPr sz="1800">
              <a:latin typeface="Arial"/>
              <a:cs typeface="Arial"/>
            </a:endParaRPr>
          </a:p>
          <a:p>
            <a:pPr marL="12700" marR="5080">
              <a:lnSpc>
                <a:spcPct val="106700"/>
              </a:lnSpc>
              <a:spcBef>
                <a:spcPts val="30"/>
              </a:spcBef>
            </a:pPr>
            <a:r>
              <a:rPr sz="1800" dirty="0">
                <a:latin typeface="Arial MT"/>
                <a:cs typeface="Arial MT"/>
              </a:rPr>
              <a:t>Center of the </a:t>
            </a:r>
            <a:r>
              <a:rPr sz="1800" spc="-15" dirty="0">
                <a:latin typeface="Arial MT"/>
                <a:cs typeface="Arial MT"/>
              </a:rPr>
              <a:t>upper, </a:t>
            </a:r>
            <a:r>
              <a:rPr sz="1800" dirty="0">
                <a:latin typeface="Arial MT"/>
                <a:cs typeface="Arial MT"/>
              </a:rPr>
              <a:t>outer </a:t>
            </a:r>
            <a:r>
              <a:rPr sz="1800" spc="-490" dirty="0">
                <a:latin typeface="Arial MT"/>
                <a:cs typeface="Arial MT"/>
              </a:rPr>
              <a:t> </a:t>
            </a:r>
            <a:r>
              <a:rPr sz="1800" dirty="0">
                <a:latin typeface="Arial MT"/>
                <a:cs typeface="Arial MT"/>
              </a:rPr>
              <a:t>quadrant of the gluteal </a:t>
            </a:r>
            <a:r>
              <a:rPr sz="1800" spc="5" dirty="0">
                <a:latin typeface="Arial MT"/>
                <a:cs typeface="Arial MT"/>
              </a:rPr>
              <a:t> </a:t>
            </a:r>
            <a:r>
              <a:rPr sz="1800" dirty="0">
                <a:latin typeface="Arial MT"/>
                <a:cs typeface="Arial MT"/>
              </a:rPr>
              <a:t>region;</a:t>
            </a:r>
            <a:r>
              <a:rPr sz="1800" spc="-65" dirty="0">
                <a:latin typeface="Arial MT"/>
                <a:cs typeface="Arial MT"/>
              </a:rPr>
              <a:t> </a:t>
            </a:r>
            <a:r>
              <a:rPr sz="1800" spc="5" dirty="0">
                <a:latin typeface="Arial MT"/>
                <a:cs typeface="Arial MT"/>
              </a:rPr>
              <a:t>22-gauge,</a:t>
            </a:r>
            <a:r>
              <a:rPr sz="1800" spc="-80" dirty="0">
                <a:latin typeface="Arial MT"/>
                <a:cs typeface="Arial MT"/>
              </a:rPr>
              <a:t> </a:t>
            </a:r>
            <a:r>
              <a:rPr sz="1800" dirty="0">
                <a:latin typeface="Arial MT"/>
                <a:cs typeface="Arial MT"/>
              </a:rPr>
              <a:t>1½</a:t>
            </a:r>
            <a:r>
              <a:rPr sz="1800" spc="-30" dirty="0">
                <a:latin typeface="Arial MT"/>
                <a:cs typeface="Arial MT"/>
              </a:rPr>
              <a:t> </a:t>
            </a:r>
            <a:r>
              <a:rPr sz="1800" dirty="0">
                <a:latin typeface="Arial MT"/>
                <a:cs typeface="Arial MT"/>
              </a:rPr>
              <a:t>inch</a:t>
            </a:r>
            <a:endParaRPr sz="1800">
              <a:latin typeface="Arial MT"/>
              <a:cs typeface="Arial MT"/>
            </a:endParaRPr>
          </a:p>
        </p:txBody>
      </p:sp>
      <p:sp>
        <p:nvSpPr>
          <p:cNvPr id="18" name="object 18"/>
          <p:cNvSpPr txBox="1"/>
          <p:nvPr/>
        </p:nvSpPr>
        <p:spPr>
          <a:xfrm>
            <a:off x="6548373" y="1849882"/>
            <a:ext cx="3430904" cy="299720"/>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INJECTION</a:t>
            </a:r>
            <a:r>
              <a:rPr sz="1800" b="1" spc="-65" dirty="0">
                <a:latin typeface="Arial"/>
                <a:cs typeface="Arial"/>
              </a:rPr>
              <a:t> </a:t>
            </a:r>
            <a:r>
              <a:rPr sz="1800" b="1" spc="-15" dirty="0">
                <a:latin typeface="Arial"/>
                <a:cs typeface="Arial"/>
              </a:rPr>
              <a:t>CONSIDERATIONS:</a:t>
            </a:r>
            <a:endParaRPr sz="1800">
              <a:latin typeface="Arial"/>
              <a:cs typeface="Arial"/>
            </a:endParaRPr>
          </a:p>
        </p:txBody>
      </p:sp>
      <p:sp>
        <p:nvSpPr>
          <p:cNvPr id="19" name="object 19"/>
          <p:cNvSpPr txBox="1"/>
          <p:nvPr/>
        </p:nvSpPr>
        <p:spPr>
          <a:xfrm>
            <a:off x="6773926" y="2224481"/>
            <a:ext cx="4708525" cy="170307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Inject</a:t>
            </a:r>
            <a:r>
              <a:rPr sz="1800" spc="-50" dirty="0">
                <a:latin typeface="Arial MT"/>
                <a:cs typeface="Arial MT"/>
              </a:rPr>
              <a:t> </a:t>
            </a:r>
            <a:r>
              <a:rPr sz="1800" dirty="0">
                <a:latin typeface="Arial MT"/>
                <a:cs typeface="Arial MT"/>
              </a:rPr>
              <a:t>air</a:t>
            </a:r>
            <a:r>
              <a:rPr sz="1800" spc="-25" dirty="0">
                <a:latin typeface="Arial MT"/>
                <a:cs typeface="Arial MT"/>
              </a:rPr>
              <a:t> </a:t>
            </a:r>
            <a:r>
              <a:rPr sz="1800" dirty="0">
                <a:latin typeface="Arial MT"/>
                <a:cs typeface="Arial MT"/>
              </a:rPr>
              <a:t>into</a:t>
            </a:r>
            <a:r>
              <a:rPr sz="1800" spc="-15" dirty="0">
                <a:latin typeface="Arial MT"/>
                <a:cs typeface="Arial MT"/>
              </a:rPr>
              <a:t> </a:t>
            </a:r>
            <a:r>
              <a:rPr sz="1800" dirty="0">
                <a:latin typeface="Arial MT"/>
                <a:cs typeface="Arial MT"/>
              </a:rPr>
              <a:t>medication</a:t>
            </a:r>
            <a:r>
              <a:rPr sz="1800" spc="-90" dirty="0">
                <a:latin typeface="Arial MT"/>
                <a:cs typeface="Arial MT"/>
              </a:rPr>
              <a:t> </a:t>
            </a:r>
            <a:r>
              <a:rPr sz="1800" spc="-5" dirty="0">
                <a:latin typeface="Arial MT"/>
                <a:cs typeface="Arial MT"/>
              </a:rPr>
              <a:t>vial</a:t>
            </a:r>
            <a:r>
              <a:rPr sz="1800" spc="5" dirty="0">
                <a:latin typeface="Arial MT"/>
                <a:cs typeface="Arial MT"/>
              </a:rPr>
              <a:t> </a:t>
            </a:r>
            <a:r>
              <a:rPr sz="1800" dirty="0">
                <a:latin typeface="Arial MT"/>
                <a:cs typeface="Arial MT"/>
              </a:rPr>
              <a:t>before</a:t>
            </a:r>
            <a:endParaRPr sz="1800">
              <a:latin typeface="Arial MT"/>
              <a:cs typeface="Arial MT"/>
            </a:endParaRPr>
          </a:p>
          <a:p>
            <a:pPr marL="12700">
              <a:lnSpc>
                <a:spcPct val="100000"/>
              </a:lnSpc>
              <a:spcBef>
                <a:spcPts val="5"/>
              </a:spcBef>
            </a:pPr>
            <a:r>
              <a:rPr sz="1800" spc="-5" dirty="0">
                <a:latin typeface="Arial MT"/>
                <a:cs typeface="Arial MT"/>
              </a:rPr>
              <a:t>withdrawing</a:t>
            </a:r>
            <a:r>
              <a:rPr sz="1800" dirty="0">
                <a:latin typeface="Arial MT"/>
                <a:cs typeface="Arial MT"/>
              </a:rPr>
              <a:t> to</a:t>
            </a:r>
            <a:r>
              <a:rPr sz="1800" spc="-15" dirty="0">
                <a:latin typeface="Arial MT"/>
                <a:cs typeface="Arial MT"/>
              </a:rPr>
              <a:t> </a:t>
            </a:r>
            <a:r>
              <a:rPr sz="1800" spc="-5" dirty="0">
                <a:latin typeface="Arial MT"/>
                <a:cs typeface="Arial MT"/>
              </a:rPr>
              <a:t>avoid</a:t>
            </a:r>
            <a:r>
              <a:rPr sz="1800" spc="-15" dirty="0">
                <a:latin typeface="Arial MT"/>
                <a:cs typeface="Arial MT"/>
              </a:rPr>
              <a:t> </a:t>
            </a:r>
            <a:r>
              <a:rPr sz="1800" dirty="0">
                <a:latin typeface="Arial MT"/>
                <a:cs typeface="Arial MT"/>
              </a:rPr>
              <a:t>negative</a:t>
            </a:r>
            <a:r>
              <a:rPr sz="1800" spc="-40" dirty="0">
                <a:latin typeface="Arial MT"/>
                <a:cs typeface="Arial MT"/>
              </a:rPr>
              <a:t> </a:t>
            </a:r>
            <a:r>
              <a:rPr sz="1800" dirty="0">
                <a:latin typeface="Arial MT"/>
                <a:cs typeface="Arial MT"/>
              </a:rPr>
              <a:t>pressure</a:t>
            </a:r>
            <a:r>
              <a:rPr sz="1800" spc="-40" dirty="0">
                <a:latin typeface="Arial MT"/>
                <a:cs typeface="Arial MT"/>
              </a:rPr>
              <a:t> </a:t>
            </a:r>
            <a:r>
              <a:rPr sz="1800" dirty="0">
                <a:latin typeface="Arial MT"/>
                <a:cs typeface="Arial MT"/>
              </a:rPr>
              <a:t>effects</a:t>
            </a:r>
            <a:endParaRPr sz="1800">
              <a:latin typeface="Arial MT"/>
              <a:cs typeface="Arial MT"/>
            </a:endParaRPr>
          </a:p>
          <a:p>
            <a:pPr marL="12700" marR="269240">
              <a:lnSpc>
                <a:spcPct val="136700"/>
              </a:lnSpc>
              <a:spcBef>
                <a:spcPts val="20"/>
              </a:spcBef>
            </a:pPr>
            <a:r>
              <a:rPr sz="1800" dirty="0">
                <a:latin typeface="Arial MT"/>
                <a:cs typeface="Arial MT"/>
              </a:rPr>
              <a:t>Ensure</a:t>
            </a:r>
            <a:r>
              <a:rPr sz="1800" spc="-40" dirty="0">
                <a:latin typeface="Arial MT"/>
                <a:cs typeface="Arial MT"/>
              </a:rPr>
              <a:t> </a:t>
            </a:r>
            <a:r>
              <a:rPr sz="1800" dirty="0">
                <a:latin typeface="Arial MT"/>
                <a:cs typeface="Arial MT"/>
              </a:rPr>
              <a:t>no</a:t>
            </a:r>
            <a:r>
              <a:rPr sz="1800" spc="5" dirty="0">
                <a:latin typeface="Arial MT"/>
                <a:cs typeface="Arial MT"/>
              </a:rPr>
              <a:t> </a:t>
            </a:r>
            <a:r>
              <a:rPr sz="1800" dirty="0">
                <a:latin typeface="Arial MT"/>
                <a:cs typeface="Arial MT"/>
              </a:rPr>
              <a:t>air</a:t>
            </a:r>
            <a:r>
              <a:rPr sz="1800" spc="-20" dirty="0">
                <a:latin typeface="Arial MT"/>
                <a:cs typeface="Arial MT"/>
              </a:rPr>
              <a:t> </a:t>
            </a:r>
            <a:r>
              <a:rPr sz="1800" dirty="0">
                <a:latin typeface="Arial MT"/>
                <a:cs typeface="Arial MT"/>
              </a:rPr>
              <a:t>present</a:t>
            </a:r>
            <a:r>
              <a:rPr sz="1800" spc="-45" dirty="0">
                <a:latin typeface="Arial MT"/>
                <a:cs typeface="Arial MT"/>
              </a:rPr>
              <a:t> </a:t>
            </a:r>
            <a:r>
              <a:rPr sz="1800" dirty="0">
                <a:latin typeface="Arial MT"/>
                <a:cs typeface="Arial MT"/>
              </a:rPr>
              <a:t>in</a:t>
            </a:r>
            <a:r>
              <a:rPr sz="1800" spc="-10" dirty="0">
                <a:latin typeface="Arial MT"/>
                <a:cs typeface="Arial MT"/>
              </a:rPr>
              <a:t> </a:t>
            </a:r>
            <a:r>
              <a:rPr sz="1800" dirty="0">
                <a:latin typeface="Arial MT"/>
                <a:cs typeface="Arial MT"/>
              </a:rPr>
              <a:t>syringe</a:t>
            </a:r>
            <a:r>
              <a:rPr sz="1800" spc="-40" dirty="0">
                <a:latin typeface="Arial MT"/>
                <a:cs typeface="Arial MT"/>
              </a:rPr>
              <a:t> </a:t>
            </a:r>
            <a:r>
              <a:rPr sz="1800" dirty="0">
                <a:latin typeface="Arial MT"/>
                <a:cs typeface="Arial MT"/>
              </a:rPr>
              <a:t>and</a:t>
            </a:r>
            <a:r>
              <a:rPr sz="1800" spc="-15" dirty="0">
                <a:latin typeface="Arial MT"/>
                <a:cs typeface="Arial MT"/>
              </a:rPr>
              <a:t> </a:t>
            </a:r>
            <a:r>
              <a:rPr sz="1800" dirty="0">
                <a:latin typeface="Arial MT"/>
                <a:cs typeface="Arial MT"/>
              </a:rPr>
              <a:t>needle </a:t>
            </a:r>
            <a:r>
              <a:rPr sz="1800" spc="-484" dirty="0">
                <a:latin typeface="Arial MT"/>
                <a:cs typeface="Arial MT"/>
              </a:rPr>
              <a:t> </a:t>
            </a:r>
            <a:r>
              <a:rPr sz="1800" dirty="0">
                <a:latin typeface="Arial MT"/>
                <a:cs typeface="Arial MT"/>
              </a:rPr>
              <a:t>Insert needle </a:t>
            </a:r>
            <a:r>
              <a:rPr sz="1800" spc="-10" dirty="0">
                <a:latin typeface="Arial MT"/>
                <a:cs typeface="Arial MT"/>
              </a:rPr>
              <a:t>with </a:t>
            </a:r>
            <a:r>
              <a:rPr sz="1800" spc="-5" dirty="0">
                <a:latin typeface="Arial MT"/>
                <a:cs typeface="Arial MT"/>
              </a:rPr>
              <a:t>your </a:t>
            </a:r>
            <a:r>
              <a:rPr sz="1800" dirty="0">
                <a:latin typeface="Arial MT"/>
                <a:cs typeface="Arial MT"/>
              </a:rPr>
              <a:t>dominant hand </a:t>
            </a:r>
            <a:r>
              <a:rPr sz="1800" spc="5" dirty="0">
                <a:latin typeface="Arial MT"/>
                <a:cs typeface="Arial MT"/>
              </a:rPr>
              <a:t> </a:t>
            </a:r>
            <a:r>
              <a:rPr sz="1800" dirty="0">
                <a:latin typeface="Arial MT"/>
                <a:cs typeface="Arial MT"/>
              </a:rPr>
              <a:t>Press</a:t>
            </a:r>
            <a:r>
              <a:rPr sz="1800" spc="-20" dirty="0">
                <a:latin typeface="Arial MT"/>
                <a:cs typeface="Arial MT"/>
              </a:rPr>
              <a:t> </a:t>
            </a:r>
            <a:r>
              <a:rPr sz="1800" dirty="0">
                <a:latin typeface="Arial MT"/>
                <a:cs typeface="Arial MT"/>
              </a:rPr>
              <a:t>plunger</a:t>
            </a:r>
            <a:r>
              <a:rPr sz="1800" spc="-70" dirty="0">
                <a:latin typeface="Arial MT"/>
                <a:cs typeface="Arial MT"/>
              </a:rPr>
              <a:t> </a:t>
            </a:r>
            <a:r>
              <a:rPr sz="1800" dirty="0">
                <a:latin typeface="Arial MT"/>
                <a:cs typeface="Arial MT"/>
              </a:rPr>
              <a:t>fully</a:t>
            </a:r>
            <a:r>
              <a:rPr sz="1800" spc="-20" dirty="0">
                <a:latin typeface="Arial MT"/>
                <a:cs typeface="Arial MT"/>
              </a:rPr>
              <a:t> </a:t>
            </a:r>
            <a:r>
              <a:rPr sz="1800" dirty="0">
                <a:latin typeface="Arial MT"/>
                <a:cs typeface="Arial MT"/>
              </a:rPr>
              <a:t>to</a:t>
            </a:r>
            <a:r>
              <a:rPr sz="1800" spc="-20" dirty="0">
                <a:latin typeface="Arial MT"/>
                <a:cs typeface="Arial MT"/>
              </a:rPr>
              <a:t> </a:t>
            </a:r>
            <a:r>
              <a:rPr sz="1800" dirty="0">
                <a:latin typeface="Arial MT"/>
                <a:cs typeface="Arial MT"/>
              </a:rPr>
              <a:t>deliver</a:t>
            </a:r>
            <a:r>
              <a:rPr sz="1800" spc="-25" dirty="0">
                <a:latin typeface="Arial MT"/>
                <a:cs typeface="Arial MT"/>
              </a:rPr>
              <a:t> </a:t>
            </a:r>
            <a:r>
              <a:rPr sz="1800" dirty="0">
                <a:latin typeface="Arial MT"/>
                <a:cs typeface="Arial MT"/>
              </a:rPr>
              <a:t>full</a:t>
            </a:r>
            <a:r>
              <a:rPr sz="1800" spc="-45" dirty="0">
                <a:latin typeface="Arial MT"/>
                <a:cs typeface="Arial MT"/>
              </a:rPr>
              <a:t> </a:t>
            </a:r>
            <a:r>
              <a:rPr sz="1800" dirty="0">
                <a:latin typeface="Arial MT"/>
                <a:cs typeface="Arial MT"/>
              </a:rPr>
              <a:t>dose</a:t>
            </a:r>
            <a:endParaRPr sz="1800">
              <a:latin typeface="Arial MT"/>
              <a:cs typeface="Arial MT"/>
            </a:endParaRPr>
          </a:p>
        </p:txBody>
      </p:sp>
      <p:sp>
        <p:nvSpPr>
          <p:cNvPr id="20" name="object 20"/>
          <p:cNvSpPr txBox="1"/>
          <p:nvPr/>
        </p:nvSpPr>
        <p:spPr>
          <a:xfrm>
            <a:off x="6563614" y="4002785"/>
            <a:ext cx="3375660"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If</a:t>
            </a:r>
            <a:r>
              <a:rPr sz="1800" spc="5" dirty="0">
                <a:latin typeface="Arial MT"/>
                <a:cs typeface="Arial MT"/>
              </a:rPr>
              <a:t> </a:t>
            </a:r>
            <a:r>
              <a:rPr sz="1800" spc="-5" dirty="0">
                <a:latin typeface="Arial MT"/>
                <a:cs typeface="Arial MT"/>
              </a:rPr>
              <a:t>you</a:t>
            </a:r>
            <a:r>
              <a:rPr sz="1800" spc="-10" dirty="0">
                <a:latin typeface="Arial MT"/>
                <a:cs typeface="Arial MT"/>
              </a:rPr>
              <a:t> </a:t>
            </a:r>
            <a:r>
              <a:rPr sz="1800" dirty="0">
                <a:latin typeface="Arial MT"/>
                <a:cs typeface="Arial MT"/>
              </a:rPr>
              <a:t>encounter</a:t>
            </a:r>
            <a:r>
              <a:rPr sz="1800" spc="-70" dirty="0">
                <a:latin typeface="Arial MT"/>
                <a:cs typeface="Arial MT"/>
              </a:rPr>
              <a:t> </a:t>
            </a:r>
            <a:r>
              <a:rPr sz="1800" dirty="0">
                <a:latin typeface="Arial MT"/>
                <a:cs typeface="Arial MT"/>
              </a:rPr>
              <a:t>an</a:t>
            </a:r>
            <a:r>
              <a:rPr sz="1800" spc="10" dirty="0">
                <a:latin typeface="Arial MT"/>
                <a:cs typeface="Arial MT"/>
              </a:rPr>
              <a:t> </a:t>
            </a:r>
            <a:r>
              <a:rPr sz="1800" dirty="0">
                <a:latin typeface="Arial MT"/>
                <a:cs typeface="Arial MT"/>
              </a:rPr>
              <a:t>auto-injector:</a:t>
            </a:r>
            <a:endParaRPr sz="1800">
              <a:latin typeface="Arial MT"/>
              <a:cs typeface="Arial MT"/>
            </a:endParaRPr>
          </a:p>
        </p:txBody>
      </p:sp>
      <p:sp>
        <p:nvSpPr>
          <p:cNvPr id="21" name="object 21"/>
          <p:cNvSpPr txBox="1"/>
          <p:nvPr/>
        </p:nvSpPr>
        <p:spPr>
          <a:xfrm>
            <a:off x="6773926" y="4276497"/>
            <a:ext cx="3323590" cy="1392555"/>
          </a:xfrm>
          <a:prstGeom prst="rect">
            <a:avLst/>
          </a:prstGeom>
        </p:spPr>
        <p:txBody>
          <a:bodyPr vert="horz" wrap="square" lIns="0" tIns="95250" rIns="0" bIns="0" rtlCol="0">
            <a:spAutoFit/>
          </a:bodyPr>
          <a:lstStyle/>
          <a:p>
            <a:pPr marL="12700">
              <a:lnSpc>
                <a:spcPct val="100000"/>
              </a:lnSpc>
              <a:spcBef>
                <a:spcPts val="750"/>
              </a:spcBef>
            </a:pPr>
            <a:r>
              <a:rPr sz="1800" dirty="0">
                <a:latin typeface="Arial MT"/>
                <a:cs typeface="Arial MT"/>
              </a:rPr>
              <a:t>Confirm</a:t>
            </a:r>
            <a:r>
              <a:rPr sz="1800" spc="-75" dirty="0">
                <a:latin typeface="Arial MT"/>
                <a:cs typeface="Arial MT"/>
              </a:rPr>
              <a:t> </a:t>
            </a:r>
            <a:r>
              <a:rPr sz="1800" dirty="0">
                <a:latin typeface="Arial MT"/>
                <a:cs typeface="Arial MT"/>
              </a:rPr>
              <a:t>dose</a:t>
            </a:r>
            <a:endParaRPr sz="1800">
              <a:latin typeface="Arial MT"/>
              <a:cs typeface="Arial MT"/>
            </a:endParaRPr>
          </a:p>
          <a:p>
            <a:pPr marL="12700">
              <a:lnSpc>
                <a:spcPct val="100000"/>
              </a:lnSpc>
              <a:spcBef>
                <a:spcPts val="650"/>
              </a:spcBef>
            </a:pPr>
            <a:r>
              <a:rPr sz="1800" dirty="0">
                <a:latin typeface="Arial MT"/>
                <a:cs typeface="Arial MT"/>
              </a:rPr>
              <a:t>Keep</a:t>
            </a:r>
            <a:r>
              <a:rPr sz="1800" spc="-25" dirty="0">
                <a:latin typeface="Arial MT"/>
                <a:cs typeface="Arial MT"/>
              </a:rPr>
              <a:t> </a:t>
            </a:r>
            <a:r>
              <a:rPr sz="1800" dirty="0">
                <a:latin typeface="Arial MT"/>
                <a:cs typeface="Arial MT"/>
              </a:rPr>
              <a:t>tight</a:t>
            </a:r>
            <a:r>
              <a:rPr sz="1800" spc="-55" dirty="0">
                <a:latin typeface="Arial MT"/>
                <a:cs typeface="Arial MT"/>
              </a:rPr>
              <a:t> </a:t>
            </a:r>
            <a:r>
              <a:rPr sz="1800" dirty="0">
                <a:latin typeface="Arial MT"/>
                <a:cs typeface="Arial MT"/>
              </a:rPr>
              <a:t>against</a:t>
            </a:r>
            <a:r>
              <a:rPr sz="1800" spc="-50" dirty="0">
                <a:latin typeface="Arial MT"/>
                <a:cs typeface="Arial MT"/>
              </a:rPr>
              <a:t> </a:t>
            </a:r>
            <a:r>
              <a:rPr sz="1800" spc="5" dirty="0">
                <a:latin typeface="Arial MT"/>
                <a:cs typeface="Arial MT"/>
              </a:rPr>
              <a:t>skin</a:t>
            </a:r>
            <a:endParaRPr sz="1800">
              <a:latin typeface="Arial MT"/>
              <a:cs typeface="Arial MT"/>
            </a:endParaRPr>
          </a:p>
          <a:p>
            <a:pPr marL="12700">
              <a:lnSpc>
                <a:spcPct val="100000"/>
              </a:lnSpc>
              <a:spcBef>
                <a:spcPts val="650"/>
              </a:spcBef>
            </a:pPr>
            <a:r>
              <a:rPr sz="1800" spc="-5" dirty="0">
                <a:latin typeface="Arial MT"/>
                <a:cs typeface="Arial MT"/>
              </a:rPr>
              <a:t>Maintain</a:t>
            </a:r>
            <a:r>
              <a:rPr sz="1800" spc="-25" dirty="0">
                <a:latin typeface="Arial MT"/>
                <a:cs typeface="Arial MT"/>
              </a:rPr>
              <a:t> </a:t>
            </a:r>
            <a:r>
              <a:rPr sz="1800" dirty="0">
                <a:latin typeface="Arial MT"/>
                <a:cs typeface="Arial MT"/>
              </a:rPr>
              <a:t>in</a:t>
            </a:r>
            <a:r>
              <a:rPr sz="1800" spc="-25" dirty="0">
                <a:latin typeface="Arial MT"/>
                <a:cs typeface="Arial MT"/>
              </a:rPr>
              <a:t> </a:t>
            </a:r>
            <a:r>
              <a:rPr sz="1800" dirty="0">
                <a:latin typeface="Arial MT"/>
                <a:cs typeface="Arial MT"/>
              </a:rPr>
              <a:t>place</a:t>
            </a:r>
            <a:r>
              <a:rPr sz="1800" spc="-50" dirty="0">
                <a:latin typeface="Arial MT"/>
                <a:cs typeface="Arial MT"/>
              </a:rPr>
              <a:t> </a:t>
            </a:r>
            <a:r>
              <a:rPr sz="1800" dirty="0">
                <a:latin typeface="Arial MT"/>
                <a:cs typeface="Arial MT"/>
              </a:rPr>
              <a:t>for</a:t>
            </a:r>
            <a:r>
              <a:rPr sz="1800" spc="-5" dirty="0">
                <a:latin typeface="Arial MT"/>
                <a:cs typeface="Arial MT"/>
              </a:rPr>
              <a:t> </a:t>
            </a:r>
            <a:r>
              <a:rPr sz="1800" dirty="0">
                <a:latin typeface="Arial MT"/>
                <a:cs typeface="Arial MT"/>
              </a:rPr>
              <a:t>10</a:t>
            </a:r>
            <a:r>
              <a:rPr sz="1800" spc="-25" dirty="0">
                <a:latin typeface="Arial MT"/>
                <a:cs typeface="Arial MT"/>
              </a:rPr>
              <a:t> </a:t>
            </a:r>
            <a:r>
              <a:rPr sz="1800" dirty="0">
                <a:latin typeface="Arial MT"/>
                <a:cs typeface="Arial MT"/>
              </a:rPr>
              <a:t>sec</a:t>
            </a:r>
            <a:r>
              <a:rPr sz="1800" spc="-45" dirty="0">
                <a:latin typeface="Arial MT"/>
                <a:cs typeface="Arial MT"/>
              </a:rPr>
              <a:t> </a:t>
            </a:r>
            <a:r>
              <a:rPr sz="1800" dirty="0">
                <a:latin typeface="Arial MT"/>
                <a:cs typeface="Arial MT"/>
              </a:rPr>
              <a:t>after</a:t>
            </a:r>
            <a:endParaRPr sz="1800">
              <a:latin typeface="Arial MT"/>
              <a:cs typeface="Arial MT"/>
            </a:endParaRPr>
          </a:p>
          <a:p>
            <a:pPr marL="12700">
              <a:lnSpc>
                <a:spcPct val="100000"/>
              </a:lnSpc>
              <a:spcBef>
                <a:spcPts val="170"/>
              </a:spcBef>
            </a:pPr>
            <a:r>
              <a:rPr sz="1800" dirty="0">
                <a:latin typeface="Arial MT"/>
                <a:cs typeface="Arial MT"/>
              </a:rPr>
              <a:t>activation</a:t>
            </a:r>
            <a:r>
              <a:rPr sz="1800" spc="-50" dirty="0">
                <a:latin typeface="Arial MT"/>
                <a:cs typeface="Arial MT"/>
              </a:rPr>
              <a:t> </a:t>
            </a:r>
            <a:r>
              <a:rPr sz="1800" dirty="0">
                <a:latin typeface="Arial MT"/>
                <a:cs typeface="Arial MT"/>
              </a:rPr>
              <a:t>to</a:t>
            </a:r>
            <a:r>
              <a:rPr sz="1800" spc="-20" dirty="0">
                <a:latin typeface="Arial MT"/>
                <a:cs typeface="Arial MT"/>
              </a:rPr>
              <a:t> </a:t>
            </a:r>
            <a:r>
              <a:rPr sz="1800" dirty="0">
                <a:latin typeface="Arial MT"/>
                <a:cs typeface="Arial MT"/>
              </a:rPr>
              <a:t>ensure</a:t>
            </a:r>
            <a:r>
              <a:rPr sz="1800" spc="-45" dirty="0">
                <a:latin typeface="Arial MT"/>
                <a:cs typeface="Arial MT"/>
              </a:rPr>
              <a:t> </a:t>
            </a:r>
            <a:r>
              <a:rPr sz="1800" dirty="0">
                <a:latin typeface="Arial MT"/>
                <a:cs typeface="Arial MT"/>
              </a:rPr>
              <a:t>full</a:t>
            </a:r>
            <a:r>
              <a:rPr sz="1800" spc="-20" dirty="0">
                <a:latin typeface="Arial MT"/>
                <a:cs typeface="Arial MT"/>
              </a:rPr>
              <a:t> </a:t>
            </a:r>
            <a:r>
              <a:rPr sz="1800" dirty="0">
                <a:latin typeface="Arial MT"/>
                <a:cs typeface="Arial MT"/>
              </a:rPr>
              <a:t>delivery</a:t>
            </a:r>
            <a:endParaRPr sz="1800">
              <a:latin typeface="Arial MT"/>
              <a:cs typeface="Arial MT"/>
            </a:endParaRPr>
          </a:p>
        </p:txBody>
      </p:sp>
      <p:sp>
        <p:nvSpPr>
          <p:cNvPr id="22" name="object 22"/>
          <p:cNvSpPr/>
          <p:nvPr/>
        </p:nvSpPr>
        <p:spPr>
          <a:xfrm>
            <a:off x="6593585" y="2334767"/>
            <a:ext cx="114300" cy="451484"/>
          </a:xfrm>
          <a:custGeom>
            <a:avLst/>
            <a:gdLst/>
            <a:ahLst/>
            <a:cxnLst/>
            <a:rect l="l" t="t" r="r" b="b"/>
            <a:pathLst>
              <a:path w="114300" h="451485">
                <a:moveTo>
                  <a:pt x="0" y="451231"/>
                </a:moveTo>
                <a:lnTo>
                  <a:pt x="114300" y="451231"/>
                </a:lnTo>
                <a:lnTo>
                  <a:pt x="114300" y="0"/>
                </a:lnTo>
                <a:lnTo>
                  <a:pt x="0" y="0"/>
                </a:lnTo>
                <a:lnTo>
                  <a:pt x="0" y="451231"/>
                </a:lnTo>
                <a:close/>
              </a:path>
            </a:pathLst>
          </a:custGeom>
          <a:solidFill>
            <a:srgbClr val="BB8542"/>
          </a:solidFill>
        </p:spPr>
        <p:txBody>
          <a:bodyPr wrap="square" lIns="0" tIns="0" rIns="0" bIns="0" rtlCol="0"/>
          <a:lstStyle/>
          <a:p>
            <a:endParaRPr/>
          </a:p>
        </p:txBody>
      </p:sp>
      <p:sp>
        <p:nvSpPr>
          <p:cNvPr id="23" name="object 23"/>
          <p:cNvSpPr/>
          <p:nvPr/>
        </p:nvSpPr>
        <p:spPr>
          <a:xfrm>
            <a:off x="6593585" y="2941320"/>
            <a:ext cx="114300" cy="283845"/>
          </a:xfrm>
          <a:custGeom>
            <a:avLst/>
            <a:gdLst/>
            <a:ahLst/>
            <a:cxnLst/>
            <a:rect l="l" t="t" r="r" b="b"/>
            <a:pathLst>
              <a:path w="114300" h="283844">
                <a:moveTo>
                  <a:pt x="0" y="283337"/>
                </a:moveTo>
                <a:lnTo>
                  <a:pt x="114300" y="283337"/>
                </a:lnTo>
                <a:lnTo>
                  <a:pt x="114300" y="0"/>
                </a:lnTo>
                <a:lnTo>
                  <a:pt x="0" y="0"/>
                </a:lnTo>
                <a:lnTo>
                  <a:pt x="0" y="283337"/>
                </a:lnTo>
                <a:close/>
              </a:path>
            </a:pathLst>
          </a:custGeom>
          <a:solidFill>
            <a:srgbClr val="BB8542"/>
          </a:solidFill>
        </p:spPr>
        <p:txBody>
          <a:bodyPr wrap="square" lIns="0" tIns="0" rIns="0" bIns="0" rtlCol="0"/>
          <a:lstStyle/>
          <a:p>
            <a:endParaRPr/>
          </a:p>
        </p:txBody>
      </p:sp>
      <p:sp>
        <p:nvSpPr>
          <p:cNvPr id="24" name="object 24"/>
          <p:cNvSpPr/>
          <p:nvPr/>
        </p:nvSpPr>
        <p:spPr>
          <a:xfrm>
            <a:off x="6593585" y="3313176"/>
            <a:ext cx="114300" cy="283845"/>
          </a:xfrm>
          <a:custGeom>
            <a:avLst/>
            <a:gdLst/>
            <a:ahLst/>
            <a:cxnLst/>
            <a:rect l="l" t="t" r="r" b="b"/>
            <a:pathLst>
              <a:path w="114300" h="283845">
                <a:moveTo>
                  <a:pt x="0" y="283337"/>
                </a:moveTo>
                <a:lnTo>
                  <a:pt x="114300" y="283337"/>
                </a:lnTo>
                <a:lnTo>
                  <a:pt x="114300" y="0"/>
                </a:lnTo>
                <a:lnTo>
                  <a:pt x="0" y="0"/>
                </a:lnTo>
                <a:lnTo>
                  <a:pt x="0" y="283337"/>
                </a:lnTo>
                <a:close/>
              </a:path>
            </a:pathLst>
          </a:custGeom>
          <a:solidFill>
            <a:srgbClr val="BB8542"/>
          </a:solidFill>
        </p:spPr>
        <p:txBody>
          <a:bodyPr wrap="square" lIns="0" tIns="0" rIns="0" bIns="0" rtlCol="0"/>
          <a:lstStyle/>
          <a:p>
            <a:endParaRPr/>
          </a:p>
        </p:txBody>
      </p:sp>
      <p:sp>
        <p:nvSpPr>
          <p:cNvPr id="25" name="object 25"/>
          <p:cNvSpPr/>
          <p:nvPr/>
        </p:nvSpPr>
        <p:spPr>
          <a:xfrm>
            <a:off x="6593585" y="3675888"/>
            <a:ext cx="114300" cy="283845"/>
          </a:xfrm>
          <a:custGeom>
            <a:avLst/>
            <a:gdLst/>
            <a:ahLst/>
            <a:cxnLst/>
            <a:rect l="l" t="t" r="r" b="b"/>
            <a:pathLst>
              <a:path w="114300" h="283845">
                <a:moveTo>
                  <a:pt x="0" y="283337"/>
                </a:moveTo>
                <a:lnTo>
                  <a:pt x="114300" y="283337"/>
                </a:lnTo>
                <a:lnTo>
                  <a:pt x="114300" y="0"/>
                </a:lnTo>
                <a:lnTo>
                  <a:pt x="0" y="0"/>
                </a:lnTo>
                <a:lnTo>
                  <a:pt x="0" y="283337"/>
                </a:lnTo>
                <a:close/>
              </a:path>
            </a:pathLst>
          </a:custGeom>
          <a:solidFill>
            <a:srgbClr val="BB8542"/>
          </a:solidFill>
        </p:spPr>
        <p:txBody>
          <a:bodyPr wrap="square" lIns="0" tIns="0" rIns="0" bIns="0" rtlCol="0"/>
          <a:lstStyle/>
          <a:p>
            <a:endParaRPr/>
          </a:p>
        </p:txBody>
      </p:sp>
      <p:sp>
        <p:nvSpPr>
          <p:cNvPr id="26" name="object 26"/>
          <p:cNvSpPr/>
          <p:nvPr/>
        </p:nvSpPr>
        <p:spPr>
          <a:xfrm>
            <a:off x="6593585" y="4395215"/>
            <a:ext cx="114300" cy="283845"/>
          </a:xfrm>
          <a:custGeom>
            <a:avLst/>
            <a:gdLst/>
            <a:ahLst/>
            <a:cxnLst/>
            <a:rect l="l" t="t" r="r" b="b"/>
            <a:pathLst>
              <a:path w="114300" h="283845">
                <a:moveTo>
                  <a:pt x="0" y="283336"/>
                </a:moveTo>
                <a:lnTo>
                  <a:pt x="114300" y="283336"/>
                </a:lnTo>
                <a:lnTo>
                  <a:pt x="114300" y="0"/>
                </a:lnTo>
                <a:lnTo>
                  <a:pt x="0" y="0"/>
                </a:lnTo>
                <a:lnTo>
                  <a:pt x="0" y="283336"/>
                </a:lnTo>
                <a:close/>
              </a:path>
            </a:pathLst>
          </a:custGeom>
          <a:solidFill>
            <a:srgbClr val="BB8542"/>
          </a:solidFill>
        </p:spPr>
        <p:txBody>
          <a:bodyPr wrap="square" lIns="0" tIns="0" rIns="0" bIns="0" rtlCol="0"/>
          <a:lstStyle/>
          <a:p>
            <a:endParaRPr/>
          </a:p>
        </p:txBody>
      </p:sp>
      <p:sp>
        <p:nvSpPr>
          <p:cNvPr id="27" name="object 27"/>
          <p:cNvSpPr/>
          <p:nvPr/>
        </p:nvSpPr>
        <p:spPr>
          <a:xfrm>
            <a:off x="6593585" y="4782311"/>
            <a:ext cx="114300" cy="283845"/>
          </a:xfrm>
          <a:custGeom>
            <a:avLst/>
            <a:gdLst/>
            <a:ahLst/>
            <a:cxnLst/>
            <a:rect l="l" t="t" r="r" b="b"/>
            <a:pathLst>
              <a:path w="114300" h="283845">
                <a:moveTo>
                  <a:pt x="0" y="283337"/>
                </a:moveTo>
                <a:lnTo>
                  <a:pt x="114300" y="283337"/>
                </a:lnTo>
                <a:lnTo>
                  <a:pt x="114300" y="0"/>
                </a:lnTo>
                <a:lnTo>
                  <a:pt x="0" y="0"/>
                </a:lnTo>
                <a:lnTo>
                  <a:pt x="0" y="283337"/>
                </a:lnTo>
                <a:close/>
              </a:path>
            </a:pathLst>
          </a:custGeom>
          <a:solidFill>
            <a:srgbClr val="BB8542"/>
          </a:solidFill>
        </p:spPr>
        <p:txBody>
          <a:bodyPr wrap="square" lIns="0" tIns="0" rIns="0" bIns="0" rtlCol="0"/>
          <a:lstStyle/>
          <a:p>
            <a:endParaRPr/>
          </a:p>
        </p:txBody>
      </p:sp>
      <p:sp>
        <p:nvSpPr>
          <p:cNvPr id="28" name="object 28"/>
          <p:cNvSpPr/>
          <p:nvPr/>
        </p:nvSpPr>
        <p:spPr>
          <a:xfrm>
            <a:off x="6593585" y="5157215"/>
            <a:ext cx="114300" cy="522605"/>
          </a:xfrm>
          <a:custGeom>
            <a:avLst/>
            <a:gdLst/>
            <a:ahLst/>
            <a:cxnLst/>
            <a:rect l="l" t="t" r="r" b="b"/>
            <a:pathLst>
              <a:path w="114300" h="522604">
                <a:moveTo>
                  <a:pt x="0" y="522325"/>
                </a:moveTo>
                <a:lnTo>
                  <a:pt x="114300" y="522325"/>
                </a:lnTo>
                <a:lnTo>
                  <a:pt x="114300" y="0"/>
                </a:lnTo>
                <a:lnTo>
                  <a:pt x="0" y="0"/>
                </a:lnTo>
                <a:lnTo>
                  <a:pt x="0" y="522325"/>
                </a:lnTo>
                <a:close/>
              </a:path>
            </a:pathLst>
          </a:custGeom>
          <a:solidFill>
            <a:srgbClr val="BB8542"/>
          </a:solidFill>
        </p:spPr>
        <p:txBody>
          <a:bodyPr wrap="square" lIns="0" tIns="0" rIns="0" bIns="0" rtlCol="0"/>
          <a:lstStyle/>
          <a:p>
            <a:endParaRPr/>
          </a:p>
        </p:txBody>
      </p:sp>
      <p:grpSp>
        <p:nvGrpSpPr>
          <p:cNvPr id="29" name="object 29"/>
          <p:cNvGrpSpPr/>
          <p:nvPr/>
        </p:nvGrpSpPr>
        <p:grpSpPr>
          <a:xfrm>
            <a:off x="6129146" y="2650489"/>
            <a:ext cx="6062980" cy="3937000"/>
            <a:chOff x="6129146" y="2650489"/>
            <a:chExt cx="6062980" cy="3937000"/>
          </a:xfrm>
        </p:grpSpPr>
        <p:pic>
          <p:nvPicPr>
            <p:cNvPr id="30" name="object 30"/>
            <p:cNvPicPr/>
            <p:nvPr/>
          </p:nvPicPr>
          <p:blipFill>
            <a:blip r:embed="rId10" cstate="print"/>
            <a:stretch>
              <a:fillRect/>
            </a:stretch>
          </p:blipFill>
          <p:spPr>
            <a:xfrm>
              <a:off x="9777602" y="2650489"/>
              <a:ext cx="2414397" cy="3517747"/>
            </a:xfrm>
            <a:prstGeom prst="rect">
              <a:avLst/>
            </a:prstGeom>
          </p:spPr>
        </p:pic>
        <p:sp>
          <p:nvSpPr>
            <p:cNvPr id="31" name="object 31"/>
            <p:cNvSpPr/>
            <p:nvPr/>
          </p:nvSpPr>
          <p:spPr>
            <a:xfrm>
              <a:off x="6138671" y="5870447"/>
              <a:ext cx="4438015" cy="707390"/>
            </a:xfrm>
            <a:custGeom>
              <a:avLst/>
              <a:gdLst/>
              <a:ahLst/>
              <a:cxnLst/>
              <a:rect l="l" t="t" r="r" b="b"/>
              <a:pathLst>
                <a:path w="4438015" h="707390">
                  <a:moveTo>
                    <a:pt x="4320032" y="0"/>
                  </a:moveTo>
                  <a:lnTo>
                    <a:pt x="117855" y="0"/>
                  </a:lnTo>
                  <a:lnTo>
                    <a:pt x="71955" y="9262"/>
                  </a:lnTo>
                  <a:lnTo>
                    <a:pt x="34496" y="34520"/>
                  </a:lnTo>
                  <a:lnTo>
                    <a:pt x="9253" y="71982"/>
                  </a:lnTo>
                  <a:lnTo>
                    <a:pt x="0" y="117855"/>
                  </a:lnTo>
                  <a:lnTo>
                    <a:pt x="0" y="589279"/>
                  </a:lnTo>
                  <a:lnTo>
                    <a:pt x="9253" y="635153"/>
                  </a:lnTo>
                  <a:lnTo>
                    <a:pt x="34496" y="672615"/>
                  </a:lnTo>
                  <a:lnTo>
                    <a:pt x="71955" y="697873"/>
                  </a:lnTo>
                  <a:lnTo>
                    <a:pt x="117855" y="707135"/>
                  </a:lnTo>
                  <a:lnTo>
                    <a:pt x="4320032" y="707135"/>
                  </a:lnTo>
                  <a:lnTo>
                    <a:pt x="4365932" y="697873"/>
                  </a:lnTo>
                  <a:lnTo>
                    <a:pt x="4403391" y="672615"/>
                  </a:lnTo>
                  <a:lnTo>
                    <a:pt x="4428634" y="635153"/>
                  </a:lnTo>
                  <a:lnTo>
                    <a:pt x="4437887" y="589279"/>
                  </a:lnTo>
                  <a:lnTo>
                    <a:pt x="4437887" y="117855"/>
                  </a:lnTo>
                  <a:lnTo>
                    <a:pt x="4428634" y="71982"/>
                  </a:lnTo>
                  <a:lnTo>
                    <a:pt x="4403391" y="34520"/>
                  </a:lnTo>
                  <a:lnTo>
                    <a:pt x="4365932" y="9262"/>
                  </a:lnTo>
                  <a:lnTo>
                    <a:pt x="4320032" y="0"/>
                  </a:lnTo>
                  <a:close/>
                </a:path>
              </a:pathLst>
            </a:custGeom>
            <a:solidFill>
              <a:srgbClr val="FFF4D2"/>
            </a:solidFill>
          </p:spPr>
          <p:txBody>
            <a:bodyPr wrap="square" lIns="0" tIns="0" rIns="0" bIns="0" rtlCol="0"/>
            <a:lstStyle/>
            <a:p>
              <a:endParaRPr/>
            </a:p>
          </p:txBody>
        </p:sp>
        <p:sp>
          <p:nvSpPr>
            <p:cNvPr id="32" name="object 32"/>
            <p:cNvSpPr/>
            <p:nvPr/>
          </p:nvSpPr>
          <p:spPr>
            <a:xfrm>
              <a:off x="6138671" y="5870447"/>
              <a:ext cx="4438015" cy="707390"/>
            </a:xfrm>
            <a:custGeom>
              <a:avLst/>
              <a:gdLst/>
              <a:ahLst/>
              <a:cxnLst/>
              <a:rect l="l" t="t" r="r" b="b"/>
              <a:pathLst>
                <a:path w="4438015" h="707390">
                  <a:moveTo>
                    <a:pt x="0" y="117855"/>
                  </a:moveTo>
                  <a:lnTo>
                    <a:pt x="9253" y="71982"/>
                  </a:lnTo>
                  <a:lnTo>
                    <a:pt x="34496" y="34520"/>
                  </a:lnTo>
                  <a:lnTo>
                    <a:pt x="71955" y="9262"/>
                  </a:lnTo>
                  <a:lnTo>
                    <a:pt x="117855" y="0"/>
                  </a:lnTo>
                  <a:lnTo>
                    <a:pt x="4320032" y="0"/>
                  </a:lnTo>
                  <a:lnTo>
                    <a:pt x="4365932" y="9262"/>
                  </a:lnTo>
                  <a:lnTo>
                    <a:pt x="4403391" y="34520"/>
                  </a:lnTo>
                  <a:lnTo>
                    <a:pt x="4428634" y="71982"/>
                  </a:lnTo>
                  <a:lnTo>
                    <a:pt x="4437887" y="117855"/>
                  </a:lnTo>
                  <a:lnTo>
                    <a:pt x="4437887" y="589279"/>
                  </a:lnTo>
                  <a:lnTo>
                    <a:pt x="4428634" y="635153"/>
                  </a:lnTo>
                  <a:lnTo>
                    <a:pt x="4403391" y="672615"/>
                  </a:lnTo>
                  <a:lnTo>
                    <a:pt x="4365932" y="697873"/>
                  </a:lnTo>
                  <a:lnTo>
                    <a:pt x="4320032" y="707135"/>
                  </a:lnTo>
                  <a:lnTo>
                    <a:pt x="117855" y="707135"/>
                  </a:lnTo>
                  <a:lnTo>
                    <a:pt x="71955" y="697873"/>
                  </a:lnTo>
                  <a:lnTo>
                    <a:pt x="34496" y="672615"/>
                  </a:lnTo>
                  <a:lnTo>
                    <a:pt x="9253" y="635153"/>
                  </a:lnTo>
                  <a:lnTo>
                    <a:pt x="0" y="589279"/>
                  </a:lnTo>
                  <a:lnTo>
                    <a:pt x="0" y="117855"/>
                  </a:lnTo>
                  <a:close/>
                </a:path>
              </a:pathLst>
            </a:custGeom>
            <a:ln w="19050">
              <a:solidFill>
                <a:srgbClr val="BB8542"/>
              </a:solidFill>
            </a:ln>
          </p:spPr>
          <p:txBody>
            <a:bodyPr wrap="square" lIns="0" tIns="0" rIns="0" bIns="0" rtlCol="0"/>
            <a:lstStyle/>
            <a:p>
              <a:endParaRPr/>
            </a:p>
          </p:txBody>
        </p:sp>
      </p:grpSp>
      <p:sp>
        <p:nvSpPr>
          <p:cNvPr id="33" name="object 33"/>
          <p:cNvSpPr txBox="1"/>
          <p:nvPr/>
        </p:nvSpPr>
        <p:spPr>
          <a:xfrm>
            <a:off x="6342634" y="5960465"/>
            <a:ext cx="3740150" cy="271145"/>
          </a:xfrm>
          <a:prstGeom prst="rect">
            <a:avLst/>
          </a:prstGeom>
        </p:spPr>
        <p:txBody>
          <a:bodyPr vert="horz" wrap="square" lIns="0" tIns="13970" rIns="0" bIns="0" rtlCol="0">
            <a:spAutoFit/>
          </a:bodyPr>
          <a:lstStyle/>
          <a:p>
            <a:pPr marL="12700">
              <a:lnSpc>
                <a:spcPct val="100000"/>
              </a:lnSpc>
              <a:spcBef>
                <a:spcPts val="110"/>
              </a:spcBef>
            </a:pPr>
            <a:r>
              <a:rPr sz="1600" b="1" spc="-10" dirty="0">
                <a:latin typeface="Arial"/>
                <a:cs typeface="Arial"/>
              </a:rPr>
              <a:t>TCCC </a:t>
            </a:r>
            <a:r>
              <a:rPr sz="1600" b="1" dirty="0">
                <a:latin typeface="Arial"/>
                <a:cs typeface="Arial"/>
              </a:rPr>
              <a:t>pain</a:t>
            </a:r>
            <a:r>
              <a:rPr sz="1600" b="1" spc="-15" dirty="0">
                <a:latin typeface="Arial"/>
                <a:cs typeface="Arial"/>
              </a:rPr>
              <a:t> </a:t>
            </a:r>
            <a:r>
              <a:rPr sz="1600" b="1" dirty="0">
                <a:latin typeface="Arial"/>
                <a:cs typeface="Arial"/>
              </a:rPr>
              <a:t>medications</a:t>
            </a:r>
            <a:r>
              <a:rPr sz="1600" b="1" spc="-25" dirty="0">
                <a:latin typeface="Arial"/>
                <a:cs typeface="Arial"/>
              </a:rPr>
              <a:t> </a:t>
            </a:r>
            <a:r>
              <a:rPr sz="1600" spc="-5" dirty="0">
                <a:latin typeface="Arial MT"/>
                <a:cs typeface="Arial MT"/>
              </a:rPr>
              <a:t>delivered</a:t>
            </a:r>
            <a:r>
              <a:rPr sz="1600" spc="-25" dirty="0">
                <a:latin typeface="Arial MT"/>
                <a:cs typeface="Arial MT"/>
              </a:rPr>
              <a:t> </a:t>
            </a:r>
            <a:r>
              <a:rPr sz="1600" dirty="0">
                <a:latin typeface="Arial MT"/>
                <a:cs typeface="Arial MT"/>
              </a:rPr>
              <a:t>by</a:t>
            </a:r>
            <a:r>
              <a:rPr sz="1600" spc="-10" dirty="0">
                <a:latin typeface="Arial MT"/>
                <a:cs typeface="Arial MT"/>
              </a:rPr>
              <a:t> </a:t>
            </a:r>
            <a:r>
              <a:rPr sz="1600" spc="5" dirty="0">
                <a:latin typeface="Arial MT"/>
                <a:cs typeface="Arial MT"/>
              </a:rPr>
              <a:t>IM</a:t>
            </a:r>
            <a:endParaRPr sz="1600">
              <a:latin typeface="Arial MT"/>
              <a:cs typeface="Arial MT"/>
            </a:endParaRPr>
          </a:p>
        </p:txBody>
      </p:sp>
      <p:sp>
        <p:nvSpPr>
          <p:cNvPr id="34" name="object 34"/>
          <p:cNvSpPr txBox="1"/>
          <p:nvPr/>
        </p:nvSpPr>
        <p:spPr>
          <a:xfrm>
            <a:off x="3153917" y="6128729"/>
            <a:ext cx="715645" cy="281305"/>
          </a:xfrm>
          <a:prstGeom prst="rect">
            <a:avLst/>
          </a:prstGeom>
        </p:spPr>
        <p:txBody>
          <a:bodyPr vert="horz" wrap="square" lIns="0" tIns="0" rIns="0" bIns="0" rtlCol="0">
            <a:spAutoFit/>
          </a:bodyPr>
          <a:lstStyle/>
          <a:p>
            <a:pPr marL="12700">
              <a:lnSpc>
                <a:spcPts val="2090"/>
              </a:lnSpc>
            </a:pPr>
            <a:r>
              <a:rPr sz="1800" dirty="0">
                <a:latin typeface="Arial MT"/>
                <a:cs typeface="Arial MT"/>
              </a:rPr>
              <a:t>needl</a:t>
            </a:r>
            <a:r>
              <a:rPr sz="1800" spc="-5" dirty="0">
                <a:latin typeface="Arial MT"/>
                <a:cs typeface="Arial MT"/>
              </a:rPr>
              <a:t>e</a:t>
            </a:r>
            <a:endParaRPr sz="1800">
              <a:latin typeface="Arial MT"/>
              <a:cs typeface="Arial MT"/>
            </a:endParaRPr>
          </a:p>
        </p:txBody>
      </p:sp>
      <p:sp>
        <p:nvSpPr>
          <p:cNvPr id="35" name="object 35"/>
          <p:cNvSpPr txBox="1"/>
          <p:nvPr/>
        </p:nvSpPr>
        <p:spPr>
          <a:xfrm>
            <a:off x="6342634" y="6218163"/>
            <a:ext cx="5521960" cy="545465"/>
          </a:xfrm>
          <a:prstGeom prst="rect">
            <a:avLst/>
          </a:prstGeom>
        </p:spPr>
        <p:txBody>
          <a:bodyPr vert="horz" wrap="square" lIns="0" tIns="0" rIns="0" bIns="0" rtlCol="0">
            <a:spAutoFit/>
          </a:bodyPr>
          <a:lstStyle/>
          <a:p>
            <a:pPr marL="12700">
              <a:lnSpc>
                <a:spcPts val="1875"/>
              </a:lnSpc>
            </a:pPr>
            <a:r>
              <a:rPr sz="1600" spc="-5" dirty="0">
                <a:latin typeface="Arial MT"/>
                <a:cs typeface="Arial MT"/>
              </a:rPr>
              <a:t>route:</a:t>
            </a:r>
            <a:r>
              <a:rPr sz="1600" spc="15" dirty="0">
                <a:latin typeface="Arial MT"/>
                <a:cs typeface="Arial MT"/>
              </a:rPr>
              <a:t> </a:t>
            </a:r>
            <a:r>
              <a:rPr sz="1600" dirty="0">
                <a:latin typeface="Arial MT"/>
                <a:cs typeface="Arial MT"/>
              </a:rPr>
              <a:t>ketamine,</a:t>
            </a:r>
            <a:r>
              <a:rPr sz="1600" spc="-75" dirty="0">
                <a:latin typeface="Arial MT"/>
                <a:cs typeface="Arial MT"/>
              </a:rPr>
              <a:t> </a:t>
            </a:r>
            <a:r>
              <a:rPr sz="1600" spc="-10" dirty="0">
                <a:latin typeface="Arial MT"/>
                <a:cs typeface="Arial MT"/>
              </a:rPr>
              <a:t>naloxone,</a:t>
            </a:r>
            <a:r>
              <a:rPr sz="1600" spc="45" dirty="0">
                <a:latin typeface="Arial MT"/>
                <a:cs typeface="Arial MT"/>
              </a:rPr>
              <a:t> </a:t>
            </a:r>
            <a:r>
              <a:rPr sz="1600" spc="-5" dirty="0">
                <a:latin typeface="Arial MT"/>
                <a:cs typeface="Arial MT"/>
              </a:rPr>
              <a:t>and</a:t>
            </a:r>
            <a:r>
              <a:rPr sz="1600" spc="-15" dirty="0">
                <a:latin typeface="Arial MT"/>
                <a:cs typeface="Arial MT"/>
              </a:rPr>
              <a:t> </a:t>
            </a:r>
            <a:r>
              <a:rPr sz="1600" spc="-5" dirty="0">
                <a:latin typeface="Arial MT"/>
                <a:cs typeface="Arial MT"/>
              </a:rPr>
              <a:t>ondansetron</a:t>
            </a:r>
            <a:endParaRPr sz="1600">
              <a:latin typeface="Arial MT"/>
              <a:cs typeface="Arial MT"/>
            </a:endParaRPr>
          </a:p>
          <a:p>
            <a:pPr marL="3079115">
              <a:lnSpc>
                <a:spcPct val="100000"/>
              </a:lnSpc>
              <a:spcBef>
                <a:spcPts val="869"/>
              </a:spcBef>
              <a:tabLst>
                <a:tab pos="5312410" algn="l"/>
              </a:tabLst>
            </a:pPr>
            <a:r>
              <a:rPr sz="1050" spc="-5" dirty="0">
                <a:solidFill>
                  <a:srgbClr val="CD9146"/>
                </a:solidFill>
                <a:latin typeface="Arial MT"/>
                <a:cs typeface="Arial MT"/>
              </a:rPr>
              <a:t>#TCCC-CPP-PPT-15</a:t>
            </a:r>
            <a:r>
              <a:rPr sz="1050" spc="305" dirty="0">
                <a:solidFill>
                  <a:srgbClr val="CD9146"/>
                </a:solidFill>
                <a:latin typeface="Arial MT"/>
                <a:cs typeface="Arial MT"/>
              </a:rPr>
              <a:t> </a:t>
            </a:r>
            <a:r>
              <a:rPr sz="1050" spc="-5" dirty="0">
                <a:solidFill>
                  <a:srgbClr val="CD9146"/>
                </a:solidFill>
                <a:latin typeface="Arial MT"/>
                <a:cs typeface="Arial MT"/>
              </a:rPr>
              <a:t>08</a:t>
            </a:r>
            <a:r>
              <a:rPr sz="1050" spc="10" dirty="0">
                <a:solidFill>
                  <a:srgbClr val="CD9146"/>
                </a:solidFill>
                <a:latin typeface="Arial MT"/>
                <a:cs typeface="Arial MT"/>
              </a:rPr>
              <a:t> </a:t>
            </a:r>
            <a:r>
              <a:rPr sz="1050" dirty="0">
                <a:solidFill>
                  <a:srgbClr val="CD9146"/>
                </a:solidFill>
                <a:latin typeface="Arial MT"/>
                <a:cs typeface="Arial MT"/>
              </a:rPr>
              <a:t>AUG </a:t>
            </a:r>
            <a:r>
              <a:rPr sz="1050" spc="-5" dirty="0">
                <a:solidFill>
                  <a:srgbClr val="CD9146"/>
                </a:solidFill>
                <a:latin typeface="Arial MT"/>
                <a:cs typeface="Arial MT"/>
              </a:rPr>
              <a:t>23	</a:t>
            </a:r>
            <a:fld id="{81D60167-4931-47E6-BA6A-407CBD079E47}" type="slidenum">
              <a:rPr sz="1200" spc="-5" dirty="0">
                <a:latin typeface="Arial MT"/>
                <a:cs typeface="Arial MT"/>
              </a:rPr>
              <a:t>32</a:t>
            </a:fld>
            <a:endParaRPr sz="1200">
              <a:latin typeface="Arial MT"/>
              <a:cs typeface="Arial M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5" cstate="print"/>
          <a:stretch>
            <a:fillRect/>
          </a:stretch>
        </p:blipFill>
        <p:spPr>
          <a:xfrm>
            <a:off x="307847" y="256031"/>
            <a:ext cx="1173480" cy="655320"/>
          </a:xfrm>
          <a:prstGeom prst="rect">
            <a:avLst/>
          </a:prstGeom>
        </p:spPr>
      </p:pic>
      <p:sp>
        <p:nvSpPr>
          <p:cNvPr id="3" name="object 3"/>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4" name="object 4"/>
          <p:cNvSpPr txBox="1"/>
          <p:nvPr/>
        </p:nvSpPr>
        <p:spPr>
          <a:xfrm>
            <a:off x="-685800" y="990600"/>
            <a:ext cx="14020800" cy="575799"/>
          </a:xfrm>
          <a:prstGeom prst="rect">
            <a:avLst/>
          </a:prstGeom>
        </p:spPr>
        <p:txBody>
          <a:bodyPr vert="horz" wrap="square" lIns="0" tIns="74930" rIns="0" bIns="0" rtlCol="0" anchor="ctr">
            <a:spAutoFit/>
          </a:bodyPr>
          <a:lstStyle/>
          <a:p>
            <a:pPr marL="12700" marR="5080" indent="1444625">
              <a:lnSpc>
                <a:spcPts val="3890"/>
              </a:lnSpc>
              <a:spcBef>
                <a:spcPts val="590"/>
              </a:spcBef>
            </a:pPr>
            <a:r>
              <a:rPr lang="en-US" sz="3600" b="1" spc="-10" dirty="0">
                <a:solidFill>
                  <a:srgbClr val="FFFFFF"/>
                </a:solidFill>
                <a:latin typeface="Arial"/>
                <a:cs typeface="Arial"/>
              </a:rPr>
              <a:t>INTRAMUSCULAR </a:t>
            </a:r>
            <a:r>
              <a:rPr lang="en-US" sz="3600" b="1" spc="-35" dirty="0">
                <a:solidFill>
                  <a:srgbClr val="FFFFFF"/>
                </a:solidFill>
                <a:latin typeface="Arial"/>
                <a:cs typeface="Arial"/>
              </a:rPr>
              <a:t>MEDICATION</a:t>
            </a:r>
            <a:r>
              <a:rPr lang="en-US" sz="3600" b="1" spc="-75" dirty="0">
                <a:solidFill>
                  <a:srgbClr val="FFFFFF"/>
                </a:solidFill>
                <a:latin typeface="Arial"/>
                <a:cs typeface="Arial"/>
              </a:rPr>
              <a:t> </a:t>
            </a:r>
            <a:r>
              <a:rPr lang="en-US" sz="3600" b="1" spc="-30" dirty="0">
                <a:solidFill>
                  <a:srgbClr val="FFFFFF"/>
                </a:solidFill>
                <a:latin typeface="Arial"/>
                <a:cs typeface="Arial"/>
              </a:rPr>
              <a:t>ADMINISTRATION</a:t>
            </a:r>
            <a:endParaRPr lang="en-US" sz="3600" dirty="0">
              <a:latin typeface="Arial"/>
              <a:cs typeface="Arial"/>
            </a:endParaRPr>
          </a:p>
        </p:txBody>
      </p:sp>
      <p:grpSp>
        <p:nvGrpSpPr>
          <p:cNvPr id="5" name="object 5"/>
          <p:cNvGrpSpPr/>
          <p:nvPr/>
        </p:nvGrpSpPr>
        <p:grpSpPr>
          <a:xfrm>
            <a:off x="2934842" y="2249042"/>
            <a:ext cx="6322695" cy="3582670"/>
            <a:chOff x="2934842" y="2249042"/>
            <a:chExt cx="6322695" cy="3582670"/>
          </a:xfrm>
        </p:grpSpPr>
        <p:sp>
          <p:nvSpPr>
            <p:cNvPr id="6" name="object 6"/>
            <p:cNvSpPr/>
            <p:nvPr/>
          </p:nvSpPr>
          <p:spPr>
            <a:xfrm>
              <a:off x="2944367" y="2258567"/>
              <a:ext cx="6303645" cy="3563620"/>
            </a:xfrm>
            <a:custGeom>
              <a:avLst/>
              <a:gdLst/>
              <a:ahLst/>
              <a:cxnLst/>
              <a:rect l="l" t="t" r="r" b="b"/>
              <a:pathLst>
                <a:path w="6303645" h="3563620">
                  <a:moveTo>
                    <a:pt x="0" y="3563111"/>
                  </a:moveTo>
                  <a:lnTo>
                    <a:pt x="6303263" y="3563111"/>
                  </a:lnTo>
                  <a:lnTo>
                    <a:pt x="6303263" y="0"/>
                  </a:lnTo>
                  <a:lnTo>
                    <a:pt x="0" y="0"/>
                  </a:lnTo>
                  <a:lnTo>
                    <a:pt x="0" y="3563111"/>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1639" y="3444239"/>
              <a:ext cx="1188720" cy="1191895"/>
            </a:xfrm>
            <a:custGeom>
              <a:avLst/>
              <a:gdLst/>
              <a:ahLst/>
              <a:cxnLst/>
              <a:rect l="l" t="t" r="r" b="b"/>
              <a:pathLst>
                <a:path w="1188720" h="1191895">
                  <a:moveTo>
                    <a:pt x="594360" y="0"/>
                  </a:moveTo>
                  <a:lnTo>
                    <a:pt x="545607" y="1975"/>
                  </a:lnTo>
                  <a:lnTo>
                    <a:pt x="497942" y="7800"/>
                  </a:lnTo>
                  <a:lnTo>
                    <a:pt x="451515" y="17320"/>
                  </a:lnTo>
                  <a:lnTo>
                    <a:pt x="406481" y="30382"/>
                  </a:lnTo>
                  <a:lnTo>
                    <a:pt x="362991" y="46833"/>
                  </a:lnTo>
                  <a:lnTo>
                    <a:pt x="321200" y="66519"/>
                  </a:lnTo>
                  <a:lnTo>
                    <a:pt x="281259" y="89286"/>
                  </a:lnTo>
                  <a:lnTo>
                    <a:pt x="243321" y="114982"/>
                  </a:lnTo>
                  <a:lnTo>
                    <a:pt x="207540" y="143453"/>
                  </a:lnTo>
                  <a:lnTo>
                    <a:pt x="174069" y="174545"/>
                  </a:lnTo>
                  <a:lnTo>
                    <a:pt x="143060" y="208105"/>
                  </a:lnTo>
                  <a:lnTo>
                    <a:pt x="114665" y="243980"/>
                  </a:lnTo>
                  <a:lnTo>
                    <a:pt x="89039" y="282015"/>
                  </a:lnTo>
                  <a:lnTo>
                    <a:pt x="66334" y="322058"/>
                  </a:lnTo>
                  <a:lnTo>
                    <a:pt x="46702" y="363956"/>
                  </a:lnTo>
                  <a:lnTo>
                    <a:pt x="30297" y="407554"/>
                  </a:lnTo>
                  <a:lnTo>
                    <a:pt x="17271" y="452699"/>
                  </a:lnTo>
                  <a:lnTo>
                    <a:pt x="7778" y="499238"/>
                  </a:lnTo>
                  <a:lnTo>
                    <a:pt x="1970" y="547017"/>
                  </a:lnTo>
                  <a:lnTo>
                    <a:pt x="0" y="595884"/>
                  </a:lnTo>
                  <a:lnTo>
                    <a:pt x="1970" y="644750"/>
                  </a:lnTo>
                  <a:lnTo>
                    <a:pt x="7778" y="692529"/>
                  </a:lnTo>
                  <a:lnTo>
                    <a:pt x="17271" y="739068"/>
                  </a:lnTo>
                  <a:lnTo>
                    <a:pt x="30297" y="784213"/>
                  </a:lnTo>
                  <a:lnTo>
                    <a:pt x="46702" y="827811"/>
                  </a:lnTo>
                  <a:lnTo>
                    <a:pt x="66334" y="869709"/>
                  </a:lnTo>
                  <a:lnTo>
                    <a:pt x="89039" y="909752"/>
                  </a:lnTo>
                  <a:lnTo>
                    <a:pt x="114665" y="947787"/>
                  </a:lnTo>
                  <a:lnTo>
                    <a:pt x="143060" y="983662"/>
                  </a:lnTo>
                  <a:lnTo>
                    <a:pt x="174069" y="1017222"/>
                  </a:lnTo>
                  <a:lnTo>
                    <a:pt x="207540" y="1048314"/>
                  </a:lnTo>
                  <a:lnTo>
                    <a:pt x="243321" y="1076785"/>
                  </a:lnTo>
                  <a:lnTo>
                    <a:pt x="281259" y="1102481"/>
                  </a:lnTo>
                  <a:lnTo>
                    <a:pt x="321200" y="1125248"/>
                  </a:lnTo>
                  <a:lnTo>
                    <a:pt x="362991" y="1144934"/>
                  </a:lnTo>
                  <a:lnTo>
                    <a:pt x="406481" y="1161385"/>
                  </a:lnTo>
                  <a:lnTo>
                    <a:pt x="451515" y="1174447"/>
                  </a:lnTo>
                  <a:lnTo>
                    <a:pt x="497942" y="1183967"/>
                  </a:lnTo>
                  <a:lnTo>
                    <a:pt x="545607" y="1189792"/>
                  </a:lnTo>
                  <a:lnTo>
                    <a:pt x="594360" y="1191768"/>
                  </a:lnTo>
                  <a:lnTo>
                    <a:pt x="643112" y="1189792"/>
                  </a:lnTo>
                  <a:lnTo>
                    <a:pt x="690777" y="1183967"/>
                  </a:lnTo>
                  <a:lnTo>
                    <a:pt x="737204" y="1174447"/>
                  </a:lnTo>
                  <a:lnTo>
                    <a:pt x="782238" y="1161385"/>
                  </a:lnTo>
                  <a:lnTo>
                    <a:pt x="825728" y="1144934"/>
                  </a:lnTo>
                  <a:lnTo>
                    <a:pt x="867519" y="1125248"/>
                  </a:lnTo>
                  <a:lnTo>
                    <a:pt x="907460" y="1102481"/>
                  </a:lnTo>
                  <a:lnTo>
                    <a:pt x="945398" y="1076785"/>
                  </a:lnTo>
                  <a:lnTo>
                    <a:pt x="981179" y="1048314"/>
                  </a:lnTo>
                  <a:lnTo>
                    <a:pt x="1014650" y="1017222"/>
                  </a:lnTo>
                  <a:lnTo>
                    <a:pt x="1045659" y="983662"/>
                  </a:lnTo>
                  <a:lnTo>
                    <a:pt x="1074054" y="947787"/>
                  </a:lnTo>
                  <a:lnTo>
                    <a:pt x="1099680" y="909752"/>
                  </a:lnTo>
                  <a:lnTo>
                    <a:pt x="1122385" y="869709"/>
                  </a:lnTo>
                  <a:lnTo>
                    <a:pt x="1142017" y="827811"/>
                  </a:lnTo>
                  <a:lnTo>
                    <a:pt x="1158422" y="784213"/>
                  </a:lnTo>
                  <a:lnTo>
                    <a:pt x="1171448" y="739068"/>
                  </a:lnTo>
                  <a:lnTo>
                    <a:pt x="1180941" y="692529"/>
                  </a:lnTo>
                  <a:lnTo>
                    <a:pt x="1186749" y="644750"/>
                  </a:lnTo>
                  <a:lnTo>
                    <a:pt x="1188719" y="595884"/>
                  </a:lnTo>
                  <a:lnTo>
                    <a:pt x="1186749" y="547017"/>
                  </a:lnTo>
                  <a:lnTo>
                    <a:pt x="1180941" y="499238"/>
                  </a:lnTo>
                  <a:lnTo>
                    <a:pt x="1171448" y="452699"/>
                  </a:lnTo>
                  <a:lnTo>
                    <a:pt x="1158422" y="407554"/>
                  </a:lnTo>
                  <a:lnTo>
                    <a:pt x="1142017" y="363956"/>
                  </a:lnTo>
                  <a:lnTo>
                    <a:pt x="1122385" y="322058"/>
                  </a:lnTo>
                  <a:lnTo>
                    <a:pt x="1099680" y="282015"/>
                  </a:lnTo>
                  <a:lnTo>
                    <a:pt x="1074054" y="243980"/>
                  </a:lnTo>
                  <a:lnTo>
                    <a:pt x="1045659" y="208105"/>
                  </a:lnTo>
                  <a:lnTo>
                    <a:pt x="1014650" y="174545"/>
                  </a:lnTo>
                  <a:lnTo>
                    <a:pt x="981179" y="143453"/>
                  </a:lnTo>
                  <a:lnTo>
                    <a:pt x="945398" y="114982"/>
                  </a:lnTo>
                  <a:lnTo>
                    <a:pt x="907460" y="89286"/>
                  </a:lnTo>
                  <a:lnTo>
                    <a:pt x="867519" y="66519"/>
                  </a:lnTo>
                  <a:lnTo>
                    <a:pt x="825728" y="46833"/>
                  </a:lnTo>
                  <a:lnTo>
                    <a:pt x="782238" y="30382"/>
                  </a:lnTo>
                  <a:lnTo>
                    <a:pt x="737204" y="17320"/>
                  </a:lnTo>
                  <a:lnTo>
                    <a:pt x="690777" y="7800"/>
                  </a:lnTo>
                  <a:lnTo>
                    <a:pt x="643112" y="1975"/>
                  </a:lnTo>
                  <a:lnTo>
                    <a:pt x="594360" y="0"/>
                  </a:lnTo>
                  <a:close/>
                </a:path>
              </a:pathLst>
            </a:custGeom>
            <a:solidFill>
              <a:srgbClr val="606667"/>
            </a:solidFill>
          </p:spPr>
          <p:txBody>
            <a:bodyPr wrap="square" lIns="0" tIns="0" rIns="0" bIns="0" rtlCol="0"/>
            <a:lstStyle/>
            <a:p>
              <a:endParaRPr/>
            </a:p>
          </p:txBody>
        </p:sp>
        <p:sp>
          <p:nvSpPr>
            <p:cNvPr id="8" name="object 8"/>
            <p:cNvSpPr/>
            <p:nvPr/>
          </p:nvSpPr>
          <p:spPr>
            <a:xfrm>
              <a:off x="5897879" y="3736847"/>
              <a:ext cx="524510" cy="607060"/>
            </a:xfrm>
            <a:custGeom>
              <a:avLst/>
              <a:gdLst/>
              <a:ahLst/>
              <a:cxnLst/>
              <a:rect l="l" t="t" r="r" b="b"/>
              <a:pathLst>
                <a:path w="524510" h="607060">
                  <a:moveTo>
                    <a:pt x="0" y="0"/>
                  </a:moveTo>
                  <a:lnTo>
                    <a:pt x="0" y="606551"/>
                  </a:lnTo>
                  <a:lnTo>
                    <a:pt x="524256" y="303275"/>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805" y="6064749"/>
            <a:ext cx="472630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40" dirty="0">
                <a:solidFill>
                  <a:srgbClr val="898B8B"/>
                </a:solidFill>
                <a:latin typeface="Arial"/>
                <a:cs typeface="Arial"/>
              </a:rPr>
              <a:t> </a:t>
            </a:r>
            <a:r>
              <a:rPr sz="1800" i="1" spc="5" dirty="0">
                <a:solidFill>
                  <a:srgbClr val="898B8B"/>
                </a:solidFill>
                <a:latin typeface="Arial"/>
                <a:cs typeface="Arial"/>
              </a:rPr>
              <a:t>can</a:t>
            </a:r>
            <a:r>
              <a:rPr sz="1800" i="1" spc="-10" dirty="0">
                <a:solidFill>
                  <a:srgbClr val="898B8B"/>
                </a:solidFill>
                <a:latin typeface="Arial"/>
                <a:cs typeface="Arial"/>
              </a:rPr>
              <a:t> </a:t>
            </a:r>
            <a:r>
              <a:rPr sz="1800" i="1" dirty="0">
                <a:solidFill>
                  <a:srgbClr val="898B8B"/>
                </a:solidFill>
                <a:latin typeface="Arial"/>
                <a:cs typeface="Arial"/>
              </a:rPr>
              <a:t>be</a:t>
            </a:r>
            <a:r>
              <a:rPr sz="1800" i="1" spc="-10" dirty="0">
                <a:solidFill>
                  <a:srgbClr val="898B8B"/>
                </a:solidFill>
                <a:latin typeface="Arial"/>
                <a:cs typeface="Arial"/>
              </a:rPr>
              <a:t> </a:t>
            </a:r>
            <a:r>
              <a:rPr sz="1800" i="1" spc="5" dirty="0">
                <a:solidFill>
                  <a:srgbClr val="898B8B"/>
                </a:solidFill>
                <a:latin typeface="Arial"/>
                <a:cs typeface="Arial"/>
              </a:rPr>
              <a:t>found</a:t>
            </a:r>
            <a:r>
              <a:rPr sz="1800" i="1" spc="-40" dirty="0">
                <a:solidFill>
                  <a:srgbClr val="898B8B"/>
                </a:solidFill>
                <a:latin typeface="Arial"/>
                <a:cs typeface="Arial"/>
              </a:rPr>
              <a:t> </a:t>
            </a:r>
            <a:r>
              <a:rPr sz="1800" i="1" dirty="0">
                <a:solidFill>
                  <a:srgbClr val="898B8B"/>
                </a:solidFill>
                <a:latin typeface="Arial"/>
                <a:cs typeface="Arial"/>
              </a:rPr>
              <a:t>on</a:t>
            </a:r>
            <a:r>
              <a:rPr sz="1800" i="1" spc="-10" dirty="0">
                <a:solidFill>
                  <a:srgbClr val="898B8B"/>
                </a:solidFill>
                <a:latin typeface="Arial"/>
                <a:cs typeface="Arial"/>
              </a:rPr>
              <a:t> </a:t>
            </a:r>
            <a:r>
              <a:rPr sz="1800" i="1" dirty="0">
                <a:solidFill>
                  <a:srgbClr val="898B8B"/>
                </a:solidFill>
                <a:latin typeface="Arial"/>
                <a:cs typeface="Arial"/>
              </a:rPr>
              <a:t>deployedmedicine.com</a:t>
            </a:r>
            <a:endParaRPr sz="1800">
              <a:latin typeface="Arial"/>
              <a:cs typeface="Arial"/>
            </a:endParaRPr>
          </a:p>
        </p:txBody>
      </p:sp>
      <p:sp>
        <p:nvSpPr>
          <p:cNvPr id="10" name="object 10"/>
          <p:cNvSpPr txBox="1"/>
          <p:nvPr/>
        </p:nvSpPr>
        <p:spPr>
          <a:xfrm>
            <a:off x="11617197" y="6567433"/>
            <a:ext cx="247015"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solidFill>
                  <a:srgbClr val="767070"/>
                </a:solidFill>
                <a:latin typeface="Arial MT"/>
                <a:cs typeface="Arial MT"/>
              </a:rPr>
              <a:t>33</a:t>
            </a:fld>
            <a:endParaRPr sz="1200">
              <a:latin typeface="Arial MT"/>
              <a:cs typeface="Arial MT"/>
            </a:endParaRPr>
          </a:p>
        </p:txBody>
      </p:sp>
      <p:sp>
        <p:nvSpPr>
          <p:cNvPr id="11" name="object 11"/>
          <p:cNvSpPr txBox="1"/>
          <p:nvPr/>
        </p:nvSpPr>
        <p:spPr>
          <a:xfrm>
            <a:off x="9409556" y="6590418"/>
            <a:ext cx="2020570" cy="175895"/>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A0A6AA"/>
                </a:solidFill>
                <a:latin typeface="Arial MT"/>
                <a:cs typeface="Arial MT"/>
              </a:rPr>
              <a:t>#TCCC-CPP-PPT-15</a:t>
            </a:r>
            <a:r>
              <a:rPr sz="1050" spc="280" dirty="0">
                <a:solidFill>
                  <a:srgbClr val="A0A6AA"/>
                </a:solidFill>
                <a:latin typeface="Arial MT"/>
                <a:cs typeface="Arial MT"/>
              </a:rPr>
              <a:t> </a:t>
            </a:r>
            <a:r>
              <a:rPr sz="1050" spc="-5" dirty="0">
                <a:solidFill>
                  <a:srgbClr val="A0A6AA"/>
                </a:solidFill>
                <a:latin typeface="Arial MT"/>
                <a:cs typeface="Arial MT"/>
              </a:rPr>
              <a:t>08 </a:t>
            </a:r>
            <a:r>
              <a:rPr sz="1050" dirty="0">
                <a:solidFill>
                  <a:srgbClr val="A0A6AA"/>
                </a:solidFill>
                <a:latin typeface="Arial MT"/>
                <a:cs typeface="Arial MT"/>
              </a:rPr>
              <a:t>AUG</a:t>
            </a:r>
            <a:r>
              <a:rPr sz="1050" spc="-20" dirty="0">
                <a:solidFill>
                  <a:srgbClr val="A0A6AA"/>
                </a:solidFill>
                <a:latin typeface="Arial MT"/>
                <a:cs typeface="Arial MT"/>
              </a:rPr>
              <a:t> </a:t>
            </a:r>
            <a:r>
              <a:rPr sz="1050" spc="-5" dirty="0">
                <a:solidFill>
                  <a:srgbClr val="A0A6AA"/>
                </a:solidFill>
                <a:latin typeface="Arial MT"/>
                <a:cs typeface="Arial MT"/>
              </a:rPr>
              <a:t>23</a:t>
            </a:r>
            <a:endParaRPr sz="1050">
              <a:latin typeface="Arial MT"/>
              <a:cs typeface="Arial MT"/>
            </a:endParaRPr>
          </a:p>
        </p:txBody>
      </p:sp>
      <p:pic>
        <p:nvPicPr>
          <p:cNvPr id="12" name="15d. Intramuscular Medication Administration">
            <a:hlinkClick r:id="" action="ppaction://media"/>
            <a:extLst>
              <a:ext uri="{FF2B5EF4-FFF2-40B4-BE49-F238E27FC236}">
                <a16:creationId xmlns:a16="http://schemas.microsoft.com/office/drawing/2014/main" id="{912D1A9A-666B-92D5-E035-719C1A69053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638807" y="1644458"/>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774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2591180" y="683209"/>
            <a:ext cx="8726170" cy="1807210"/>
          </a:xfrm>
          <a:prstGeom prst="rect">
            <a:avLst/>
          </a:prstGeom>
        </p:spPr>
        <p:txBody>
          <a:bodyPr vert="horz" wrap="square" lIns="0" tIns="74930" rIns="0" bIns="0" rtlCol="0">
            <a:spAutoFit/>
          </a:bodyPr>
          <a:lstStyle/>
          <a:p>
            <a:pPr marL="100965" marR="1639570" indent="-88900">
              <a:lnSpc>
                <a:spcPts val="3890"/>
              </a:lnSpc>
              <a:spcBef>
                <a:spcPts val="590"/>
              </a:spcBef>
            </a:pPr>
            <a:r>
              <a:rPr sz="3600" b="1" spc="-20" dirty="0">
                <a:solidFill>
                  <a:srgbClr val="BB8542"/>
                </a:solidFill>
                <a:latin typeface="Arial"/>
                <a:cs typeface="Arial"/>
              </a:rPr>
              <a:t>INTRAVENOUS/INTRAOSSEOUS </a:t>
            </a:r>
            <a:r>
              <a:rPr sz="3600" b="1" spc="-990" dirty="0">
                <a:solidFill>
                  <a:srgbClr val="BB8542"/>
                </a:solidFill>
                <a:latin typeface="Arial"/>
                <a:cs typeface="Arial"/>
              </a:rPr>
              <a:t> </a:t>
            </a:r>
            <a:r>
              <a:rPr sz="3600" b="1" spc="-40" dirty="0">
                <a:latin typeface="Arial"/>
                <a:cs typeface="Arial"/>
              </a:rPr>
              <a:t>MEDICATION</a:t>
            </a:r>
            <a:r>
              <a:rPr sz="3600" b="1" spc="-60" dirty="0">
                <a:latin typeface="Arial"/>
                <a:cs typeface="Arial"/>
              </a:rPr>
              <a:t> </a:t>
            </a:r>
            <a:r>
              <a:rPr sz="3600" b="1" spc="-30" dirty="0">
                <a:latin typeface="Arial"/>
                <a:cs typeface="Arial"/>
              </a:rPr>
              <a:t>ADMINISTRATION</a:t>
            </a:r>
            <a:endParaRPr sz="3600">
              <a:latin typeface="Arial"/>
              <a:cs typeface="Arial"/>
            </a:endParaRPr>
          </a:p>
          <a:p>
            <a:pPr marL="6572884" marR="5080" algn="r">
              <a:lnSpc>
                <a:spcPct val="100000"/>
              </a:lnSpc>
              <a:spcBef>
                <a:spcPts val="1435"/>
              </a:spcBef>
            </a:pPr>
            <a:r>
              <a:rPr sz="1800" b="1" spc="-45" dirty="0">
                <a:latin typeface="Arial"/>
                <a:cs typeface="Arial"/>
              </a:rPr>
              <a:t>RATE</a:t>
            </a:r>
            <a:r>
              <a:rPr sz="1800" b="1" spc="-25" dirty="0">
                <a:latin typeface="Arial"/>
                <a:cs typeface="Arial"/>
              </a:rPr>
              <a:t> </a:t>
            </a:r>
            <a:r>
              <a:rPr sz="1800" b="1" spc="-5" dirty="0">
                <a:latin typeface="Arial"/>
                <a:cs typeface="Arial"/>
              </a:rPr>
              <a:t>OF</a:t>
            </a:r>
            <a:r>
              <a:rPr sz="1800" b="1" spc="-40" dirty="0">
                <a:latin typeface="Arial"/>
                <a:cs typeface="Arial"/>
              </a:rPr>
              <a:t> </a:t>
            </a:r>
            <a:r>
              <a:rPr sz="1800" b="1" dirty="0">
                <a:latin typeface="Arial"/>
                <a:cs typeface="Arial"/>
              </a:rPr>
              <a:t>INFUSION </a:t>
            </a:r>
            <a:r>
              <a:rPr sz="1800" b="1" spc="-484" dirty="0">
                <a:latin typeface="Arial"/>
                <a:cs typeface="Arial"/>
              </a:rPr>
              <a:t> </a:t>
            </a:r>
            <a:r>
              <a:rPr sz="1800" b="1" spc="-15" dirty="0">
                <a:latin typeface="Arial"/>
                <a:cs typeface="Arial"/>
              </a:rPr>
              <a:t>CONSIDERATIONS:</a:t>
            </a:r>
            <a:endParaRPr sz="1800">
              <a:latin typeface="Arial"/>
              <a:cs typeface="Arial"/>
            </a:endParaRPr>
          </a:p>
        </p:txBody>
      </p:sp>
      <p:sp>
        <p:nvSpPr>
          <p:cNvPr id="5" name="object 5"/>
          <p:cNvSpPr txBox="1"/>
          <p:nvPr/>
        </p:nvSpPr>
        <p:spPr>
          <a:xfrm>
            <a:off x="9423018" y="2546984"/>
            <a:ext cx="2334260" cy="2141855"/>
          </a:xfrm>
          <a:prstGeom prst="rect">
            <a:avLst/>
          </a:prstGeom>
        </p:spPr>
        <p:txBody>
          <a:bodyPr vert="horz" wrap="square" lIns="0" tIns="12700" rIns="0" bIns="0" rtlCol="0">
            <a:spAutoFit/>
          </a:bodyPr>
          <a:lstStyle/>
          <a:p>
            <a:pPr marL="12700" marR="5080">
              <a:lnSpc>
                <a:spcPct val="106700"/>
              </a:lnSpc>
              <a:spcBef>
                <a:spcPts val="100"/>
              </a:spcBef>
            </a:pPr>
            <a:r>
              <a:rPr sz="1800" dirty="0">
                <a:latin typeface="Arial MT"/>
                <a:cs typeface="Arial MT"/>
              </a:rPr>
              <a:t>Some medications </a:t>
            </a:r>
            <a:r>
              <a:rPr sz="1800" spc="5" dirty="0">
                <a:latin typeface="Arial MT"/>
                <a:cs typeface="Arial MT"/>
              </a:rPr>
              <a:t> must</a:t>
            </a:r>
            <a:r>
              <a:rPr sz="1800" spc="-60" dirty="0">
                <a:latin typeface="Arial MT"/>
                <a:cs typeface="Arial MT"/>
              </a:rPr>
              <a:t> </a:t>
            </a:r>
            <a:r>
              <a:rPr sz="1800" dirty="0">
                <a:latin typeface="Arial MT"/>
                <a:cs typeface="Arial MT"/>
              </a:rPr>
              <a:t>be</a:t>
            </a:r>
            <a:r>
              <a:rPr sz="1800" spc="-10" dirty="0">
                <a:latin typeface="Arial MT"/>
                <a:cs typeface="Arial MT"/>
              </a:rPr>
              <a:t> </a:t>
            </a:r>
            <a:r>
              <a:rPr sz="1800" dirty="0">
                <a:latin typeface="Arial MT"/>
                <a:cs typeface="Arial MT"/>
              </a:rPr>
              <a:t>pushed</a:t>
            </a:r>
            <a:r>
              <a:rPr sz="1800" spc="-75" dirty="0">
                <a:latin typeface="Arial MT"/>
                <a:cs typeface="Arial MT"/>
              </a:rPr>
              <a:t> </a:t>
            </a:r>
            <a:r>
              <a:rPr sz="1800" spc="-5" dirty="0">
                <a:latin typeface="Arial MT"/>
                <a:cs typeface="Arial MT"/>
              </a:rPr>
              <a:t>slowly</a:t>
            </a:r>
            <a:endParaRPr sz="1800">
              <a:latin typeface="Arial MT"/>
              <a:cs typeface="Arial MT"/>
            </a:endParaRPr>
          </a:p>
          <a:p>
            <a:pPr marL="12700" marR="108585">
              <a:lnSpc>
                <a:spcPct val="107000"/>
              </a:lnSpc>
              <a:spcBef>
                <a:spcPts val="495"/>
              </a:spcBef>
            </a:pPr>
            <a:r>
              <a:rPr sz="1800" dirty="0">
                <a:latin typeface="Arial MT"/>
                <a:cs typeface="Arial MT"/>
              </a:rPr>
              <a:t>Small volumes </a:t>
            </a:r>
            <a:r>
              <a:rPr sz="1800" spc="-5" dirty="0">
                <a:latin typeface="Arial MT"/>
                <a:cs typeface="Arial MT"/>
              </a:rPr>
              <a:t>over </a:t>
            </a:r>
            <a:r>
              <a:rPr sz="1800" dirty="0">
                <a:latin typeface="Arial MT"/>
                <a:cs typeface="Arial MT"/>
              </a:rPr>
              <a:t> long pushes are hard </a:t>
            </a:r>
            <a:r>
              <a:rPr sz="1800" spc="-490" dirty="0">
                <a:latin typeface="Arial MT"/>
                <a:cs typeface="Arial MT"/>
              </a:rPr>
              <a:t> </a:t>
            </a:r>
            <a:r>
              <a:rPr sz="1800" dirty="0">
                <a:latin typeface="Arial MT"/>
                <a:cs typeface="Arial MT"/>
              </a:rPr>
              <a:t>to</a:t>
            </a:r>
            <a:r>
              <a:rPr sz="1800" spc="-35" dirty="0">
                <a:latin typeface="Arial MT"/>
                <a:cs typeface="Arial MT"/>
              </a:rPr>
              <a:t> </a:t>
            </a:r>
            <a:r>
              <a:rPr sz="1800" dirty="0">
                <a:latin typeface="Arial MT"/>
                <a:cs typeface="Arial MT"/>
              </a:rPr>
              <a:t>manage</a:t>
            </a:r>
            <a:r>
              <a:rPr sz="1800" spc="-45" dirty="0">
                <a:latin typeface="Arial MT"/>
                <a:cs typeface="Arial MT"/>
              </a:rPr>
              <a:t> </a:t>
            </a:r>
            <a:r>
              <a:rPr sz="1800" dirty="0">
                <a:latin typeface="Arial MT"/>
                <a:cs typeface="Arial MT"/>
              </a:rPr>
              <a:t>–</a:t>
            </a:r>
            <a:r>
              <a:rPr sz="1800" spc="-15" dirty="0">
                <a:latin typeface="Arial MT"/>
                <a:cs typeface="Arial MT"/>
              </a:rPr>
              <a:t> </a:t>
            </a:r>
            <a:r>
              <a:rPr sz="1800" dirty="0">
                <a:latin typeface="Arial MT"/>
                <a:cs typeface="Arial MT"/>
              </a:rPr>
              <a:t>consider </a:t>
            </a:r>
            <a:r>
              <a:rPr sz="1800" spc="-484" dirty="0">
                <a:latin typeface="Arial MT"/>
                <a:cs typeface="Arial MT"/>
              </a:rPr>
              <a:t> </a:t>
            </a:r>
            <a:r>
              <a:rPr sz="1800" dirty="0">
                <a:latin typeface="Arial MT"/>
                <a:cs typeface="Arial MT"/>
              </a:rPr>
              <a:t>dilution to </a:t>
            </a:r>
            <a:r>
              <a:rPr sz="1800" spc="-5" dirty="0">
                <a:latin typeface="Arial MT"/>
                <a:cs typeface="Arial MT"/>
              </a:rPr>
              <a:t>have </a:t>
            </a:r>
            <a:r>
              <a:rPr sz="1800" dirty="0">
                <a:latin typeface="Arial MT"/>
                <a:cs typeface="Arial MT"/>
              </a:rPr>
              <a:t>larger </a:t>
            </a:r>
            <a:r>
              <a:rPr sz="1800" spc="-490" dirty="0">
                <a:latin typeface="Arial MT"/>
                <a:cs typeface="Arial MT"/>
              </a:rPr>
              <a:t> </a:t>
            </a:r>
            <a:r>
              <a:rPr sz="1800" dirty="0">
                <a:latin typeface="Arial MT"/>
                <a:cs typeface="Arial MT"/>
              </a:rPr>
              <a:t>volume</a:t>
            </a:r>
            <a:endParaRPr sz="1800">
              <a:latin typeface="Arial MT"/>
              <a:cs typeface="Arial MT"/>
            </a:endParaRPr>
          </a:p>
        </p:txBody>
      </p:sp>
      <p:grpSp>
        <p:nvGrpSpPr>
          <p:cNvPr id="6" name="object 6"/>
          <p:cNvGrpSpPr/>
          <p:nvPr/>
        </p:nvGrpSpPr>
        <p:grpSpPr>
          <a:xfrm>
            <a:off x="9134475" y="4833746"/>
            <a:ext cx="2567305" cy="1698625"/>
            <a:chOff x="9134475" y="4833746"/>
            <a:chExt cx="2567305" cy="1698625"/>
          </a:xfrm>
        </p:grpSpPr>
        <p:sp>
          <p:nvSpPr>
            <p:cNvPr id="7" name="object 7"/>
            <p:cNvSpPr/>
            <p:nvPr/>
          </p:nvSpPr>
          <p:spPr>
            <a:xfrm>
              <a:off x="9144000" y="4843271"/>
              <a:ext cx="2548255" cy="1679575"/>
            </a:xfrm>
            <a:custGeom>
              <a:avLst/>
              <a:gdLst/>
              <a:ahLst/>
              <a:cxnLst/>
              <a:rect l="l" t="t" r="r" b="b"/>
              <a:pathLst>
                <a:path w="2548254" h="1679575">
                  <a:moveTo>
                    <a:pt x="2437765" y="0"/>
                  </a:moveTo>
                  <a:lnTo>
                    <a:pt x="110363" y="0"/>
                  </a:lnTo>
                  <a:lnTo>
                    <a:pt x="67401" y="8671"/>
                  </a:lnTo>
                  <a:lnTo>
                    <a:pt x="32321" y="32321"/>
                  </a:lnTo>
                  <a:lnTo>
                    <a:pt x="8671" y="67401"/>
                  </a:lnTo>
                  <a:lnTo>
                    <a:pt x="0" y="110362"/>
                  </a:lnTo>
                  <a:lnTo>
                    <a:pt x="0" y="1569021"/>
                  </a:lnTo>
                  <a:lnTo>
                    <a:pt x="8671" y="1612003"/>
                  </a:lnTo>
                  <a:lnTo>
                    <a:pt x="32321" y="1647104"/>
                  </a:lnTo>
                  <a:lnTo>
                    <a:pt x="67401" y="1670769"/>
                  </a:lnTo>
                  <a:lnTo>
                    <a:pt x="110363" y="1679447"/>
                  </a:lnTo>
                  <a:lnTo>
                    <a:pt x="2437765" y="1679447"/>
                  </a:lnTo>
                  <a:lnTo>
                    <a:pt x="2480726" y="1670769"/>
                  </a:lnTo>
                  <a:lnTo>
                    <a:pt x="2515806" y="1647104"/>
                  </a:lnTo>
                  <a:lnTo>
                    <a:pt x="2539456" y="1612003"/>
                  </a:lnTo>
                  <a:lnTo>
                    <a:pt x="2548128" y="1569021"/>
                  </a:lnTo>
                  <a:lnTo>
                    <a:pt x="2548128" y="110362"/>
                  </a:lnTo>
                  <a:lnTo>
                    <a:pt x="2539456" y="67401"/>
                  </a:lnTo>
                  <a:lnTo>
                    <a:pt x="2515806" y="32321"/>
                  </a:lnTo>
                  <a:lnTo>
                    <a:pt x="2480726" y="8671"/>
                  </a:lnTo>
                  <a:lnTo>
                    <a:pt x="2437765" y="0"/>
                  </a:lnTo>
                  <a:close/>
                </a:path>
              </a:pathLst>
            </a:custGeom>
            <a:solidFill>
              <a:srgbClr val="F1F1F1"/>
            </a:solidFill>
          </p:spPr>
          <p:txBody>
            <a:bodyPr wrap="square" lIns="0" tIns="0" rIns="0" bIns="0" rtlCol="0"/>
            <a:lstStyle/>
            <a:p>
              <a:endParaRPr/>
            </a:p>
          </p:txBody>
        </p:sp>
        <p:sp>
          <p:nvSpPr>
            <p:cNvPr id="8" name="object 8"/>
            <p:cNvSpPr/>
            <p:nvPr/>
          </p:nvSpPr>
          <p:spPr>
            <a:xfrm>
              <a:off x="9144000" y="4843271"/>
              <a:ext cx="2548255" cy="1679575"/>
            </a:xfrm>
            <a:custGeom>
              <a:avLst/>
              <a:gdLst/>
              <a:ahLst/>
              <a:cxnLst/>
              <a:rect l="l" t="t" r="r" b="b"/>
              <a:pathLst>
                <a:path w="2548254" h="1679575">
                  <a:moveTo>
                    <a:pt x="0" y="110362"/>
                  </a:moveTo>
                  <a:lnTo>
                    <a:pt x="8671" y="67401"/>
                  </a:lnTo>
                  <a:lnTo>
                    <a:pt x="32321" y="32321"/>
                  </a:lnTo>
                  <a:lnTo>
                    <a:pt x="67401" y="8671"/>
                  </a:lnTo>
                  <a:lnTo>
                    <a:pt x="110363" y="0"/>
                  </a:lnTo>
                  <a:lnTo>
                    <a:pt x="2437765" y="0"/>
                  </a:lnTo>
                  <a:lnTo>
                    <a:pt x="2480726" y="8671"/>
                  </a:lnTo>
                  <a:lnTo>
                    <a:pt x="2515806" y="32321"/>
                  </a:lnTo>
                  <a:lnTo>
                    <a:pt x="2539456" y="67401"/>
                  </a:lnTo>
                  <a:lnTo>
                    <a:pt x="2548128" y="110362"/>
                  </a:lnTo>
                  <a:lnTo>
                    <a:pt x="2548128" y="1569021"/>
                  </a:lnTo>
                  <a:lnTo>
                    <a:pt x="2539456" y="1612003"/>
                  </a:lnTo>
                  <a:lnTo>
                    <a:pt x="2515806" y="1647104"/>
                  </a:lnTo>
                  <a:lnTo>
                    <a:pt x="2480726" y="1670769"/>
                  </a:lnTo>
                  <a:lnTo>
                    <a:pt x="2437765" y="1679447"/>
                  </a:lnTo>
                  <a:lnTo>
                    <a:pt x="110363" y="1679447"/>
                  </a:lnTo>
                  <a:lnTo>
                    <a:pt x="67401" y="1670769"/>
                  </a:lnTo>
                  <a:lnTo>
                    <a:pt x="32321" y="1647104"/>
                  </a:lnTo>
                  <a:lnTo>
                    <a:pt x="8671" y="1612003"/>
                  </a:lnTo>
                  <a:lnTo>
                    <a:pt x="0" y="1569021"/>
                  </a:lnTo>
                  <a:lnTo>
                    <a:pt x="0" y="110362"/>
                  </a:lnTo>
                  <a:close/>
                </a:path>
              </a:pathLst>
            </a:custGeom>
            <a:ln w="19050">
              <a:solidFill>
                <a:srgbClr val="D9D9D9"/>
              </a:solidFill>
            </a:ln>
          </p:spPr>
          <p:txBody>
            <a:bodyPr wrap="square" lIns="0" tIns="0" rIns="0" bIns="0" rtlCol="0"/>
            <a:lstStyle/>
            <a:p>
              <a:endParaRPr/>
            </a:p>
          </p:txBody>
        </p:sp>
      </p:grpSp>
      <p:sp>
        <p:nvSpPr>
          <p:cNvPr id="9" name="object 9"/>
          <p:cNvSpPr txBox="1"/>
          <p:nvPr/>
        </p:nvSpPr>
        <p:spPr>
          <a:xfrm>
            <a:off x="9340722" y="4934204"/>
            <a:ext cx="2160905" cy="1246505"/>
          </a:xfrm>
          <a:prstGeom prst="rect">
            <a:avLst/>
          </a:prstGeom>
        </p:spPr>
        <p:txBody>
          <a:bodyPr vert="horz" wrap="square" lIns="0" tIns="13335" rIns="0" bIns="0" rtlCol="0">
            <a:spAutoFit/>
          </a:bodyPr>
          <a:lstStyle/>
          <a:p>
            <a:pPr marL="12700" marR="5080">
              <a:lnSpc>
                <a:spcPct val="100000"/>
              </a:lnSpc>
              <a:spcBef>
                <a:spcPts val="105"/>
              </a:spcBef>
            </a:pPr>
            <a:r>
              <a:rPr sz="1600" b="1" spc="-10" dirty="0">
                <a:latin typeface="Arial"/>
                <a:cs typeface="Arial"/>
              </a:rPr>
              <a:t>TCCC </a:t>
            </a:r>
            <a:r>
              <a:rPr sz="1600" b="1" dirty="0">
                <a:latin typeface="Arial"/>
                <a:cs typeface="Arial"/>
              </a:rPr>
              <a:t>Medications </a:t>
            </a:r>
            <a:r>
              <a:rPr sz="1600" b="1" spc="5" dirty="0">
                <a:latin typeface="Arial"/>
                <a:cs typeface="Arial"/>
              </a:rPr>
              <a:t> </a:t>
            </a:r>
            <a:r>
              <a:rPr sz="1600" spc="-5" dirty="0">
                <a:latin typeface="Arial MT"/>
                <a:cs typeface="Arial MT"/>
              </a:rPr>
              <a:t>delivered by </a:t>
            </a:r>
            <a:r>
              <a:rPr sz="1600" b="1" spc="5" dirty="0">
                <a:latin typeface="Arial"/>
                <a:cs typeface="Arial"/>
              </a:rPr>
              <a:t>IV </a:t>
            </a:r>
            <a:r>
              <a:rPr sz="1600" spc="-5" dirty="0">
                <a:latin typeface="Arial MT"/>
                <a:cs typeface="Arial MT"/>
              </a:rPr>
              <a:t>or </a:t>
            </a:r>
            <a:r>
              <a:rPr sz="1600" b="1" spc="5" dirty="0">
                <a:latin typeface="Arial"/>
                <a:cs typeface="Arial"/>
              </a:rPr>
              <a:t>IO </a:t>
            </a:r>
            <a:r>
              <a:rPr sz="1600" b="1" spc="10" dirty="0">
                <a:latin typeface="Arial"/>
                <a:cs typeface="Arial"/>
              </a:rPr>
              <a:t> </a:t>
            </a:r>
            <a:r>
              <a:rPr sz="1600" spc="-5" dirty="0">
                <a:latin typeface="Arial MT"/>
                <a:cs typeface="Arial MT"/>
              </a:rPr>
              <a:t>route:</a:t>
            </a:r>
            <a:r>
              <a:rPr sz="1600" spc="10" dirty="0">
                <a:latin typeface="Arial MT"/>
                <a:cs typeface="Arial MT"/>
              </a:rPr>
              <a:t> </a:t>
            </a:r>
            <a:r>
              <a:rPr sz="1600" dirty="0">
                <a:latin typeface="Arial MT"/>
                <a:cs typeface="Arial MT"/>
              </a:rPr>
              <a:t>ketamine, </a:t>
            </a:r>
            <a:r>
              <a:rPr sz="1600" spc="5" dirty="0">
                <a:latin typeface="Arial MT"/>
                <a:cs typeface="Arial MT"/>
              </a:rPr>
              <a:t> </a:t>
            </a:r>
            <a:r>
              <a:rPr sz="1600" spc="-5" dirty="0">
                <a:latin typeface="Arial MT"/>
                <a:cs typeface="Arial MT"/>
              </a:rPr>
              <a:t>ondansetron, and </a:t>
            </a:r>
            <a:r>
              <a:rPr sz="1600" dirty="0">
                <a:latin typeface="Arial MT"/>
                <a:cs typeface="Arial MT"/>
              </a:rPr>
              <a:t> </a:t>
            </a:r>
            <a:r>
              <a:rPr sz="1600" spc="-10" dirty="0">
                <a:latin typeface="Arial MT"/>
                <a:cs typeface="Arial MT"/>
              </a:rPr>
              <a:t>naloxone;</a:t>
            </a:r>
            <a:r>
              <a:rPr sz="1600" spc="-5" dirty="0">
                <a:latin typeface="Arial MT"/>
                <a:cs typeface="Arial MT"/>
              </a:rPr>
              <a:t> </a:t>
            </a:r>
            <a:r>
              <a:rPr sz="1600" dirty="0">
                <a:latin typeface="Arial MT"/>
                <a:cs typeface="Arial MT"/>
              </a:rPr>
              <a:t>also,</a:t>
            </a:r>
            <a:r>
              <a:rPr sz="1600" spc="-25" dirty="0">
                <a:latin typeface="Arial MT"/>
                <a:cs typeface="Arial MT"/>
              </a:rPr>
              <a:t> </a:t>
            </a:r>
            <a:r>
              <a:rPr sz="1600" spc="-5" dirty="0">
                <a:latin typeface="Arial MT"/>
                <a:cs typeface="Arial MT"/>
              </a:rPr>
              <a:t>fentanyl</a:t>
            </a:r>
            <a:endParaRPr sz="1600">
              <a:latin typeface="Arial MT"/>
              <a:cs typeface="Arial MT"/>
            </a:endParaRPr>
          </a:p>
        </p:txBody>
      </p:sp>
      <p:sp>
        <p:nvSpPr>
          <p:cNvPr id="10" name="object 10"/>
          <p:cNvSpPr txBox="1"/>
          <p:nvPr/>
        </p:nvSpPr>
        <p:spPr>
          <a:xfrm>
            <a:off x="392074" y="4508449"/>
            <a:ext cx="1602105" cy="300355"/>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IV</a:t>
            </a:r>
            <a:r>
              <a:rPr sz="1800" b="1" spc="-40" dirty="0">
                <a:latin typeface="Arial"/>
                <a:cs typeface="Arial"/>
              </a:rPr>
              <a:t> </a:t>
            </a:r>
            <a:r>
              <a:rPr sz="1800" b="1" dirty="0">
                <a:latin typeface="Arial"/>
                <a:cs typeface="Arial"/>
              </a:rPr>
              <a:t>saline</a:t>
            </a:r>
            <a:r>
              <a:rPr sz="1800" b="1" spc="-75" dirty="0">
                <a:latin typeface="Arial"/>
                <a:cs typeface="Arial"/>
              </a:rPr>
              <a:t> </a:t>
            </a:r>
            <a:r>
              <a:rPr sz="1800" b="1" dirty="0">
                <a:latin typeface="Arial"/>
                <a:cs typeface="Arial"/>
              </a:rPr>
              <a:t>locks</a:t>
            </a:r>
            <a:endParaRPr sz="1800">
              <a:latin typeface="Arial"/>
              <a:cs typeface="Arial"/>
            </a:endParaRPr>
          </a:p>
        </p:txBody>
      </p:sp>
      <p:sp>
        <p:nvSpPr>
          <p:cNvPr id="11" name="object 11"/>
          <p:cNvSpPr txBox="1"/>
          <p:nvPr/>
        </p:nvSpPr>
        <p:spPr>
          <a:xfrm>
            <a:off x="614578" y="4847335"/>
            <a:ext cx="2250440" cy="146177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Can</a:t>
            </a:r>
            <a:r>
              <a:rPr sz="1800" spc="-30" dirty="0">
                <a:latin typeface="Arial MT"/>
                <a:cs typeface="Arial MT"/>
              </a:rPr>
              <a:t> </a:t>
            </a:r>
            <a:r>
              <a:rPr sz="1800" dirty="0">
                <a:latin typeface="Arial MT"/>
                <a:cs typeface="Arial MT"/>
              </a:rPr>
              <a:t>use</a:t>
            </a:r>
            <a:r>
              <a:rPr sz="1800" spc="-30" dirty="0">
                <a:latin typeface="Arial MT"/>
                <a:cs typeface="Arial MT"/>
              </a:rPr>
              <a:t> </a:t>
            </a:r>
            <a:r>
              <a:rPr sz="1800" spc="5" dirty="0">
                <a:latin typeface="Arial MT"/>
                <a:cs typeface="Arial MT"/>
              </a:rPr>
              <a:t>same</a:t>
            </a:r>
            <a:r>
              <a:rPr sz="1800" spc="-55" dirty="0">
                <a:latin typeface="Arial MT"/>
                <a:cs typeface="Arial MT"/>
              </a:rPr>
              <a:t> </a:t>
            </a:r>
            <a:r>
              <a:rPr sz="1800" dirty="0">
                <a:latin typeface="Arial MT"/>
                <a:cs typeface="Arial MT"/>
              </a:rPr>
              <a:t>needle</a:t>
            </a:r>
            <a:endParaRPr sz="1800">
              <a:latin typeface="Arial MT"/>
              <a:cs typeface="Arial MT"/>
            </a:endParaRPr>
          </a:p>
          <a:p>
            <a:pPr marL="12700">
              <a:lnSpc>
                <a:spcPct val="100000"/>
              </a:lnSpc>
            </a:pPr>
            <a:r>
              <a:rPr sz="1800" dirty="0">
                <a:latin typeface="Arial MT"/>
                <a:cs typeface="Arial MT"/>
              </a:rPr>
              <a:t>from</a:t>
            </a:r>
            <a:r>
              <a:rPr sz="1800" spc="-55" dirty="0">
                <a:latin typeface="Arial MT"/>
                <a:cs typeface="Arial MT"/>
              </a:rPr>
              <a:t> </a:t>
            </a:r>
            <a:r>
              <a:rPr sz="1800" dirty="0">
                <a:latin typeface="Arial MT"/>
                <a:cs typeface="Arial MT"/>
              </a:rPr>
              <a:t>draw</a:t>
            </a:r>
            <a:endParaRPr sz="1800">
              <a:latin typeface="Arial MT"/>
              <a:cs typeface="Arial MT"/>
            </a:endParaRPr>
          </a:p>
          <a:p>
            <a:pPr marL="12700" marR="145415">
              <a:lnSpc>
                <a:spcPct val="100000"/>
              </a:lnSpc>
              <a:spcBef>
                <a:spcPts val="505"/>
              </a:spcBef>
            </a:pPr>
            <a:r>
              <a:rPr sz="1800" dirty="0">
                <a:latin typeface="Arial MT"/>
                <a:cs typeface="Arial MT"/>
              </a:rPr>
              <a:t>Flush</a:t>
            </a:r>
            <a:r>
              <a:rPr sz="1800" spc="-55" dirty="0">
                <a:latin typeface="Arial MT"/>
                <a:cs typeface="Arial MT"/>
              </a:rPr>
              <a:t> </a:t>
            </a:r>
            <a:r>
              <a:rPr sz="1800" dirty="0">
                <a:latin typeface="Arial MT"/>
                <a:cs typeface="Arial MT"/>
              </a:rPr>
              <a:t>to</a:t>
            </a:r>
            <a:r>
              <a:rPr sz="1800" spc="-5" dirty="0">
                <a:latin typeface="Arial MT"/>
                <a:cs typeface="Arial MT"/>
              </a:rPr>
              <a:t> </a:t>
            </a:r>
            <a:r>
              <a:rPr sz="1800" dirty="0">
                <a:latin typeface="Arial MT"/>
                <a:cs typeface="Arial MT"/>
              </a:rPr>
              <a:t>ensure</a:t>
            </a:r>
            <a:r>
              <a:rPr sz="1800" spc="-55" dirty="0">
                <a:latin typeface="Arial MT"/>
                <a:cs typeface="Arial MT"/>
              </a:rPr>
              <a:t> </a:t>
            </a:r>
            <a:r>
              <a:rPr sz="1800" dirty="0">
                <a:latin typeface="Arial MT"/>
                <a:cs typeface="Arial MT"/>
              </a:rPr>
              <a:t>med </a:t>
            </a:r>
            <a:r>
              <a:rPr sz="1800" spc="-484" dirty="0">
                <a:latin typeface="Arial MT"/>
                <a:cs typeface="Arial MT"/>
              </a:rPr>
              <a:t> </a:t>
            </a:r>
            <a:r>
              <a:rPr sz="1800" dirty="0">
                <a:latin typeface="Arial MT"/>
                <a:cs typeface="Arial MT"/>
              </a:rPr>
              <a:t>delivery and keep </a:t>
            </a:r>
            <a:r>
              <a:rPr sz="1800" spc="5" dirty="0">
                <a:latin typeface="Arial MT"/>
                <a:cs typeface="Arial MT"/>
              </a:rPr>
              <a:t> </a:t>
            </a:r>
            <a:r>
              <a:rPr sz="1800" dirty="0">
                <a:latin typeface="Arial MT"/>
                <a:cs typeface="Arial MT"/>
              </a:rPr>
              <a:t>lock</a:t>
            </a:r>
            <a:r>
              <a:rPr sz="1800" spc="-45" dirty="0">
                <a:latin typeface="Arial MT"/>
                <a:cs typeface="Arial MT"/>
              </a:rPr>
              <a:t> </a:t>
            </a:r>
            <a:r>
              <a:rPr sz="1800" dirty="0">
                <a:latin typeface="Arial MT"/>
                <a:cs typeface="Arial MT"/>
              </a:rPr>
              <a:t>patent</a:t>
            </a:r>
            <a:endParaRPr sz="1800">
              <a:latin typeface="Arial MT"/>
              <a:cs typeface="Arial MT"/>
            </a:endParaRPr>
          </a:p>
        </p:txBody>
      </p:sp>
      <p:grpSp>
        <p:nvGrpSpPr>
          <p:cNvPr id="12" name="object 12"/>
          <p:cNvGrpSpPr/>
          <p:nvPr/>
        </p:nvGrpSpPr>
        <p:grpSpPr>
          <a:xfrm>
            <a:off x="243840" y="1670304"/>
            <a:ext cx="3157855" cy="3108960"/>
            <a:chOff x="243840" y="1670304"/>
            <a:chExt cx="3157855" cy="3108960"/>
          </a:xfrm>
        </p:grpSpPr>
        <p:pic>
          <p:nvPicPr>
            <p:cNvPr id="13" name="object 13"/>
            <p:cNvPicPr/>
            <p:nvPr/>
          </p:nvPicPr>
          <p:blipFill>
            <a:blip r:embed="rId4" cstate="print"/>
            <a:stretch>
              <a:fillRect/>
            </a:stretch>
          </p:blipFill>
          <p:spPr>
            <a:xfrm>
              <a:off x="243840" y="1670304"/>
              <a:ext cx="3157728" cy="3108960"/>
            </a:xfrm>
            <a:prstGeom prst="rect">
              <a:avLst/>
            </a:prstGeom>
          </p:spPr>
        </p:pic>
        <p:pic>
          <p:nvPicPr>
            <p:cNvPr id="14" name="object 14"/>
            <p:cNvPicPr/>
            <p:nvPr/>
          </p:nvPicPr>
          <p:blipFill>
            <a:blip r:embed="rId5" cstate="print"/>
            <a:stretch>
              <a:fillRect/>
            </a:stretch>
          </p:blipFill>
          <p:spPr>
            <a:xfrm>
              <a:off x="441960" y="1868424"/>
              <a:ext cx="2575560" cy="2526792"/>
            </a:xfrm>
            <a:prstGeom prst="rect">
              <a:avLst/>
            </a:prstGeom>
          </p:spPr>
        </p:pic>
      </p:grpSp>
      <p:grpSp>
        <p:nvGrpSpPr>
          <p:cNvPr id="15" name="object 15"/>
          <p:cNvGrpSpPr/>
          <p:nvPr/>
        </p:nvGrpSpPr>
        <p:grpSpPr>
          <a:xfrm>
            <a:off x="6053328" y="1557527"/>
            <a:ext cx="3225165" cy="3218815"/>
            <a:chOff x="6053328" y="1557527"/>
            <a:chExt cx="3225165" cy="3218815"/>
          </a:xfrm>
        </p:grpSpPr>
        <p:pic>
          <p:nvPicPr>
            <p:cNvPr id="16" name="object 16"/>
            <p:cNvPicPr/>
            <p:nvPr/>
          </p:nvPicPr>
          <p:blipFill>
            <a:blip r:embed="rId6" cstate="print"/>
            <a:stretch>
              <a:fillRect/>
            </a:stretch>
          </p:blipFill>
          <p:spPr>
            <a:xfrm>
              <a:off x="6053328" y="1557527"/>
              <a:ext cx="3224783" cy="3218688"/>
            </a:xfrm>
            <a:prstGeom prst="rect">
              <a:avLst/>
            </a:prstGeom>
          </p:spPr>
        </p:pic>
        <p:pic>
          <p:nvPicPr>
            <p:cNvPr id="17" name="object 17"/>
            <p:cNvPicPr/>
            <p:nvPr/>
          </p:nvPicPr>
          <p:blipFill>
            <a:blip r:embed="rId7" cstate="print"/>
            <a:stretch>
              <a:fillRect/>
            </a:stretch>
          </p:blipFill>
          <p:spPr>
            <a:xfrm>
              <a:off x="6251448" y="1755647"/>
              <a:ext cx="2642616" cy="2636520"/>
            </a:xfrm>
            <a:prstGeom prst="rect">
              <a:avLst/>
            </a:prstGeom>
          </p:spPr>
        </p:pic>
      </p:grpSp>
      <p:sp>
        <p:nvSpPr>
          <p:cNvPr id="18" name="object 18"/>
          <p:cNvSpPr txBox="1"/>
          <p:nvPr/>
        </p:nvSpPr>
        <p:spPr>
          <a:xfrm>
            <a:off x="3280917" y="4505401"/>
            <a:ext cx="1918970" cy="300355"/>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IO</a:t>
            </a:r>
            <a:r>
              <a:rPr sz="1800" b="1" spc="-45" dirty="0">
                <a:latin typeface="Arial"/>
                <a:cs typeface="Arial"/>
              </a:rPr>
              <a:t> </a:t>
            </a:r>
            <a:r>
              <a:rPr sz="1800" b="1" dirty="0">
                <a:latin typeface="Arial"/>
                <a:cs typeface="Arial"/>
              </a:rPr>
              <a:t>extension</a:t>
            </a:r>
            <a:r>
              <a:rPr sz="1800" b="1" spc="-75" dirty="0">
                <a:latin typeface="Arial"/>
                <a:cs typeface="Arial"/>
              </a:rPr>
              <a:t> </a:t>
            </a:r>
            <a:r>
              <a:rPr sz="1800" b="1" dirty="0">
                <a:latin typeface="Arial"/>
                <a:cs typeface="Arial"/>
              </a:rPr>
              <a:t>sets</a:t>
            </a:r>
            <a:endParaRPr sz="1800">
              <a:latin typeface="Arial"/>
              <a:cs typeface="Arial"/>
            </a:endParaRPr>
          </a:p>
        </p:txBody>
      </p:sp>
      <p:sp>
        <p:nvSpPr>
          <p:cNvPr id="19" name="object 19"/>
          <p:cNvSpPr txBox="1"/>
          <p:nvPr/>
        </p:nvSpPr>
        <p:spPr>
          <a:xfrm>
            <a:off x="3503421" y="4841572"/>
            <a:ext cx="2095500" cy="1266190"/>
          </a:xfrm>
          <a:prstGeom prst="rect">
            <a:avLst/>
          </a:prstGeom>
        </p:spPr>
        <p:txBody>
          <a:bodyPr vert="horz" wrap="square" lIns="0" tIns="33655" rIns="0" bIns="0" rtlCol="0">
            <a:spAutoFit/>
          </a:bodyPr>
          <a:lstStyle/>
          <a:p>
            <a:pPr marL="12700">
              <a:lnSpc>
                <a:spcPct val="100000"/>
              </a:lnSpc>
              <a:spcBef>
                <a:spcPts val="265"/>
              </a:spcBef>
            </a:pPr>
            <a:r>
              <a:rPr sz="1800" dirty="0">
                <a:latin typeface="Arial MT"/>
                <a:cs typeface="Arial MT"/>
              </a:rPr>
              <a:t>Clamp</a:t>
            </a:r>
            <a:r>
              <a:rPr sz="1800" spc="-35" dirty="0">
                <a:latin typeface="Arial MT"/>
                <a:cs typeface="Arial MT"/>
              </a:rPr>
              <a:t> </a:t>
            </a:r>
            <a:r>
              <a:rPr sz="1800" spc="-5" dirty="0">
                <a:latin typeface="Arial MT"/>
                <a:cs typeface="Arial MT"/>
              </a:rPr>
              <a:t>extension</a:t>
            </a:r>
            <a:r>
              <a:rPr sz="1800" spc="-60" dirty="0">
                <a:latin typeface="Arial MT"/>
                <a:cs typeface="Arial MT"/>
              </a:rPr>
              <a:t> </a:t>
            </a:r>
            <a:r>
              <a:rPr sz="1800" spc="5" dirty="0">
                <a:latin typeface="Arial MT"/>
                <a:cs typeface="Arial MT"/>
              </a:rPr>
              <a:t>set</a:t>
            </a:r>
            <a:endParaRPr sz="1800">
              <a:latin typeface="Arial MT"/>
              <a:cs typeface="Arial MT"/>
            </a:endParaRPr>
          </a:p>
          <a:p>
            <a:pPr marL="12700">
              <a:lnSpc>
                <a:spcPct val="100000"/>
              </a:lnSpc>
              <a:spcBef>
                <a:spcPts val="165"/>
              </a:spcBef>
            </a:pPr>
            <a:r>
              <a:rPr sz="1800" spc="-10" dirty="0">
                <a:latin typeface="Arial MT"/>
                <a:cs typeface="Arial MT"/>
              </a:rPr>
              <a:t>when</a:t>
            </a:r>
            <a:r>
              <a:rPr sz="1800" spc="-25" dirty="0">
                <a:latin typeface="Arial MT"/>
                <a:cs typeface="Arial MT"/>
              </a:rPr>
              <a:t> </a:t>
            </a:r>
            <a:r>
              <a:rPr sz="1800" dirty="0">
                <a:latin typeface="Arial MT"/>
                <a:cs typeface="Arial MT"/>
              </a:rPr>
              <a:t>cap</a:t>
            </a:r>
            <a:r>
              <a:rPr sz="1800" spc="-40" dirty="0">
                <a:latin typeface="Arial MT"/>
                <a:cs typeface="Arial MT"/>
              </a:rPr>
              <a:t> </a:t>
            </a:r>
            <a:r>
              <a:rPr sz="1800" dirty="0">
                <a:latin typeface="Arial MT"/>
                <a:cs typeface="Arial MT"/>
              </a:rPr>
              <a:t>open</a:t>
            </a:r>
            <a:endParaRPr sz="1800">
              <a:latin typeface="Arial MT"/>
              <a:cs typeface="Arial MT"/>
            </a:endParaRPr>
          </a:p>
          <a:p>
            <a:pPr marL="12700">
              <a:lnSpc>
                <a:spcPct val="100000"/>
              </a:lnSpc>
              <a:spcBef>
                <a:spcPts val="650"/>
              </a:spcBef>
            </a:pPr>
            <a:r>
              <a:rPr sz="1800" dirty="0">
                <a:latin typeface="Arial MT"/>
                <a:cs typeface="Arial MT"/>
              </a:rPr>
              <a:t>Use</a:t>
            </a:r>
            <a:r>
              <a:rPr sz="1800" spc="-35" dirty="0">
                <a:latin typeface="Arial MT"/>
                <a:cs typeface="Arial MT"/>
              </a:rPr>
              <a:t> </a:t>
            </a:r>
            <a:r>
              <a:rPr sz="1800" dirty="0">
                <a:latin typeface="Arial MT"/>
                <a:cs typeface="Arial MT"/>
              </a:rPr>
              <a:t>syringe</a:t>
            </a:r>
            <a:r>
              <a:rPr sz="1800" spc="-35" dirty="0">
                <a:latin typeface="Arial MT"/>
                <a:cs typeface="Arial MT"/>
              </a:rPr>
              <a:t> </a:t>
            </a:r>
            <a:r>
              <a:rPr sz="1800" spc="-5" dirty="0">
                <a:latin typeface="Arial MT"/>
                <a:cs typeface="Arial MT"/>
              </a:rPr>
              <a:t>without</a:t>
            </a:r>
            <a:endParaRPr sz="1800">
              <a:latin typeface="Arial MT"/>
              <a:cs typeface="Arial MT"/>
            </a:endParaRPr>
          </a:p>
          <a:p>
            <a:pPr marL="12700">
              <a:lnSpc>
                <a:spcPct val="100000"/>
              </a:lnSpc>
              <a:spcBef>
                <a:spcPts val="145"/>
              </a:spcBef>
            </a:pPr>
            <a:r>
              <a:rPr sz="1800" dirty="0">
                <a:latin typeface="Arial MT"/>
                <a:cs typeface="Arial MT"/>
              </a:rPr>
              <a:t>needle</a:t>
            </a:r>
            <a:endParaRPr sz="1800">
              <a:latin typeface="Arial MT"/>
              <a:cs typeface="Arial MT"/>
            </a:endParaRPr>
          </a:p>
        </p:txBody>
      </p:sp>
      <p:sp>
        <p:nvSpPr>
          <p:cNvPr id="20" name="object 20"/>
          <p:cNvSpPr txBox="1"/>
          <p:nvPr/>
        </p:nvSpPr>
        <p:spPr>
          <a:xfrm>
            <a:off x="6172327" y="4483843"/>
            <a:ext cx="2540000" cy="617855"/>
          </a:xfrm>
          <a:prstGeom prst="rect">
            <a:avLst/>
          </a:prstGeom>
        </p:spPr>
        <p:txBody>
          <a:bodyPr vert="horz" wrap="square" lIns="0" tIns="34290" rIns="0" bIns="0" rtlCol="0">
            <a:spAutoFit/>
          </a:bodyPr>
          <a:lstStyle/>
          <a:p>
            <a:pPr marL="12700">
              <a:lnSpc>
                <a:spcPct val="100000"/>
              </a:lnSpc>
              <a:spcBef>
                <a:spcPts val="270"/>
              </a:spcBef>
            </a:pPr>
            <a:r>
              <a:rPr sz="1800" b="1" dirty="0">
                <a:latin typeface="Arial"/>
                <a:cs typeface="Arial"/>
              </a:rPr>
              <a:t>IV</a:t>
            </a:r>
            <a:r>
              <a:rPr sz="1800" b="1" spc="-15" dirty="0">
                <a:latin typeface="Arial"/>
                <a:cs typeface="Arial"/>
              </a:rPr>
              <a:t> </a:t>
            </a:r>
            <a:r>
              <a:rPr sz="1800" b="1" dirty="0">
                <a:latin typeface="Arial"/>
                <a:cs typeface="Arial"/>
              </a:rPr>
              <a:t>tubing</a:t>
            </a:r>
            <a:r>
              <a:rPr sz="1800" b="1" spc="-25" dirty="0">
                <a:latin typeface="Arial"/>
                <a:cs typeface="Arial"/>
              </a:rPr>
              <a:t> </a:t>
            </a:r>
            <a:r>
              <a:rPr sz="1800" dirty="0">
                <a:latin typeface="Arial MT"/>
                <a:cs typeface="Arial MT"/>
              </a:rPr>
              <a:t>(using</a:t>
            </a:r>
            <a:r>
              <a:rPr sz="1800" spc="-55" dirty="0">
                <a:latin typeface="Arial MT"/>
                <a:cs typeface="Arial MT"/>
              </a:rPr>
              <a:t> </a:t>
            </a:r>
            <a:r>
              <a:rPr sz="1800" dirty="0">
                <a:latin typeface="Arial MT"/>
                <a:cs typeface="Arial MT"/>
              </a:rPr>
              <a:t>IV</a:t>
            </a:r>
            <a:r>
              <a:rPr sz="1800" spc="-30" dirty="0">
                <a:latin typeface="Arial MT"/>
                <a:cs typeface="Arial MT"/>
              </a:rPr>
              <a:t> </a:t>
            </a:r>
            <a:r>
              <a:rPr sz="1800" dirty="0">
                <a:latin typeface="Arial MT"/>
                <a:cs typeface="Arial MT"/>
              </a:rPr>
              <a:t>or</a:t>
            </a:r>
            <a:r>
              <a:rPr sz="1800" spc="-15" dirty="0">
                <a:latin typeface="Arial MT"/>
                <a:cs typeface="Arial MT"/>
              </a:rPr>
              <a:t> </a:t>
            </a:r>
            <a:r>
              <a:rPr sz="1800" dirty="0">
                <a:latin typeface="Arial MT"/>
                <a:cs typeface="Arial MT"/>
              </a:rPr>
              <a:t>IO</a:t>
            </a:r>
            <a:endParaRPr sz="1800">
              <a:latin typeface="Arial MT"/>
              <a:cs typeface="Arial MT"/>
            </a:endParaRPr>
          </a:p>
          <a:p>
            <a:pPr marL="12700">
              <a:lnSpc>
                <a:spcPct val="100000"/>
              </a:lnSpc>
              <a:spcBef>
                <a:spcPts val="170"/>
              </a:spcBef>
            </a:pPr>
            <a:r>
              <a:rPr sz="1800" spc="5" dirty="0">
                <a:latin typeface="Arial MT"/>
                <a:cs typeface="Arial MT"/>
              </a:rPr>
              <a:t>access)</a:t>
            </a:r>
            <a:endParaRPr sz="1800">
              <a:latin typeface="Arial MT"/>
              <a:cs typeface="Arial MT"/>
            </a:endParaRPr>
          </a:p>
        </p:txBody>
      </p:sp>
      <p:sp>
        <p:nvSpPr>
          <p:cNvPr id="21" name="object 21"/>
          <p:cNvSpPr txBox="1"/>
          <p:nvPr/>
        </p:nvSpPr>
        <p:spPr>
          <a:xfrm>
            <a:off x="6394830" y="5139370"/>
            <a:ext cx="2609215" cy="1261110"/>
          </a:xfrm>
          <a:prstGeom prst="rect">
            <a:avLst/>
          </a:prstGeom>
        </p:spPr>
        <p:txBody>
          <a:bodyPr vert="horz" wrap="square" lIns="0" tIns="12700" rIns="0" bIns="0" rtlCol="0">
            <a:spAutoFit/>
          </a:bodyPr>
          <a:lstStyle/>
          <a:p>
            <a:pPr marL="12700" marR="5080">
              <a:lnSpc>
                <a:spcPct val="106700"/>
              </a:lnSpc>
              <a:spcBef>
                <a:spcPts val="100"/>
              </a:spcBef>
            </a:pPr>
            <a:r>
              <a:rPr sz="1800" dirty="0">
                <a:latin typeface="Arial MT"/>
                <a:cs typeface="Arial MT"/>
              </a:rPr>
              <a:t>Close clamps or pinch </a:t>
            </a:r>
            <a:r>
              <a:rPr sz="1800" spc="5" dirty="0">
                <a:latin typeface="Arial MT"/>
                <a:cs typeface="Arial MT"/>
              </a:rPr>
              <a:t> </a:t>
            </a:r>
            <a:r>
              <a:rPr sz="1800" dirty="0">
                <a:latin typeface="Arial MT"/>
                <a:cs typeface="Arial MT"/>
              </a:rPr>
              <a:t>tubing </a:t>
            </a:r>
            <a:r>
              <a:rPr sz="1800" spc="-5" dirty="0">
                <a:latin typeface="Arial MT"/>
                <a:cs typeface="Arial MT"/>
              </a:rPr>
              <a:t>above </a:t>
            </a:r>
            <a:r>
              <a:rPr sz="1800" dirty="0">
                <a:latin typeface="Arial MT"/>
                <a:cs typeface="Arial MT"/>
              </a:rPr>
              <a:t>injection </a:t>
            </a:r>
            <a:r>
              <a:rPr sz="1800" spc="5" dirty="0">
                <a:latin typeface="Arial MT"/>
                <a:cs typeface="Arial MT"/>
              </a:rPr>
              <a:t> </a:t>
            </a:r>
            <a:r>
              <a:rPr sz="1800" dirty="0">
                <a:latin typeface="Arial MT"/>
                <a:cs typeface="Arial MT"/>
              </a:rPr>
              <a:t>port</a:t>
            </a:r>
            <a:r>
              <a:rPr sz="1800" spc="-40" dirty="0">
                <a:latin typeface="Arial MT"/>
                <a:cs typeface="Arial MT"/>
              </a:rPr>
              <a:t> </a:t>
            </a:r>
            <a:r>
              <a:rPr sz="1800" dirty="0">
                <a:latin typeface="Arial MT"/>
                <a:cs typeface="Arial MT"/>
              </a:rPr>
              <a:t>during</a:t>
            </a:r>
            <a:r>
              <a:rPr sz="1800" spc="-55" dirty="0">
                <a:latin typeface="Arial MT"/>
                <a:cs typeface="Arial MT"/>
              </a:rPr>
              <a:t> </a:t>
            </a:r>
            <a:r>
              <a:rPr sz="1800" dirty="0">
                <a:latin typeface="Arial MT"/>
                <a:cs typeface="Arial MT"/>
              </a:rPr>
              <a:t>administration</a:t>
            </a:r>
            <a:endParaRPr sz="1800">
              <a:latin typeface="Arial MT"/>
              <a:cs typeface="Arial MT"/>
            </a:endParaRPr>
          </a:p>
          <a:p>
            <a:pPr marL="12700">
              <a:lnSpc>
                <a:spcPct val="100000"/>
              </a:lnSpc>
              <a:spcBef>
                <a:spcPts val="655"/>
              </a:spcBef>
            </a:pPr>
            <a:r>
              <a:rPr sz="1800" dirty="0">
                <a:latin typeface="Arial MT"/>
                <a:cs typeface="Arial MT"/>
              </a:rPr>
              <a:t>Flush</a:t>
            </a:r>
            <a:r>
              <a:rPr sz="1800" spc="-45" dirty="0">
                <a:latin typeface="Arial MT"/>
                <a:cs typeface="Arial MT"/>
              </a:rPr>
              <a:t> </a:t>
            </a:r>
            <a:r>
              <a:rPr sz="1800" spc="-10" dirty="0">
                <a:latin typeface="Arial MT"/>
                <a:cs typeface="Arial MT"/>
              </a:rPr>
              <a:t>with</a:t>
            </a:r>
            <a:r>
              <a:rPr sz="1800" dirty="0">
                <a:latin typeface="Arial MT"/>
                <a:cs typeface="Arial MT"/>
              </a:rPr>
              <a:t> saline</a:t>
            </a:r>
            <a:r>
              <a:rPr sz="1800" spc="-45" dirty="0">
                <a:latin typeface="Arial MT"/>
                <a:cs typeface="Arial MT"/>
              </a:rPr>
              <a:t> </a:t>
            </a:r>
            <a:r>
              <a:rPr sz="1800" dirty="0">
                <a:latin typeface="Arial MT"/>
                <a:cs typeface="Arial MT"/>
              </a:rPr>
              <a:t>or</a:t>
            </a:r>
            <a:r>
              <a:rPr sz="1800" spc="-5" dirty="0">
                <a:latin typeface="Arial MT"/>
                <a:cs typeface="Arial MT"/>
              </a:rPr>
              <a:t> </a:t>
            </a:r>
            <a:r>
              <a:rPr sz="1800" dirty="0">
                <a:latin typeface="Arial MT"/>
                <a:cs typeface="Arial MT"/>
              </a:rPr>
              <a:t>LR</a:t>
            </a:r>
            <a:endParaRPr sz="1800">
              <a:latin typeface="Arial MT"/>
              <a:cs typeface="Arial MT"/>
            </a:endParaRPr>
          </a:p>
        </p:txBody>
      </p:sp>
      <p:sp>
        <p:nvSpPr>
          <p:cNvPr id="22" name="object 22"/>
          <p:cNvSpPr/>
          <p:nvPr/>
        </p:nvSpPr>
        <p:spPr>
          <a:xfrm>
            <a:off x="9230868" y="2622804"/>
            <a:ext cx="0" cy="2042160"/>
          </a:xfrm>
          <a:custGeom>
            <a:avLst/>
            <a:gdLst/>
            <a:ahLst/>
            <a:cxnLst/>
            <a:rect l="l" t="t" r="r" b="b"/>
            <a:pathLst>
              <a:path h="2042160">
                <a:moveTo>
                  <a:pt x="0" y="2042033"/>
                </a:moveTo>
                <a:lnTo>
                  <a:pt x="0" y="640080"/>
                </a:lnTo>
              </a:path>
              <a:path h="2042160">
                <a:moveTo>
                  <a:pt x="0" y="529463"/>
                </a:moveTo>
                <a:lnTo>
                  <a:pt x="0" y="0"/>
                </a:lnTo>
              </a:path>
            </a:pathLst>
          </a:custGeom>
          <a:ln w="101600">
            <a:solidFill>
              <a:srgbClr val="CD9146"/>
            </a:solidFill>
          </a:ln>
        </p:spPr>
        <p:txBody>
          <a:bodyPr wrap="square" lIns="0" tIns="0" rIns="0" bIns="0" rtlCol="0"/>
          <a:lstStyle/>
          <a:p>
            <a:endParaRPr/>
          </a:p>
        </p:txBody>
      </p:sp>
      <p:sp>
        <p:nvSpPr>
          <p:cNvPr id="23" name="object 23"/>
          <p:cNvSpPr/>
          <p:nvPr/>
        </p:nvSpPr>
        <p:spPr>
          <a:xfrm>
            <a:off x="458723" y="4884420"/>
            <a:ext cx="0" cy="529590"/>
          </a:xfrm>
          <a:custGeom>
            <a:avLst/>
            <a:gdLst/>
            <a:ahLst/>
            <a:cxnLst/>
            <a:rect l="l" t="t" r="r" b="b"/>
            <a:pathLst>
              <a:path h="529589">
                <a:moveTo>
                  <a:pt x="0" y="529462"/>
                </a:moveTo>
                <a:lnTo>
                  <a:pt x="0" y="0"/>
                </a:lnTo>
              </a:path>
            </a:pathLst>
          </a:custGeom>
          <a:ln w="101600">
            <a:solidFill>
              <a:srgbClr val="CD9146"/>
            </a:solidFill>
          </a:ln>
        </p:spPr>
        <p:txBody>
          <a:bodyPr wrap="square" lIns="0" tIns="0" rIns="0" bIns="0" rtlCol="0"/>
          <a:lstStyle/>
          <a:p>
            <a:endParaRPr/>
          </a:p>
        </p:txBody>
      </p:sp>
      <p:sp>
        <p:nvSpPr>
          <p:cNvPr id="24" name="object 24"/>
          <p:cNvSpPr/>
          <p:nvPr/>
        </p:nvSpPr>
        <p:spPr>
          <a:xfrm>
            <a:off x="3348228" y="4893564"/>
            <a:ext cx="0" cy="529590"/>
          </a:xfrm>
          <a:custGeom>
            <a:avLst/>
            <a:gdLst/>
            <a:ahLst/>
            <a:cxnLst/>
            <a:rect l="l" t="t" r="r" b="b"/>
            <a:pathLst>
              <a:path h="529589">
                <a:moveTo>
                  <a:pt x="0" y="529463"/>
                </a:moveTo>
                <a:lnTo>
                  <a:pt x="0" y="0"/>
                </a:lnTo>
              </a:path>
            </a:pathLst>
          </a:custGeom>
          <a:ln w="101600">
            <a:solidFill>
              <a:srgbClr val="CD9146"/>
            </a:solidFill>
          </a:ln>
        </p:spPr>
        <p:txBody>
          <a:bodyPr wrap="square" lIns="0" tIns="0" rIns="0" bIns="0" rtlCol="0"/>
          <a:lstStyle/>
          <a:p>
            <a:endParaRPr/>
          </a:p>
        </p:txBody>
      </p:sp>
      <p:sp>
        <p:nvSpPr>
          <p:cNvPr id="25" name="object 25"/>
          <p:cNvSpPr/>
          <p:nvPr/>
        </p:nvSpPr>
        <p:spPr>
          <a:xfrm>
            <a:off x="3351276" y="5536691"/>
            <a:ext cx="0" cy="529590"/>
          </a:xfrm>
          <a:custGeom>
            <a:avLst/>
            <a:gdLst/>
            <a:ahLst/>
            <a:cxnLst/>
            <a:rect l="l" t="t" r="r" b="b"/>
            <a:pathLst>
              <a:path h="529589">
                <a:moveTo>
                  <a:pt x="0" y="529526"/>
                </a:moveTo>
                <a:lnTo>
                  <a:pt x="0" y="0"/>
                </a:lnTo>
              </a:path>
            </a:pathLst>
          </a:custGeom>
          <a:ln w="101600">
            <a:solidFill>
              <a:srgbClr val="CD9146"/>
            </a:solidFill>
          </a:ln>
        </p:spPr>
        <p:txBody>
          <a:bodyPr wrap="square" lIns="0" tIns="0" rIns="0" bIns="0" rtlCol="0"/>
          <a:lstStyle/>
          <a:p>
            <a:endParaRPr/>
          </a:p>
        </p:txBody>
      </p:sp>
      <p:sp>
        <p:nvSpPr>
          <p:cNvPr id="26" name="object 26"/>
          <p:cNvSpPr/>
          <p:nvPr/>
        </p:nvSpPr>
        <p:spPr>
          <a:xfrm>
            <a:off x="6274308" y="6124955"/>
            <a:ext cx="0" cy="320040"/>
          </a:xfrm>
          <a:custGeom>
            <a:avLst/>
            <a:gdLst/>
            <a:ahLst/>
            <a:cxnLst/>
            <a:rect l="l" t="t" r="r" b="b"/>
            <a:pathLst>
              <a:path h="320039">
                <a:moveTo>
                  <a:pt x="0" y="319595"/>
                </a:moveTo>
                <a:lnTo>
                  <a:pt x="0" y="0"/>
                </a:lnTo>
              </a:path>
            </a:pathLst>
          </a:custGeom>
          <a:ln w="101600">
            <a:solidFill>
              <a:srgbClr val="CD9146"/>
            </a:solidFill>
          </a:ln>
        </p:spPr>
        <p:txBody>
          <a:bodyPr wrap="square" lIns="0" tIns="0" rIns="0" bIns="0" rtlCol="0"/>
          <a:lstStyle/>
          <a:p>
            <a:endParaRPr/>
          </a:p>
        </p:txBody>
      </p:sp>
      <p:sp>
        <p:nvSpPr>
          <p:cNvPr id="27" name="object 27"/>
          <p:cNvSpPr/>
          <p:nvPr/>
        </p:nvSpPr>
        <p:spPr>
          <a:xfrm>
            <a:off x="3354323" y="6182867"/>
            <a:ext cx="0" cy="320040"/>
          </a:xfrm>
          <a:custGeom>
            <a:avLst/>
            <a:gdLst/>
            <a:ahLst/>
            <a:cxnLst/>
            <a:rect l="l" t="t" r="r" b="b"/>
            <a:pathLst>
              <a:path h="320040">
                <a:moveTo>
                  <a:pt x="0" y="319595"/>
                </a:moveTo>
                <a:lnTo>
                  <a:pt x="0" y="0"/>
                </a:lnTo>
              </a:path>
            </a:pathLst>
          </a:custGeom>
          <a:ln w="101600">
            <a:solidFill>
              <a:srgbClr val="CD9146"/>
            </a:solidFill>
          </a:ln>
        </p:spPr>
        <p:txBody>
          <a:bodyPr wrap="square" lIns="0" tIns="0" rIns="0" bIns="0" rtlCol="0"/>
          <a:lstStyle/>
          <a:p>
            <a:endParaRPr/>
          </a:p>
        </p:txBody>
      </p:sp>
      <p:sp>
        <p:nvSpPr>
          <p:cNvPr id="28" name="object 28"/>
          <p:cNvSpPr/>
          <p:nvPr/>
        </p:nvSpPr>
        <p:spPr>
          <a:xfrm>
            <a:off x="458723" y="5500115"/>
            <a:ext cx="0" cy="761365"/>
          </a:xfrm>
          <a:custGeom>
            <a:avLst/>
            <a:gdLst/>
            <a:ahLst/>
            <a:cxnLst/>
            <a:rect l="l" t="t" r="r" b="b"/>
            <a:pathLst>
              <a:path h="761364">
                <a:moveTo>
                  <a:pt x="0" y="760806"/>
                </a:moveTo>
                <a:lnTo>
                  <a:pt x="0" y="0"/>
                </a:lnTo>
              </a:path>
            </a:pathLst>
          </a:custGeom>
          <a:ln w="101600">
            <a:solidFill>
              <a:srgbClr val="CD9146"/>
            </a:solidFill>
          </a:ln>
        </p:spPr>
        <p:txBody>
          <a:bodyPr wrap="square" lIns="0" tIns="0" rIns="0" bIns="0" rtlCol="0"/>
          <a:lstStyle/>
          <a:p>
            <a:endParaRPr/>
          </a:p>
        </p:txBody>
      </p:sp>
      <p:sp>
        <p:nvSpPr>
          <p:cNvPr id="29" name="object 29"/>
          <p:cNvSpPr/>
          <p:nvPr/>
        </p:nvSpPr>
        <p:spPr>
          <a:xfrm>
            <a:off x="6268211" y="5180076"/>
            <a:ext cx="0" cy="868680"/>
          </a:xfrm>
          <a:custGeom>
            <a:avLst/>
            <a:gdLst/>
            <a:ahLst/>
            <a:cxnLst/>
            <a:rect l="l" t="t" r="r" b="b"/>
            <a:pathLst>
              <a:path h="868679">
                <a:moveTo>
                  <a:pt x="0" y="868311"/>
                </a:moveTo>
                <a:lnTo>
                  <a:pt x="0" y="0"/>
                </a:lnTo>
              </a:path>
            </a:pathLst>
          </a:custGeom>
          <a:ln w="101600">
            <a:solidFill>
              <a:srgbClr val="CD9146"/>
            </a:solidFill>
          </a:ln>
        </p:spPr>
        <p:txBody>
          <a:bodyPr wrap="square" lIns="0" tIns="0" rIns="0" bIns="0" rtlCol="0"/>
          <a:lstStyle/>
          <a:p>
            <a:endParaRPr/>
          </a:p>
        </p:txBody>
      </p:sp>
      <p:grpSp>
        <p:nvGrpSpPr>
          <p:cNvPr id="30" name="object 30"/>
          <p:cNvGrpSpPr/>
          <p:nvPr/>
        </p:nvGrpSpPr>
        <p:grpSpPr>
          <a:xfrm>
            <a:off x="2923032" y="1761744"/>
            <a:ext cx="3377565" cy="3048000"/>
            <a:chOff x="2923032" y="1761744"/>
            <a:chExt cx="3377565" cy="3048000"/>
          </a:xfrm>
        </p:grpSpPr>
        <p:pic>
          <p:nvPicPr>
            <p:cNvPr id="31" name="object 31"/>
            <p:cNvPicPr/>
            <p:nvPr/>
          </p:nvPicPr>
          <p:blipFill>
            <a:blip r:embed="rId8" cstate="print"/>
            <a:stretch>
              <a:fillRect/>
            </a:stretch>
          </p:blipFill>
          <p:spPr>
            <a:xfrm>
              <a:off x="2923032" y="1761744"/>
              <a:ext cx="3377184" cy="3047999"/>
            </a:xfrm>
            <a:prstGeom prst="rect">
              <a:avLst/>
            </a:prstGeom>
          </p:spPr>
        </p:pic>
        <p:pic>
          <p:nvPicPr>
            <p:cNvPr id="32" name="object 32"/>
            <p:cNvPicPr/>
            <p:nvPr/>
          </p:nvPicPr>
          <p:blipFill>
            <a:blip r:embed="rId9" cstate="print"/>
            <a:stretch>
              <a:fillRect/>
            </a:stretch>
          </p:blipFill>
          <p:spPr>
            <a:xfrm>
              <a:off x="3121152" y="1998599"/>
              <a:ext cx="2777490" cy="2427097"/>
            </a:xfrm>
            <a:prstGeom prst="rect">
              <a:avLst/>
            </a:prstGeom>
          </p:spPr>
        </p:pic>
      </p:grpSp>
      <p:sp>
        <p:nvSpPr>
          <p:cNvPr id="33" name="object 33"/>
          <p:cNvSpPr txBox="1"/>
          <p:nvPr/>
        </p:nvSpPr>
        <p:spPr>
          <a:xfrm>
            <a:off x="9340722" y="6167262"/>
            <a:ext cx="2523490" cy="596265"/>
          </a:xfrm>
          <a:prstGeom prst="rect">
            <a:avLst/>
          </a:prstGeom>
        </p:spPr>
        <p:txBody>
          <a:bodyPr vert="horz" wrap="square" lIns="0" tIns="0" rIns="0" bIns="0" rtlCol="0">
            <a:spAutoFit/>
          </a:bodyPr>
          <a:lstStyle/>
          <a:p>
            <a:pPr marL="12700">
              <a:lnSpc>
                <a:spcPts val="1875"/>
              </a:lnSpc>
            </a:pPr>
            <a:r>
              <a:rPr sz="1600" spc="-5" dirty="0">
                <a:latin typeface="Arial MT"/>
                <a:cs typeface="Arial MT"/>
              </a:rPr>
              <a:t>and</a:t>
            </a:r>
            <a:r>
              <a:rPr sz="1600" spc="-30" dirty="0">
                <a:latin typeface="Arial MT"/>
                <a:cs typeface="Arial MT"/>
              </a:rPr>
              <a:t> </a:t>
            </a:r>
            <a:r>
              <a:rPr sz="1600" dirty="0">
                <a:latin typeface="Arial MT"/>
                <a:cs typeface="Arial MT"/>
              </a:rPr>
              <a:t>midazolam</a:t>
            </a:r>
            <a:endParaRPr sz="1600">
              <a:latin typeface="Arial MT"/>
              <a:cs typeface="Arial MT"/>
            </a:endParaRPr>
          </a:p>
          <a:p>
            <a:pPr marL="81280">
              <a:lnSpc>
                <a:spcPct val="100000"/>
              </a:lnSpc>
              <a:spcBef>
                <a:spcPts val="1270"/>
              </a:spcBef>
              <a:tabLst>
                <a:tab pos="2313940" algn="l"/>
              </a:tabLst>
            </a:pPr>
            <a:r>
              <a:rPr sz="1050" spc="-5" dirty="0">
                <a:solidFill>
                  <a:srgbClr val="CD9146"/>
                </a:solidFill>
                <a:latin typeface="Arial MT"/>
                <a:cs typeface="Arial MT"/>
              </a:rPr>
              <a:t>#TCCC-CPP-PPT-15</a:t>
            </a:r>
            <a:r>
              <a:rPr sz="1050" spc="305" dirty="0">
                <a:solidFill>
                  <a:srgbClr val="CD9146"/>
                </a:solidFill>
                <a:latin typeface="Arial MT"/>
                <a:cs typeface="Arial MT"/>
              </a:rPr>
              <a:t> </a:t>
            </a:r>
            <a:r>
              <a:rPr sz="1050" spc="-5" dirty="0">
                <a:solidFill>
                  <a:srgbClr val="CD9146"/>
                </a:solidFill>
                <a:latin typeface="Arial MT"/>
                <a:cs typeface="Arial MT"/>
              </a:rPr>
              <a:t>08</a:t>
            </a:r>
            <a:r>
              <a:rPr sz="1050" spc="10" dirty="0">
                <a:solidFill>
                  <a:srgbClr val="CD9146"/>
                </a:solidFill>
                <a:latin typeface="Arial MT"/>
                <a:cs typeface="Arial MT"/>
              </a:rPr>
              <a:t> </a:t>
            </a:r>
            <a:r>
              <a:rPr sz="1050" dirty="0">
                <a:solidFill>
                  <a:srgbClr val="CD9146"/>
                </a:solidFill>
                <a:latin typeface="Arial MT"/>
                <a:cs typeface="Arial MT"/>
              </a:rPr>
              <a:t>AUG </a:t>
            </a:r>
            <a:r>
              <a:rPr sz="1050" spc="-5" dirty="0">
                <a:solidFill>
                  <a:srgbClr val="CD9146"/>
                </a:solidFill>
                <a:latin typeface="Arial MT"/>
                <a:cs typeface="Arial MT"/>
              </a:rPr>
              <a:t>23	</a:t>
            </a:r>
            <a:fld id="{81D60167-4931-47E6-BA6A-407CBD079E47}" type="slidenum">
              <a:rPr sz="1200" spc="-5" dirty="0">
                <a:latin typeface="Arial MT"/>
                <a:cs typeface="Arial MT"/>
              </a:rPr>
              <a:t>34</a:t>
            </a:fld>
            <a:endParaRPr sz="1200">
              <a:latin typeface="Arial MT"/>
              <a:cs typeface="Arial MT"/>
            </a:endParaRPr>
          </a:p>
        </p:txBody>
      </p:sp>
      <p:sp>
        <p:nvSpPr>
          <p:cNvPr id="34" name="object 34"/>
          <p:cNvSpPr txBox="1"/>
          <p:nvPr/>
        </p:nvSpPr>
        <p:spPr>
          <a:xfrm>
            <a:off x="3503421" y="6186335"/>
            <a:ext cx="2401570" cy="281305"/>
          </a:xfrm>
          <a:prstGeom prst="rect">
            <a:avLst/>
          </a:prstGeom>
        </p:spPr>
        <p:txBody>
          <a:bodyPr vert="horz" wrap="square" lIns="0" tIns="0" rIns="0" bIns="0" rtlCol="0">
            <a:spAutoFit/>
          </a:bodyPr>
          <a:lstStyle/>
          <a:p>
            <a:pPr marL="12700">
              <a:lnSpc>
                <a:spcPts val="2090"/>
              </a:lnSpc>
            </a:pPr>
            <a:r>
              <a:rPr sz="1800" dirty="0">
                <a:latin typeface="Arial MT"/>
                <a:cs typeface="Arial MT"/>
              </a:rPr>
              <a:t>Flush</a:t>
            </a:r>
            <a:r>
              <a:rPr sz="1800" spc="-45" dirty="0">
                <a:latin typeface="Arial MT"/>
                <a:cs typeface="Arial MT"/>
              </a:rPr>
              <a:t> </a:t>
            </a:r>
            <a:r>
              <a:rPr sz="1800" dirty="0">
                <a:latin typeface="Arial MT"/>
                <a:cs typeface="Arial MT"/>
              </a:rPr>
              <a:t>like</a:t>
            </a:r>
            <a:r>
              <a:rPr sz="1800" spc="-15" dirty="0">
                <a:latin typeface="Arial MT"/>
                <a:cs typeface="Arial MT"/>
              </a:rPr>
              <a:t> </a:t>
            </a:r>
            <a:r>
              <a:rPr sz="1800" dirty="0">
                <a:latin typeface="Arial MT"/>
                <a:cs typeface="Arial MT"/>
              </a:rPr>
              <a:t>IV</a:t>
            </a:r>
            <a:r>
              <a:rPr sz="1800" spc="-25" dirty="0">
                <a:latin typeface="Arial MT"/>
                <a:cs typeface="Arial MT"/>
              </a:rPr>
              <a:t> </a:t>
            </a:r>
            <a:r>
              <a:rPr sz="1800" dirty="0">
                <a:latin typeface="Arial MT"/>
                <a:cs typeface="Arial MT"/>
              </a:rPr>
              <a:t>saline</a:t>
            </a:r>
            <a:r>
              <a:rPr sz="1800" spc="-40" dirty="0">
                <a:latin typeface="Arial MT"/>
                <a:cs typeface="Arial MT"/>
              </a:rPr>
              <a:t> </a:t>
            </a:r>
            <a:r>
              <a:rPr sz="1800" dirty="0">
                <a:latin typeface="Arial MT"/>
                <a:cs typeface="Arial MT"/>
              </a:rPr>
              <a:t>lock</a:t>
            </a:r>
            <a:endParaRPr sz="1800">
              <a:latin typeface="Arial MT"/>
              <a:cs typeface="Arial M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object 2"/>
          <p:cNvPicPr/>
          <p:nvPr/>
        </p:nvPicPr>
        <p:blipFill>
          <a:blip r:embed="rId5" cstate="print"/>
          <a:stretch>
            <a:fillRect/>
          </a:stretch>
        </p:blipFill>
        <p:spPr>
          <a:xfrm>
            <a:off x="307847" y="256031"/>
            <a:ext cx="1173480" cy="655320"/>
          </a:xfrm>
          <a:prstGeom prst="rect">
            <a:avLst/>
          </a:prstGeom>
        </p:spPr>
      </p:pic>
      <p:sp>
        <p:nvSpPr>
          <p:cNvPr id="3" name="object 3"/>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4" name="object 4"/>
          <p:cNvSpPr txBox="1"/>
          <p:nvPr/>
        </p:nvSpPr>
        <p:spPr>
          <a:xfrm>
            <a:off x="-533400" y="844374"/>
            <a:ext cx="12268200" cy="575799"/>
          </a:xfrm>
          <a:prstGeom prst="rect">
            <a:avLst/>
          </a:prstGeom>
        </p:spPr>
        <p:txBody>
          <a:bodyPr vert="horz" wrap="square" lIns="0" tIns="74930" rIns="0" bIns="0" rtlCol="0">
            <a:spAutoFit/>
          </a:bodyPr>
          <a:lstStyle/>
          <a:p>
            <a:pPr marL="12700" marR="5080" indent="1804670">
              <a:lnSpc>
                <a:spcPts val="3890"/>
              </a:lnSpc>
              <a:spcBef>
                <a:spcPts val="590"/>
              </a:spcBef>
            </a:pPr>
            <a:r>
              <a:rPr sz="3600" b="1" spc="-35" dirty="0">
                <a:solidFill>
                  <a:srgbClr val="FFFFFF"/>
                </a:solidFill>
                <a:latin typeface="Arial"/>
                <a:cs typeface="Arial"/>
              </a:rPr>
              <a:t>INTRAVENOUS MEDICATION</a:t>
            </a:r>
            <a:r>
              <a:rPr sz="3600" b="1" spc="-75" dirty="0">
                <a:solidFill>
                  <a:srgbClr val="FFFFFF"/>
                </a:solidFill>
                <a:latin typeface="Arial"/>
                <a:cs typeface="Arial"/>
              </a:rPr>
              <a:t> </a:t>
            </a:r>
            <a:r>
              <a:rPr sz="3600" b="1" spc="-30" dirty="0">
                <a:solidFill>
                  <a:srgbClr val="FFFFFF"/>
                </a:solidFill>
                <a:latin typeface="Arial"/>
                <a:cs typeface="Arial"/>
              </a:rPr>
              <a:t>ADMINISTRATION</a:t>
            </a:r>
            <a:endParaRPr sz="3600" dirty="0">
              <a:latin typeface="Arial"/>
              <a:cs typeface="Arial"/>
            </a:endParaRPr>
          </a:p>
        </p:txBody>
      </p:sp>
      <p:grpSp>
        <p:nvGrpSpPr>
          <p:cNvPr id="5" name="object 5"/>
          <p:cNvGrpSpPr/>
          <p:nvPr/>
        </p:nvGrpSpPr>
        <p:grpSpPr>
          <a:xfrm>
            <a:off x="2934842" y="2249042"/>
            <a:ext cx="6322695" cy="3582670"/>
            <a:chOff x="2934842" y="2249042"/>
            <a:chExt cx="6322695" cy="3582670"/>
          </a:xfrm>
        </p:grpSpPr>
        <p:sp>
          <p:nvSpPr>
            <p:cNvPr id="6" name="object 6"/>
            <p:cNvSpPr/>
            <p:nvPr/>
          </p:nvSpPr>
          <p:spPr>
            <a:xfrm>
              <a:off x="2944367" y="2258567"/>
              <a:ext cx="6303645" cy="3563620"/>
            </a:xfrm>
            <a:custGeom>
              <a:avLst/>
              <a:gdLst/>
              <a:ahLst/>
              <a:cxnLst/>
              <a:rect l="l" t="t" r="r" b="b"/>
              <a:pathLst>
                <a:path w="6303645" h="3563620">
                  <a:moveTo>
                    <a:pt x="0" y="3563111"/>
                  </a:moveTo>
                  <a:lnTo>
                    <a:pt x="6303263" y="3563111"/>
                  </a:lnTo>
                  <a:lnTo>
                    <a:pt x="6303263" y="0"/>
                  </a:lnTo>
                  <a:lnTo>
                    <a:pt x="0" y="0"/>
                  </a:lnTo>
                  <a:lnTo>
                    <a:pt x="0" y="3563111"/>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1639" y="3444239"/>
              <a:ext cx="1188720" cy="1191895"/>
            </a:xfrm>
            <a:custGeom>
              <a:avLst/>
              <a:gdLst/>
              <a:ahLst/>
              <a:cxnLst/>
              <a:rect l="l" t="t" r="r" b="b"/>
              <a:pathLst>
                <a:path w="1188720" h="1191895">
                  <a:moveTo>
                    <a:pt x="594360" y="0"/>
                  </a:moveTo>
                  <a:lnTo>
                    <a:pt x="545607" y="1975"/>
                  </a:lnTo>
                  <a:lnTo>
                    <a:pt x="497942" y="7800"/>
                  </a:lnTo>
                  <a:lnTo>
                    <a:pt x="451515" y="17320"/>
                  </a:lnTo>
                  <a:lnTo>
                    <a:pt x="406481" y="30382"/>
                  </a:lnTo>
                  <a:lnTo>
                    <a:pt x="362991" y="46833"/>
                  </a:lnTo>
                  <a:lnTo>
                    <a:pt x="321200" y="66519"/>
                  </a:lnTo>
                  <a:lnTo>
                    <a:pt x="281259" y="89286"/>
                  </a:lnTo>
                  <a:lnTo>
                    <a:pt x="243321" y="114982"/>
                  </a:lnTo>
                  <a:lnTo>
                    <a:pt x="207540" y="143453"/>
                  </a:lnTo>
                  <a:lnTo>
                    <a:pt x="174069" y="174545"/>
                  </a:lnTo>
                  <a:lnTo>
                    <a:pt x="143060" y="208105"/>
                  </a:lnTo>
                  <a:lnTo>
                    <a:pt x="114665" y="243980"/>
                  </a:lnTo>
                  <a:lnTo>
                    <a:pt x="89039" y="282015"/>
                  </a:lnTo>
                  <a:lnTo>
                    <a:pt x="66334" y="322058"/>
                  </a:lnTo>
                  <a:lnTo>
                    <a:pt x="46702" y="363956"/>
                  </a:lnTo>
                  <a:lnTo>
                    <a:pt x="30297" y="407554"/>
                  </a:lnTo>
                  <a:lnTo>
                    <a:pt x="17271" y="452699"/>
                  </a:lnTo>
                  <a:lnTo>
                    <a:pt x="7778" y="499238"/>
                  </a:lnTo>
                  <a:lnTo>
                    <a:pt x="1970" y="547017"/>
                  </a:lnTo>
                  <a:lnTo>
                    <a:pt x="0" y="595884"/>
                  </a:lnTo>
                  <a:lnTo>
                    <a:pt x="1970" y="644750"/>
                  </a:lnTo>
                  <a:lnTo>
                    <a:pt x="7778" y="692529"/>
                  </a:lnTo>
                  <a:lnTo>
                    <a:pt x="17271" y="739068"/>
                  </a:lnTo>
                  <a:lnTo>
                    <a:pt x="30297" y="784213"/>
                  </a:lnTo>
                  <a:lnTo>
                    <a:pt x="46702" y="827811"/>
                  </a:lnTo>
                  <a:lnTo>
                    <a:pt x="66334" y="869709"/>
                  </a:lnTo>
                  <a:lnTo>
                    <a:pt x="89039" y="909752"/>
                  </a:lnTo>
                  <a:lnTo>
                    <a:pt x="114665" y="947787"/>
                  </a:lnTo>
                  <a:lnTo>
                    <a:pt x="143060" y="983662"/>
                  </a:lnTo>
                  <a:lnTo>
                    <a:pt x="174069" y="1017222"/>
                  </a:lnTo>
                  <a:lnTo>
                    <a:pt x="207540" y="1048314"/>
                  </a:lnTo>
                  <a:lnTo>
                    <a:pt x="243321" y="1076785"/>
                  </a:lnTo>
                  <a:lnTo>
                    <a:pt x="281259" y="1102481"/>
                  </a:lnTo>
                  <a:lnTo>
                    <a:pt x="321200" y="1125248"/>
                  </a:lnTo>
                  <a:lnTo>
                    <a:pt x="362991" y="1144934"/>
                  </a:lnTo>
                  <a:lnTo>
                    <a:pt x="406481" y="1161385"/>
                  </a:lnTo>
                  <a:lnTo>
                    <a:pt x="451515" y="1174447"/>
                  </a:lnTo>
                  <a:lnTo>
                    <a:pt x="497942" y="1183967"/>
                  </a:lnTo>
                  <a:lnTo>
                    <a:pt x="545607" y="1189792"/>
                  </a:lnTo>
                  <a:lnTo>
                    <a:pt x="594360" y="1191768"/>
                  </a:lnTo>
                  <a:lnTo>
                    <a:pt x="643112" y="1189792"/>
                  </a:lnTo>
                  <a:lnTo>
                    <a:pt x="690777" y="1183967"/>
                  </a:lnTo>
                  <a:lnTo>
                    <a:pt x="737204" y="1174447"/>
                  </a:lnTo>
                  <a:lnTo>
                    <a:pt x="782238" y="1161385"/>
                  </a:lnTo>
                  <a:lnTo>
                    <a:pt x="825728" y="1144934"/>
                  </a:lnTo>
                  <a:lnTo>
                    <a:pt x="867519" y="1125248"/>
                  </a:lnTo>
                  <a:lnTo>
                    <a:pt x="907460" y="1102481"/>
                  </a:lnTo>
                  <a:lnTo>
                    <a:pt x="945398" y="1076785"/>
                  </a:lnTo>
                  <a:lnTo>
                    <a:pt x="981179" y="1048314"/>
                  </a:lnTo>
                  <a:lnTo>
                    <a:pt x="1014650" y="1017222"/>
                  </a:lnTo>
                  <a:lnTo>
                    <a:pt x="1045659" y="983662"/>
                  </a:lnTo>
                  <a:lnTo>
                    <a:pt x="1074054" y="947787"/>
                  </a:lnTo>
                  <a:lnTo>
                    <a:pt x="1099680" y="909752"/>
                  </a:lnTo>
                  <a:lnTo>
                    <a:pt x="1122385" y="869709"/>
                  </a:lnTo>
                  <a:lnTo>
                    <a:pt x="1142017" y="827811"/>
                  </a:lnTo>
                  <a:lnTo>
                    <a:pt x="1158422" y="784213"/>
                  </a:lnTo>
                  <a:lnTo>
                    <a:pt x="1171448" y="739068"/>
                  </a:lnTo>
                  <a:lnTo>
                    <a:pt x="1180941" y="692529"/>
                  </a:lnTo>
                  <a:lnTo>
                    <a:pt x="1186749" y="644750"/>
                  </a:lnTo>
                  <a:lnTo>
                    <a:pt x="1188719" y="595884"/>
                  </a:lnTo>
                  <a:lnTo>
                    <a:pt x="1186749" y="547017"/>
                  </a:lnTo>
                  <a:lnTo>
                    <a:pt x="1180941" y="499238"/>
                  </a:lnTo>
                  <a:lnTo>
                    <a:pt x="1171448" y="452699"/>
                  </a:lnTo>
                  <a:lnTo>
                    <a:pt x="1158422" y="407554"/>
                  </a:lnTo>
                  <a:lnTo>
                    <a:pt x="1142017" y="363956"/>
                  </a:lnTo>
                  <a:lnTo>
                    <a:pt x="1122385" y="322058"/>
                  </a:lnTo>
                  <a:lnTo>
                    <a:pt x="1099680" y="282015"/>
                  </a:lnTo>
                  <a:lnTo>
                    <a:pt x="1074054" y="243980"/>
                  </a:lnTo>
                  <a:lnTo>
                    <a:pt x="1045659" y="208105"/>
                  </a:lnTo>
                  <a:lnTo>
                    <a:pt x="1014650" y="174545"/>
                  </a:lnTo>
                  <a:lnTo>
                    <a:pt x="981179" y="143453"/>
                  </a:lnTo>
                  <a:lnTo>
                    <a:pt x="945398" y="114982"/>
                  </a:lnTo>
                  <a:lnTo>
                    <a:pt x="907460" y="89286"/>
                  </a:lnTo>
                  <a:lnTo>
                    <a:pt x="867519" y="66519"/>
                  </a:lnTo>
                  <a:lnTo>
                    <a:pt x="825728" y="46833"/>
                  </a:lnTo>
                  <a:lnTo>
                    <a:pt x="782238" y="30382"/>
                  </a:lnTo>
                  <a:lnTo>
                    <a:pt x="737204" y="17320"/>
                  </a:lnTo>
                  <a:lnTo>
                    <a:pt x="690777" y="7800"/>
                  </a:lnTo>
                  <a:lnTo>
                    <a:pt x="643112" y="1975"/>
                  </a:lnTo>
                  <a:lnTo>
                    <a:pt x="594360" y="0"/>
                  </a:lnTo>
                  <a:close/>
                </a:path>
              </a:pathLst>
            </a:custGeom>
            <a:solidFill>
              <a:srgbClr val="606667"/>
            </a:solidFill>
          </p:spPr>
          <p:txBody>
            <a:bodyPr wrap="square" lIns="0" tIns="0" rIns="0" bIns="0" rtlCol="0"/>
            <a:lstStyle/>
            <a:p>
              <a:endParaRPr/>
            </a:p>
          </p:txBody>
        </p:sp>
        <p:sp>
          <p:nvSpPr>
            <p:cNvPr id="8" name="object 8"/>
            <p:cNvSpPr/>
            <p:nvPr/>
          </p:nvSpPr>
          <p:spPr>
            <a:xfrm>
              <a:off x="5897879" y="3736847"/>
              <a:ext cx="524510" cy="607060"/>
            </a:xfrm>
            <a:custGeom>
              <a:avLst/>
              <a:gdLst/>
              <a:ahLst/>
              <a:cxnLst/>
              <a:rect l="l" t="t" r="r" b="b"/>
              <a:pathLst>
                <a:path w="524510" h="607060">
                  <a:moveTo>
                    <a:pt x="0" y="0"/>
                  </a:moveTo>
                  <a:lnTo>
                    <a:pt x="0" y="606551"/>
                  </a:lnTo>
                  <a:lnTo>
                    <a:pt x="524256" y="303275"/>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805" y="6064749"/>
            <a:ext cx="472630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40" dirty="0">
                <a:solidFill>
                  <a:srgbClr val="898B8B"/>
                </a:solidFill>
                <a:latin typeface="Arial"/>
                <a:cs typeface="Arial"/>
              </a:rPr>
              <a:t> </a:t>
            </a:r>
            <a:r>
              <a:rPr sz="1800" i="1" spc="5" dirty="0">
                <a:solidFill>
                  <a:srgbClr val="898B8B"/>
                </a:solidFill>
                <a:latin typeface="Arial"/>
                <a:cs typeface="Arial"/>
              </a:rPr>
              <a:t>can</a:t>
            </a:r>
            <a:r>
              <a:rPr sz="1800" i="1" spc="-10" dirty="0">
                <a:solidFill>
                  <a:srgbClr val="898B8B"/>
                </a:solidFill>
                <a:latin typeface="Arial"/>
                <a:cs typeface="Arial"/>
              </a:rPr>
              <a:t> </a:t>
            </a:r>
            <a:r>
              <a:rPr sz="1800" i="1" dirty="0">
                <a:solidFill>
                  <a:srgbClr val="898B8B"/>
                </a:solidFill>
                <a:latin typeface="Arial"/>
                <a:cs typeface="Arial"/>
              </a:rPr>
              <a:t>be</a:t>
            </a:r>
            <a:r>
              <a:rPr sz="1800" i="1" spc="-10" dirty="0">
                <a:solidFill>
                  <a:srgbClr val="898B8B"/>
                </a:solidFill>
                <a:latin typeface="Arial"/>
                <a:cs typeface="Arial"/>
              </a:rPr>
              <a:t> </a:t>
            </a:r>
            <a:r>
              <a:rPr sz="1800" i="1" spc="5" dirty="0">
                <a:solidFill>
                  <a:srgbClr val="898B8B"/>
                </a:solidFill>
                <a:latin typeface="Arial"/>
                <a:cs typeface="Arial"/>
              </a:rPr>
              <a:t>found</a:t>
            </a:r>
            <a:r>
              <a:rPr sz="1800" i="1" spc="-40" dirty="0">
                <a:solidFill>
                  <a:srgbClr val="898B8B"/>
                </a:solidFill>
                <a:latin typeface="Arial"/>
                <a:cs typeface="Arial"/>
              </a:rPr>
              <a:t> </a:t>
            </a:r>
            <a:r>
              <a:rPr sz="1800" i="1" dirty="0">
                <a:solidFill>
                  <a:srgbClr val="898B8B"/>
                </a:solidFill>
                <a:latin typeface="Arial"/>
                <a:cs typeface="Arial"/>
              </a:rPr>
              <a:t>on</a:t>
            </a:r>
            <a:r>
              <a:rPr sz="1800" i="1" spc="-10" dirty="0">
                <a:solidFill>
                  <a:srgbClr val="898B8B"/>
                </a:solidFill>
                <a:latin typeface="Arial"/>
                <a:cs typeface="Arial"/>
              </a:rPr>
              <a:t> </a:t>
            </a:r>
            <a:r>
              <a:rPr sz="1800" i="1" dirty="0">
                <a:solidFill>
                  <a:srgbClr val="898B8B"/>
                </a:solidFill>
                <a:latin typeface="Arial"/>
                <a:cs typeface="Arial"/>
              </a:rPr>
              <a:t>deployedmedicine.com</a:t>
            </a:r>
            <a:endParaRPr sz="1800">
              <a:latin typeface="Arial"/>
              <a:cs typeface="Arial"/>
            </a:endParaRPr>
          </a:p>
        </p:txBody>
      </p:sp>
      <p:sp>
        <p:nvSpPr>
          <p:cNvPr id="10" name="object 10"/>
          <p:cNvSpPr txBox="1"/>
          <p:nvPr/>
        </p:nvSpPr>
        <p:spPr>
          <a:xfrm>
            <a:off x="11617197" y="6567433"/>
            <a:ext cx="247015"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solidFill>
                  <a:srgbClr val="767070"/>
                </a:solidFill>
                <a:latin typeface="Arial MT"/>
                <a:cs typeface="Arial MT"/>
              </a:rPr>
              <a:t>35</a:t>
            </a:fld>
            <a:endParaRPr sz="1200">
              <a:latin typeface="Arial MT"/>
              <a:cs typeface="Arial MT"/>
            </a:endParaRPr>
          </a:p>
        </p:txBody>
      </p:sp>
      <p:sp>
        <p:nvSpPr>
          <p:cNvPr id="11" name="object 11"/>
          <p:cNvSpPr txBox="1"/>
          <p:nvPr/>
        </p:nvSpPr>
        <p:spPr>
          <a:xfrm>
            <a:off x="9409556" y="6590418"/>
            <a:ext cx="2020570" cy="175895"/>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A0A6AA"/>
                </a:solidFill>
                <a:latin typeface="Arial MT"/>
                <a:cs typeface="Arial MT"/>
              </a:rPr>
              <a:t>#TCCC-CPP-PPT-15</a:t>
            </a:r>
            <a:r>
              <a:rPr sz="1050" spc="280" dirty="0">
                <a:solidFill>
                  <a:srgbClr val="A0A6AA"/>
                </a:solidFill>
                <a:latin typeface="Arial MT"/>
                <a:cs typeface="Arial MT"/>
              </a:rPr>
              <a:t> </a:t>
            </a:r>
            <a:r>
              <a:rPr sz="1050" spc="-5" dirty="0">
                <a:solidFill>
                  <a:srgbClr val="A0A6AA"/>
                </a:solidFill>
                <a:latin typeface="Arial MT"/>
                <a:cs typeface="Arial MT"/>
              </a:rPr>
              <a:t>08 </a:t>
            </a:r>
            <a:r>
              <a:rPr sz="1050" dirty="0">
                <a:solidFill>
                  <a:srgbClr val="A0A6AA"/>
                </a:solidFill>
                <a:latin typeface="Arial MT"/>
                <a:cs typeface="Arial MT"/>
              </a:rPr>
              <a:t>AUG</a:t>
            </a:r>
            <a:r>
              <a:rPr sz="1050" spc="-20" dirty="0">
                <a:solidFill>
                  <a:srgbClr val="A0A6AA"/>
                </a:solidFill>
                <a:latin typeface="Arial MT"/>
                <a:cs typeface="Arial MT"/>
              </a:rPr>
              <a:t> </a:t>
            </a:r>
            <a:r>
              <a:rPr sz="1050" spc="-5" dirty="0">
                <a:solidFill>
                  <a:srgbClr val="A0A6AA"/>
                </a:solidFill>
                <a:latin typeface="Arial MT"/>
                <a:cs typeface="Arial MT"/>
              </a:rPr>
              <a:t>23</a:t>
            </a:r>
            <a:endParaRPr sz="1050">
              <a:latin typeface="Arial MT"/>
              <a:cs typeface="Arial MT"/>
            </a:endParaRPr>
          </a:p>
        </p:txBody>
      </p:sp>
      <p:pic>
        <p:nvPicPr>
          <p:cNvPr id="12" name="15e. Intravenous Medication Administration">
            <a:hlinkClick r:id="" action="ppaction://media"/>
            <a:extLst>
              <a:ext uri="{FF2B5EF4-FFF2-40B4-BE49-F238E27FC236}">
                <a16:creationId xmlns:a16="http://schemas.microsoft.com/office/drawing/2014/main" id="{F7607B31-3F04-B05B-705A-A9E4557BDFD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836292" y="1598075"/>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02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5" cstate="print"/>
          <a:stretch>
            <a:fillRect/>
          </a:stretch>
        </p:blipFill>
        <p:spPr>
          <a:xfrm>
            <a:off x="307847" y="256031"/>
            <a:ext cx="1173480" cy="655320"/>
          </a:xfrm>
          <a:prstGeom prst="rect">
            <a:avLst/>
          </a:prstGeom>
        </p:spPr>
      </p:pic>
      <p:sp>
        <p:nvSpPr>
          <p:cNvPr id="3" name="object 3"/>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4" name="object 4"/>
          <p:cNvSpPr txBox="1"/>
          <p:nvPr/>
        </p:nvSpPr>
        <p:spPr>
          <a:xfrm>
            <a:off x="-1371600" y="979671"/>
            <a:ext cx="13580112" cy="575799"/>
          </a:xfrm>
          <a:prstGeom prst="rect">
            <a:avLst/>
          </a:prstGeom>
        </p:spPr>
        <p:txBody>
          <a:bodyPr vert="horz" wrap="square" lIns="0" tIns="74930" rIns="0" bIns="0" rtlCol="0">
            <a:spAutoFit/>
          </a:bodyPr>
          <a:lstStyle/>
          <a:p>
            <a:pPr marL="12700" marR="5080" indent="1621790">
              <a:lnSpc>
                <a:spcPts val="3890"/>
              </a:lnSpc>
              <a:spcBef>
                <a:spcPts val="590"/>
              </a:spcBef>
            </a:pPr>
            <a:r>
              <a:rPr lang="en-US" sz="3600" b="1" spc="-10" dirty="0">
                <a:solidFill>
                  <a:srgbClr val="FFFFFF"/>
                </a:solidFill>
                <a:latin typeface="Arial"/>
                <a:cs typeface="Arial"/>
              </a:rPr>
              <a:t>INTRAVENOUS/ INTRAOSSEOUS </a:t>
            </a:r>
            <a:r>
              <a:rPr sz="3600" b="1" spc="-35" dirty="0">
                <a:solidFill>
                  <a:srgbClr val="FFFFFF"/>
                </a:solidFill>
                <a:latin typeface="Arial"/>
                <a:cs typeface="Arial"/>
              </a:rPr>
              <a:t>MEDICATION</a:t>
            </a:r>
            <a:r>
              <a:rPr lang="en-US" sz="3600" b="1" spc="-35" dirty="0">
                <a:solidFill>
                  <a:srgbClr val="FFFFFF"/>
                </a:solidFill>
                <a:latin typeface="Arial"/>
                <a:cs typeface="Arial"/>
              </a:rPr>
              <a:t> ADMIN </a:t>
            </a:r>
            <a:endParaRPr sz="3600" dirty="0">
              <a:latin typeface="Arial"/>
              <a:cs typeface="Arial"/>
            </a:endParaRPr>
          </a:p>
        </p:txBody>
      </p:sp>
      <p:grpSp>
        <p:nvGrpSpPr>
          <p:cNvPr id="5" name="object 5"/>
          <p:cNvGrpSpPr/>
          <p:nvPr/>
        </p:nvGrpSpPr>
        <p:grpSpPr>
          <a:xfrm>
            <a:off x="2934842" y="2249042"/>
            <a:ext cx="6322695" cy="3582670"/>
            <a:chOff x="2934842" y="2249042"/>
            <a:chExt cx="6322695" cy="3582670"/>
          </a:xfrm>
        </p:grpSpPr>
        <p:sp>
          <p:nvSpPr>
            <p:cNvPr id="6" name="object 6"/>
            <p:cNvSpPr/>
            <p:nvPr/>
          </p:nvSpPr>
          <p:spPr>
            <a:xfrm>
              <a:off x="2944367" y="2258567"/>
              <a:ext cx="6303645" cy="3563620"/>
            </a:xfrm>
            <a:custGeom>
              <a:avLst/>
              <a:gdLst/>
              <a:ahLst/>
              <a:cxnLst/>
              <a:rect l="l" t="t" r="r" b="b"/>
              <a:pathLst>
                <a:path w="6303645" h="3563620">
                  <a:moveTo>
                    <a:pt x="0" y="3563111"/>
                  </a:moveTo>
                  <a:lnTo>
                    <a:pt x="6303263" y="3563111"/>
                  </a:lnTo>
                  <a:lnTo>
                    <a:pt x="6303263" y="0"/>
                  </a:lnTo>
                  <a:lnTo>
                    <a:pt x="0" y="0"/>
                  </a:lnTo>
                  <a:lnTo>
                    <a:pt x="0" y="3563111"/>
                  </a:lnTo>
                  <a:close/>
                </a:path>
              </a:pathLst>
            </a:custGeom>
            <a:ln w="19050">
              <a:solidFill>
                <a:srgbClr val="898B8B"/>
              </a:solidFill>
            </a:ln>
          </p:spPr>
          <p:txBody>
            <a:bodyPr wrap="square" lIns="0" tIns="0" rIns="0" bIns="0" rtlCol="0"/>
            <a:lstStyle/>
            <a:p>
              <a:endParaRPr/>
            </a:p>
          </p:txBody>
        </p:sp>
        <p:sp>
          <p:nvSpPr>
            <p:cNvPr id="7" name="object 7"/>
            <p:cNvSpPr/>
            <p:nvPr/>
          </p:nvSpPr>
          <p:spPr>
            <a:xfrm>
              <a:off x="5501639" y="3444239"/>
              <a:ext cx="1188720" cy="1191895"/>
            </a:xfrm>
            <a:custGeom>
              <a:avLst/>
              <a:gdLst/>
              <a:ahLst/>
              <a:cxnLst/>
              <a:rect l="l" t="t" r="r" b="b"/>
              <a:pathLst>
                <a:path w="1188720" h="1191895">
                  <a:moveTo>
                    <a:pt x="594360" y="0"/>
                  </a:moveTo>
                  <a:lnTo>
                    <a:pt x="545607" y="1975"/>
                  </a:lnTo>
                  <a:lnTo>
                    <a:pt x="497942" y="7800"/>
                  </a:lnTo>
                  <a:lnTo>
                    <a:pt x="451515" y="17320"/>
                  </a:lnTo>
                  <a:lnTo>
                    <a:pt x="406481" y="30382"/>
                  </a:lnTo>
                  <a:lnTo>
                    <a:pt x="362991" y="46833"/>
                  </a:lnTo>
                  <a:lnTo>
                    <a:pt x="321200" y="66519"/>
                  </a:lnTo>
                  <a:lnTo>
                    <a:pt x="281259" y="89286"/>
                  </a:lnTo>
                  <a:lnTo>
                    <a:pt x="243321" y="114982"/>
                  </a:lnTo>
                  <a:lnTo>
                    <a:pt x="207540" y="143453"/>
                  </a:lnTo>
                  <a:lnTo>
                    <a:pt x="174069" y="174545"/>
                  </a:lnTo>
                  <a:lnTo>
                    <a:pt x="143060" y="208105"/>
                  </a:lnTo>
                  <a:lnTo>
                    <a:pt x="114665" y="243980"/>
                  </a:lnTo>
                  <a:lnTo>
                    <a:pt x="89039" y="282015"/>
                  </a:lnTo>
                  <a:lnTo>
                    <a:pt x="66334" y="322058"/>
                  </a:lnTo>
                  <a:lnTo>
                    <a:pt x="46702" y="363956"/>
                  </a:lnTo>
                  <a:lnTo>
                    <a:pt x="30297" y="407554"/>
                  </a:lnTo>
                  <a:lnTo>
                    <a:pt x="17271" y="452699"/>
                  </a:lnTo>
                  <a:lnTo>
                    <a:pt x="7778" y="499238"/>
                  </a:lnTo>
                  <a:lnTo>
                    <a:pt x="1970" y="547017"/>
                  </a:lnTo>
                  <a:lnTo>
                    <a:pt x="0" y="595884"/>
                  </a:lnTo>
                  <a:lnTo>
                    <a:pt x="1970" y="644750"/>
                  </a:lnTo>
                  <a:lnTo>
                    <a:pt x="7778" y="692529"/>
                  </a:lnTo>
                  <a:lnTo>
                    <a:pt x="17271" y="739068"/>
                  </a:lnTo>
                  <a:lnTo>
                    <a:pt x="30297" y="784213"/>
                  </a:lnTo>
                  <a:lnTo>
                    <a:pt x="46702" y="827811"/>
                  </a:lnTo>
                  <a:lnTo>
                    <a:pt x="66334" y="869709"/>
                  </a:lnTo>
                  <a:lnTo>
                    <a:pt x="89039" y="909752"/>
                  </a:lnTo>
                  <a:lnTo>
                    <a:pt x="114665" y="947787"/>
                  </a:lnTo>
                  <a:lnTo>
                    <a:pt x="143060" y="983662"/>
                  </a:lnTo>
                  <a:lnTo>
                    <a:pt x="174069" y="1017222"/>
                  </a:lnTo>
                  <a:lnTo>
                    <a:pt x="207540" y="1048314"/>
                  </a:lnTo>
                  <a:lnTo>
                    <a:pt x="243321" y="1076785"/>
                  </a:lnTo>
                  <a:lnTo>
                    <a:pt x="281259" y="1102481"/>
                  </a:lnTo>
                  <a:lnTo>
                    <a:pt x="321200" y="1125248"/>
                  </a:lnTo>
                  <a:lnTo>
                    <a:pt x="362991" y="1144934"/>
                  </a:lnTo>
                  <a:lnTo>
                    <a:pt x="406481" y="1161385"/>
                  </a:lnTo>
                  <a:lnTo>
                    <a:pt x="451515" y="1174447"/>
                  </a:lnTo>
                  <a:lnTo>
                    <a:pt x="497942" y="1183967"/>
                  </a:lnTo>
                  <a:lnTo>
                    <a:pt x="545607" y="1189792"/>
                  </a:lnTo>
                  <a:lnTo>
                    <a:pt x="594360" y="1191768"/>
                  </a:lnTo>
                  <a:lnTo>
                    <a:pt x="643112" y="1189792"/>
                  </a:lnTo>
                  <a:lnTo>
                    <a:pt x="690777" y="1183967"/>
                  </a:lnTo>
                  <a:lnTo>
                    <a:pt x="737204" y="1174447"/>
                  </a:lnTo>
                  <a:lnTo>
                    <a:pt x="782238" y="1161385"/>
                  </a:lnTo>
                  <a:lnTo>
                    <a:pt x="825728" y="1144934"/>
                  </a:lnTo>
                  <a:lnTo>
                    <a:pt x="867519" y="1125248"/>
                  </a:lnTo>
                  <a:lnTo>
                    <a:pt x="907460" y="1102481"/>
                  </a:lnTo>
                  <a:lnTo>
                    <a:pt x="945398" y="1076785"/>
                  </a:lnTo>
                  <a:lnTo>
                    <a:pt x="981179" y="1048314"/>
                  </a:lnTo>
                  <a:lnTo>
                    <a:pt x="1014650" y="1017222"/>
                  </a:lnTo>
                  <a:lnTo>
                    <a:pt x="1045659" y="983662"/>
                  </a:lnTo>
                  <a:lnTo>
                    <a:pt x="1074054" y="947787"/>
                  </a:lnTo>
                  <a:lnTo>
                    <a:pt x="1099680" y="909752"/>
                  </a:lnTo>
                  <a:lnTo>
                    <a:pt x="1122385" y="869709"/>
                  </a:lnTo>
                  <a:lnTo>
                    <a:pt x="1142017" y="827811"/>
                  </a:lnTo>
                  <a:lnTo>
                    <a:pt x="1158422" y="784213"/>
                  </a:lnTo>
                  <a:lnTo>
                    <a:pt x="1171448" y="739068"/>
                  </a:lnTo>
                  <a:lnTo>
                    <a:pt x="1180941" y="692529"/>
                  </a:lnTo>
                  <a:lnTo>
                    <a:pt x="1186749" y="644750"/>
                  </a:lnTo>
                  <a:lnTo>
                    <a:pt x="1188719" y="595884"/>
                  </a:lnTo>
                  <a:lnTo>
                    <a:pt x="1186749" y="547017"/>
                  </a:lnTo>
                  <a:lnTo>
                    <a:pt x="1180941" y="499238"/>
                  </a:lnTo>
                  <a:lnTo>
                    <a:pt x="1171448" y="452699"/>
                  </a:lnTo>
                  <a:lnTo>
                    <a:pt x="1158422" y="407554"/>
                  </a:lnTo>
                  <a:lnTo>
                    <a:pt x="1142017" y="363956"/>
                  </a:lnTo>
                  <a:lnTo>
                    <a:pt x="1122385" y="322058"/>
                  </a:lnTo>
                  <a:lnTo>
                    <a:pt x="1099680" y="282015"/>
                  </a:lnTo>
                  <a:lnTo>
                    <a:pt x="1074054" y="243980"/>
                  </a:lnTo>
                  <a:lnTo>
                    <a:pt x="1045659" y="208105"/>
                  </a:lnTo>
                  <a:lnTo>
                    <a:pt x="1014650" y="174545"/>
                  </a:lnTo>
                  <a:lnTo>
                    <a:pt x="981179" y="143453"/>
                  </a:lnTo>
                  <a:lnTo>
                    <a:pt x="945398" y="114982"/>
                  </a:lnTo>
                  <a:lnTo>
                    <a:pt x="907460" y="89286"/>
                  </a:lnTo>
                  <a:lnTo>
                    <a:pt x="867519" y="66519"/>
                  </a:lnTo>
                  <a:lnTo>
                    <a:pt x="825728" y="46833"/>
                  </a:lnTo>
                  <a:lnTo>
                    <a:pt x="782238" y="30382"/>
                  </a:lnTo>
                  <a:lnTo>
                    <a:pt x="737204" y="17320"/>
                  </a:lnTo>
                  <a:lnTo>
                    <a:pt x="690777" y="7800"/>
                  </a:lnTo>
                  <a:lnTo>
                    <a:pt x="643112" y="1975"/>
                  </a:lnTo>
                  <a:lnTo>
                    <a:pt x="594360" y="0"/>
                  </a:lnTo>
                  <a:close/>
                </a:path>
              </a:pathLst>
            </a:custGeom>
            <a:solidFill>
              <a:srgbClr val="606667"/>
            </a:solidFill>
          </p:spPr>
          <p:txBody>
            <a:bodyPr wrap="square" lIns="0" tIns="0" rIns="0" bIns="0" rtlCol="0"/>
            <a:lstStyle/>
            <a:p>
              <a:endParaRPr/>
            </a:p>
          </p:txBody>
        </p:sp>
        <p:sp>
          <p:nvSpPr>
            <p:cNvPr id="8" name="object 8"/>
            <p:cNvSpPr/>
            <p:nvPr/>
          </p:nvSpPr>
          <p:spPr>
            <a:xfrm>
              <a:off x="5897879" y="3736847"/>
              <a:ext cx="524510" cy="607060"/>
            </a:xfrm>
            <a:custGeom>
              <a:avLst/>
              <a:gdLst/>
              <a:ahLst/>
              <a:cxnLst/>
              <a:rect l="l" t="t" r="r" b="b"/>
              <a:pathLst>
                <a:path w="524510" h="607060">
                  <a:moveTo>
                    <a:pt x="0" y="0"/>
                  </a:moveTo>
                  <a:lnTo>
                    <a:pt x="0" y="606551"/>
                  </a:lnTo>
                  <a:lnTo>
                    <a:pt x="524256" y="303275"/>
                  </a:lnTo>
                  <a:lnTo>
                    <a:pt x="0" y="0"/>
                  </a:lnTo>
                  <a:close/>
                </a:path>
              </a:pathLst>
            </a:custGeom>
            <a:solidFill>
              <a:srgbClr val="FFFFFF"/>
            </a:solidFill>
          </p:spPr>
          <p:txBody>
            <a:bodyPr wrap="square" lIns="0" tIns="0" rIns="0" bIns="0" rtlCol="0"/>
            <a:lstStyle/>
            <a:p>
              <a:endParaRPr/>
            </a:p>
          </p:txBody>
        </p:sp>
      </p:grpSp>
      <p:sp>
        <p:nvSpPr>
          <p:cNvPr id="9" name="object 9"/>
          <p:cNvSpPr txBox="1"/>
          <p:nvPr/>
        </p:nvSpPr>
        <p:spPr>
          <a:xfrm>
            <a:off x="3908805" y="6064749"/>
            <a:ext cx="4726305" cy="281305"/>
          </a:xfrm>
          <a:prstGeom prst="rect">
            <a:avLst/>
          </a:prstGeom>
        </p:spPr>
        <p:txBody>
          <a:bodyPr vert="horz" wrap="square" lIns="0" tIns="0" rIns="0" bIns="0" rtlCol="0">
            <a:spAutoFit/>
          </a:bodyPr>
          <a:lstStyle/>
          <a:p>
            <a:pPr marL="12700">
              <a:lnSpc>
                <a:spcPts val="2090"/>
              </a:lnSpc>
            </a:pPr>
            <a:r>
              <a:rPr sz="1800" i="1" spc="-5" dirty="0">
                <a:solidFill>
                  <a:srgbClr val="898B8B"/>
                </a:solidFill>
                <a:latin typeface="Arial"/>
                <a:cs typeface="Arial"/>
              </a:rPr>
              <a:t>Video</a:t>
            </a:r>
            <a:r>
              <a:rPr sz="1800" i="1" spc="-40" dirty="0">
                <a:solidFill>
                  <a:srgbClr val="898B8B"/>
                </a:solidFill>
                <a:latin typeface="Arial"/>
                <a:cs typeface="Arial"/>
              </a:rPr>
              <a:t> </a:t>
            </a:r>
            <a:r>
              <a:rPr sz="1800" i="1" spc="5" dirty="0">
                <a:solidFill>
                  <a:srgbClr val="898B8B"/>
                </a:solidFill>
                <a:latin typeface="Arial"/>
                <a:cs typeface="Arial"/>
              </a:rPr>
              <a:t>can</a:t>
            </a:r>
            <a:r>
              <a:rPr sz="1800" i="1" spc="-10" dirty="0">
                <a:solidFill>
                  <a:srgbClr val="898B8B"/>
                </a:solidFill>
                <a:latin typeface="Arial"/>
                <a:cs typeface="Arial"/>
              </a:rPr>
              <a:t> </a:t>
            </a:r>
            <a:r>
              <a:rPr sz="1800" i="1" dirty="0">
                <a:solidFill>
                  <a:srgbClr val="898B8B"/>
                </a:solidFill>
                <a:latin typeface="Arial"/>
                <a:cs typeface="Arial"/>
              </a:rPr>
              <a:t>be</a:t>
            </a:r>
            <a:r>
              <a:rPr sz="1800" i="1" spc="-10" dirty="0">
                <a:solidFill>
                  <a:srgbClr val="898B8B"/>
                </a:solidFill>
                <a:latin typeface="Arial"/>
                <a:cs typeface="Arial"/>
              </a:rPr>
              <a:t> </a:t>
            </a:r>
            <a:r>
              <a:rPr sz="1800" i="1" spc="5" dirty="0">
                <a:solidFill>
                  <a:srgbClr val="898B8B"/>
                </a:solidFill>
                <a:latin typeface="Arial"/>
                <a:cs typeface="Arial"/>
              </a:rPr>
              <a:t>found</a:t>
            </a:r>
            <a:r>
              <a:rPr sz="1800" i="1" spc="-40" dirty="0">
                <a:solidFill>
                  <a:srgbClr val="898B8B"/>
                </a:solidFill>
                <a:latin typeface="Arial"/>
                <a:cs typeface="Arial"/>
              </a:rPr>
              <a:t> </a:t>
            </a:r>
            <a:r>
              <a:rPr sz="1800" i="1" dirty="0">
                <a:solidFill>
                  <a:srgbClr val="898B8B"/>
                </a:solidFill>
                <a:latin typeface="Arial"/>
                <a:cs typeface="Arial"/>
              </a:rPr>
              <a:t>on</a:t>
            </a:r>
            <a:r>
              <a:rPr sz="1800" i="1" spc="-10" dirty="0">
                <a:solidFill>
                  <a:srgbClr val="898B8B"/>
                </a:solidFill>
                <a:latin typeface="Arial"/>
                <a:cs typeface="Arial"/>
              </a:rPr>
              <a:t> </a:t>
            </a:r>
            <a:r>
              <a:rPr sz="1800" i="1" dirty="0">
                <a:solidFill>
                  <a:srgbClr val="898B8B"/>
                </a:solidFill>
                <a:latin typeface="Arial"/>
                <a:cs typeface="Arial"/>
              </a:rPr>
              <a:t>deployedmedicine.com</a:t>
            </a:r>
            <a:endParaRPr sz="1800">
              <a:latin typeface="Arial"/>
              <a:cs typeface="Arial"/>
            </a:endParaRPr>
          </a:p>
        </p:txBody>
      </p:sp>
      <p:sp>
        <p:nvSpPr>
          <p:cNvPr id="10" name="object 10"/>
          <p:cNvSpPr txBox="1"/>
          <p:nvPr/>
        </p:nvSpPr>
        <p:spPr>
          <a:xfrm>
            <a:off x="11617197" y="6567433"/>
            <a:ext cx="247015" cy="196215"/>
          </a:xfrm>
          <a:prstGeom prst="rect">
            <a:avLst/>
          </a:prstGeom>
        </p:spPr>
        <p:txBody>
          <a:bodyPr vert="horz" wrap="square" lIns="0" tIns="0" rIns="0" bIns="0" rtlCol="0">
            <a:spAutoFit/>
          </a:bodyPr>
          <a:lstStyle/>
          <a:p>
            <a:pPr marL="38100">
              <a:lnSpc>
                <a:spcPts val="1425"/>
              </a:lnSpc>
            </a:pPr>
            <a:fld id="{81D60167-4931-47E6-BA6A-407CBD079E47}" type="slidenum">
              <a:rPr sz="1200" spc="-5" dirty="0">
                <a:solidFill>
                  <a:srgbClr val="767070"/>
                </a:solidFill>
                <a:latin typeface="Arial MT"/>
                <a:cs typeface="Arial MT"/>
              </a:rPr>
              <a:t>36</a:t>
            </a:fld>
            <a:endParaRPr sz="1200">
              <a:latin typeface="Arial MT"/>
              <a:cs typeface="Arial MT"/>
            </a:endParaRPr>
          </a:p>
        </p:txBody>
      </p:sp>
      <p:sp>
        <p:nvSpPr>
          <p:cNvPr id="11" name="object 11"/>
          <p:cNvSpPr txBox="1"/>
          <p:nvPr/>
        </p:nvSpPr>
        <p:spPr>
          <a:xfrm>
            <a:off x="9409556" y="6590418"/>
            <a:ext cx="2020570" cy="175895"/>
          </a:xfrm>
          <a:prstGeom prst="rect">
            <a:avLst/>
          </a:prstGeom>
        </p:spPr>
        <p:txBody>
          <a:bodyPr vert="horz" wrap="square" lIns="0" tIns="635" rIns="0" bIns="0" rtlCol="0">
            <a:spAutoFit/>
          </a:bodyPr>
          <a:lstStyle/>
          <a:p>
            <a:pPr marL="12700">
              <a:lnSpc>
                <a:spcPct val="100000"/>
              </a:lnSpc>
              <a:spcBef>
                <a:spcPts val="5"/>
              </a:spcBef>
            </a:pPr>
            <a:r>
              <a:rPr sz="1050" spc="-5" dirty="0">
                <a:solidFill>
                  <a:srgbClr val="A0A6AA"/>
                </a:solidFill>
                <a:latin typeface="Arial MT"/>
                <a:cs typeface="Arial MT"/>
              </a:rPr>
              <a:t>#TCCC-CPP-PPT-15</a:t>
            </a:r>
            <a:r>
              <a:rPr sz="1050" spc="280" dirty="0">
                <a:solidFill>
                  <a:srgbClr val="A0A6AA"/>
                </a:solidFill>
                <a:latin typeface="Arial MT"/>
                <a:cs typeface="Arial MT"/>
              </a:rPr>
              <a:t> </a:t>
            </a:r>
            <a:r>
              <a:rPr sz="1050" spc="-5" dirty="0">
                <a:solidFill>
                  <a:srgbClr val="A0A6AA"/>
                </a:solidFill>
                <a:latin typeface="Arial MT"/>
                <a:cs typeface="Arial MT"/>
              </a:rPr>
              <a:t>08 </a:t>
            </a:r>
            <a:r>
              <a:rPr sz="1050" dirty="0">
                <a:solidFill>
                  <a:srgbClr val="A0A6AA"/>
                </a:solidFill>
                <a:latin typeface="Arial MT"/>
                <a:cs typeface="Arial MT"/>
              </a:rPr>
              <a:t>AUG</a:t>
            </a:r>
            <a:r>
              <a:rPr sz="1050" spc="-20" dirty="0">
                <a:solidFill>
                  <a:srgbClr val="A0A6AA"/>
                </a:solidFill>
                <a:latin typeface="Arial MT"/>
                <a:cs typeface="Arial MT"/>
              </a:rPr>
              <a:t> </a:t>
            </a:r>
            <a:r>
              <a:rPr sz="1050" spc="-5" dirty="0">
                <a:solidFill>
                  <a:srgbClr val="A0A6AA"/>
                </a:solidFill>
                <a:latin typeface="Arial MT"/>
                <a:cs typeface="Arial MT"/>
              </a:rPr>
              <a:t>23</a:t>
            </a:r>
            <a:endParaRPr sz="1050">
              <a:latin typeface="Arial MT"/>
              <a:cs typeface="Arial MT"/>
            </a:endParaRPr>
          </a:p>
        </p:txBody>
      </p:sp>
      <p:pic>
        <p:nvPicPr>
          <p:cNvPr id="12" name="15f. Intravenous (IV) and Intraosseous (IO) Fusion Administration">
            <a:hlinkClick r:id="" action="ppaction://media"/>
            <a:extLst>
              <a:ext uri="{FF2B5EF4-FFF2-40B4-BE49-F238E27FC236}">
                <a16:creationId xmlns:a16="http://schemas.microsoft.com/office/drawing/2014/main" id="{1BDD1D07-7BA7-4C2B-8C4D-211D83E0CEB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905000" y="1648322"/>
            <a:ext cx="8518144" cy="4791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595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grpSp>
        <p:nvGrpSpPr>
          <p:cNvPr id="4" name="object 4"/>
          <p:cNvGrpSpPr/>
          <p:nvPr/>
        </p:nvGrpSpPr>
        <p:grpSpPr>
          <a:xfrm>
            <a:off x="7576946" y="5577459"/>
            <a:ext cx="4216400" cy="860425"/>
            <a:chOff x="7576946" y="5577459"/>
            <a:chExt cx="4216400" cy="860425"/>
          </a:xfrm>
        </p:grpSpPr>
        <p:sp>
          <p:nvSpPr>
            <p:cNvPr id="5" name="object 5"/>
            <p:cNvSpPr/>
            <p:nvPr/>
          </p:nvSpPr>
          <p:spPr>
            <a:xfrm>
              <a:off x="7586471" y="5586984"/>
              <a:ext cx="4197350" cy="841375"/>
            </a:xfrm>
            <a:custGeom>
              <a:avLst/>
              <a:gdLst/>
              <a:ahLst/>
              <a:cxnLst/>
              <a:rect l="l" t="t" r="r" b="b"/>
              <a:pathLst>
                <a:path w="4197350" h="841375">
                  <a:moveTo>
                    <a:pt x="4100449" y="0"/>
                  </a:moveTo>
                  <a:lnTo>
                    <a:pt x="96520" y="0"/>
                  </a:lnTo>
                  <a:lnTo>
                    <a:pt x="58935" y="7590"/>
                  </a:lnTo>
                  <a:lnTo>
                    <a:pt x="28257" y="28289"/>
                  </a:lnTo>
                  <a:lnTo>
                    <a:pt x="7580" y="58989"/>
                  </a:lnTo>
                  <a:lnTo>
                    <a:pt x="0" y="96583"/>
                  </a:lnTo>
                  <a:lnTo>
                    <a:pt x="0" y="744664"/>
                  </a:lnTo>
                  <a:lnTo>
                    <a:pt x="7580" y="782258"/>
                  </a:lnTo>
                  <a:lnTo>
                    <a:pt x="28257" y="812958"/>
                  </a:lnTo>
                  <a:lnTo>
                    <a:pt x="58935" y="833657"/>
                  </a:lnTo>
                  <a:lnTo>
                    <a:pt x="96520" y="841247"/>
                  </a:lnTo>
                  <a:lnTo>
                    <a:pt x="4100449" y="841247"/>
                  </a:lnTo>
                  <a:lnTo>
                    <a:pt x="4138106" y="833657"/>
                  </a:lnTo>
                  <a:lnTo>
                    <a:pt x="4168822" y="812958"/>
                  </a:lnTo>
                  <a:lnTo>
                    <a:pt x="4189513" y="782258"/>
                  </a:lnTo>
                  <a:lnTo>
                    <a:pt x="4197096" y="744664"/>
                  </a:lnTo>
                  <a:lnTo>
                    <a:pt x="4197096" y="96583"/>
                  </a:lnTo>
                  <a:lnTo>
                    <a:pt x="4189513" y="58989"/>
                  </a:lnTo>
                  <a:lnTo>
                    <a:pt x="4168822" y="28289"/>
                  </a:lnTo>
                  <a:lnTo>
                    <a:pt x="4138106" y="7590"/>
                  </a:lnTo>
                  <a:lnTo>
                    <a:pt x="4100449" y="0"/>
                  </a:lnTo>
                  <a:close/>
                </a:path>
              </a:pathLst>
            </a:custGeom>
            <a:solidFill>
              <a:srgbClr val="F1F1F1"/>
            </a:solidFill>
          </p:spPr>
          <p:txBody>
            <a:bodyPr wrap="square" lIns="0" tIns="0" rIns="0" bIns="0" rtlCol="0"/>
            <a:lstStyle/>
            <a:p>
              <a:endParaRPr/>
            </a:p>
          </p:txBody>
        </p:sp>
        <p:sp>
          <p:nvSpPr>
            <p:cNvPr id="6" name="object 6"/>
            <p:cNvSpPr/>
            <p:nvPr/>
          </p:nvSpPr>
          <p:spPr>
            <a:xfrm>
              <a:off x="7586471" y="5586984"/>
              <a:ext cx="4197350" cy="841375"/>
            </a:xfrm>
            <a:custGeom>
              <a:avLst/>
              <a:gdLst/>
              <a:ahLst/>
              <a:cxnLst/>
              <a:rect l="l" t="t" r="r" b="b"/>
              <a:pathLst>
                <a:path w="4197350" h="841375">
                  <a:moveTo>
                    <a:pt x="0" y="96583"/>
                  </a:moveTo>
                  <a:lnTo>
                    <a:pt x="7580" y="58989"/>
                  </a:lnTo>
                  <a:lnTo>
                    <a:pt x="28257" y="28289"/>
                  </a:lnTo>
                  <a:lnTo>
                    <a:pt x="58935" y="7590"/>
                  </a:lnTo>
                  <a:lnTo>
                    <a:pt x="96520" y="0"/>
                  </a:lnTo>
                  <a:lnTo>
                    <a:pt x="4100449" y="0"/>
                  </a:lnTo>
                  <a:lnTo>
                    <a:pt x="4138106" y="7590"/>
                  </a:lnTo>
                  <a:lnTo>
                    <a:pt x="4168822" y="28289"/>
                  </a:lnTo>
                  <a:lnTo>
                    <a:pt x="4189513" y="58989"/>
                  </a:lnTo>
                  <a:lnTo>
                    <a:pt x="4197096" y="96583"/>
                  </a:lnTo>
                  <a:lnTo>
                    <a:pt x="4197096" y="744664"/>
                  </a:lnTo>
                  <a:lnTo>
                    <a:pt x="4189513" y="782258"/>
                  </a:lnTo>
                  <a:lnTo>
                    <a:pt x="4168822" y="812958"/>
                  </a:lnTo>
                  <a:lnTo>
                    <a:pt x="4138106" y="833657"/>
                  </a:lnTo>
                  <a:lnTo>
                    <a:pt x="4100449" y="841247"/>
                  </a:lnTo>
                  <a:lnTo>
                    <a:pt x="96520" y="841247"/>
                  </a:lnTo>
                  <a:lnTo>
                    <a:pt x="58935" y="833657"/>
                  </a:lnTo>
                  <a:lnTo>
                    <a:pt x="28257" y="812958"/>
                  </a:lnTo>
                  <a:lnTo>
                    <a:pt x="7580" y="782258"/>
                  </a:lnTo>
                  <a:lnTo>
                    <a:pt x="0" y="744664"/>
                  </a:lnTo>
                  <a:lnTo>
                    <a:pt x="0" y="96583"/>
                  </a:lnTo>
                  <a:close/>
                </a:path>
              </a:pathLst>
            </a:custGeom>
            <a:ln w="19050">
              <a:solidFill>
                <a:srgbClr val="D9D9D9"/>
              </a:solidFill>
            </a:ln>
          </p:spPr>
          <p:txBody>
            <a:bodyPr wrap="square" lIns="0" tIns="0" rIns="0" bIns="0" rtlCol="0"/>
            <a:lstStyle/>
            <a:p>
              <a:endParaRPr/>
            </a:p>
          </p:txBody>
        </p:sp>
      </p:grpSp>
      <p:sp>
        <p:nvSpPr>
          <p:cNvPr id="7" name="object 7"/>
          <p:cNvSpPr txBox="1">
            <a:spLocks noGrp="1"/>
          </p:cNvSpPr>
          <p:nvPr>
            <p:ph type="title"/>
          </p:nvPr>
        </p:nvSpPr>
        <p:spPr>
          <a:xfrm>
            <a:off x="1820417" y="694766"/>
            <a:ext cx="8553450" cy="1123315"/>
          </a:xfrm>
          <a:prstGeom prst="rect">
            <a:avLst/>
          </a:prstGeom>
        </p:spPr>
        <p:txBody>
          <a:bodyPr vert="horz" wrap="square" lIns="0" tIns="12700" rIns="0" bIns="0" rtlCol="0">
            <a:spAutoFit/>
          </a:bodyPr>
          <a:lstStyle/>
          <a:p>
            <a:pPr marL="12700" marR="5080" indent="630555">
              <a:lnSpc>
                <a:spcPct val="100000"/>
              </a:lnSpc>
              <a:spcBef>
                <a:spcPts val="100"/>
              </a:spcBef>
            </a:pPr>
            <a:r>
              <a:rPr sz="3600" spc="-50" dirty="0">
                <a:solidFill>
                  <a:srgbClr val="BB8542"/>
                </a:solidFill>
              </a:rPr>
              <a:t>SEDATION</a:t>
            </a:r>
            <a:r>
              <a:rPr sz="3600" spc="105" dirty="0">
                <a:solidFill>
                  <a:srgbClr val="BB8542"/>
                </a:solidFill>
              </a:rPr>
              <a:t> </a:t>
            </a:r>
            <a:r>
              <a:rPr sz="3600" dirty="0">
                <a:solidFill>
                  <a:srgbClr val="000000"/>
                </a:solidFill>
              </a:rPr>
              <a:t>IN</a:t>
            </a:r>
            <a:r>
              <a:rPr sz="3600" spc="-25" dirty="0">
                <a:solidFill>
                  <a:srgbClr val="000000"/>
                </a:solidFill>
              </a:rPr>
              <a:t> </a:t>
            </a:r>
            <a:r>
              <a:rPr sz="3600" dirty="0">
                <a:solidFill>
                  <a:srgbClr val="000000"/>
                </a:solidFill>
              </a:rPr>
              <a:t>TFC: </a:t>
            </a:r>
            <a:r>
              <a:rPr sz="3600" spc="-35" dirty="0">
                <a:solidFill>
                  <a:srgbClr val="000000"/>
                </a:solidFill>
              </a:rPr>
              <a:t>INDICATIONS, </a:t>
            </a:r>
            <a:r>
              <a:rPr sz="3600" spc="-30" dirty="0">
                <a:solidFill>
                  <a:srgbClr val="000000"/>
                </a:solidFill>
              </a:rPr>
              <a:t> CONSIDERATIONS</a:t>
            </a:r>
            <a:r>
              <a:rPr sz="3600" spc="-65" dirty="0">
                <a:solidFill>
                  <a:srgbClr val="000000"/>
                </a:solidFill>
              </a:rPr>
              <a:t> </a:t>
            </a:r>
            <a:r>
              <a:rPr sz="3600" spc="-35" dirty="0">
                <a:solidFill>
                  <a:srgbClr val="000000"/>
                </a:solidFill>
              </a:rPr>
              <a:t>AND</a:t>
            </a:r>
            <a:r>
              <a:rPr sz="3600" spc="-45" dirty="0">
                <a:solidFill>
                  <a:srgbClr val="000000"/>
                </a:solidFill>
              </a:rPr>
              <a:t> </a:t>
            </a:r>
            <a:r>
              <a:rPr sz="3600" spc="-15" dirty="0">
                <a:solidFill>
                  <a:srgbClr val="000000"/>
                </a:solidFill>
              </a:rPr>
              <a:t>APPROACHES</a:t>
            </a:r>
            <a:endParaRPr sz="3600"/>
          </a:p>
        </p:txBody>
      </p:sp>
      <p:sp>
        <p:nvSpPr>
          <p:cNvPr id="8" name="object 8"/>
          <p:cNvSpPr txBox="1"/>
          <p:nvPr/>
        </p:nvSpPr>
        <p:spPr>
          <a:xfrm>
            <a:off x="7886827" y="5657831"/>
            <a:ext cx="3615690" cy="617855"/>
          </a:xfrm>
          <a:prstGeom prst="rect">
            <a:avLst/>
          </a:prstGeom>
        </p:spPr>
        <p:txBody>
          <a:bodyPr vert="horz" wrap="square" lIns="0" tIns="34290" rIns="0" bIns="0" rtlCol="0">
            <a:spAutoFit/>
          </a:bodyPr>
          <a:lstStyle/>
          <a:p>
            <a:pPr marL="12700">
              <a:lnSpc>
                <a:spcPct val="100000"/>
              </a:lnSpc>
              <a:spcBef>
                <a:spcPts val="270"/>
              </a:spcBef>
            </a:pPr>
            <a:r>
              <a:rPr sz="1800" spc="-20" dirty="0">
                <a:latin typeface="Arial MT"/>
                <a:cs typeface="Arial MT"/>
              </a:rPr>
              <a:t>Treat</a:t>
            </a:r>
            <a:r>
              <a:rPr sz="1800" spc="-15" dirty="0">
                <a:latin typeface="Arial MT"/>
                <a:cs typeface="Arial MT"/>
              </a:rPr>
              <a:t> </a:t>
            </a:r>
            <a:r>
              <a:rPr sz="1800" dirty="0">
                <a:latin typeface="Arial MT"/>
                <a:cs typeface="Arial MT"/>
              </a:rPr>
              <a:t>emergence</a:t>
            </a:r>
            <a:r>
              <a:rPr sz="1800" spc="-75" dirty="0">
                <a:latin typeface="Arial MT"/>
                <a:cs typeface="Arial MT"/>
              </a:rPr>
              <a:t> </a:t>
            </a:r>
            <a:r>
              <a:rPr sz="1800" dirty="0">
                <a:latin typeface="Arial MT"/>
                <a:cs typeface="Arial MT"/>
              </a:rPr>
              <a:t>phenomenon</a:t>
            </a:r>
            <a:r>
              <a:rPr sz="1800" spc="-95" dirty="0">
                <a:latin typeface="Arial MT"/>
                <a:cs typeface="Arial MT"/>
              </a:rPr>
              <a:t> </a:t>
            </a:r>
            <a:r>
              <a:rPr sz="1800" spc="-10" dirty="0">
                <a:latin typeface="Arial MT"/>
                <a:cs typeface="Arial MT"/>
              </a:rPr>
              <a:t>with</a:t>
            </a:r>
            <a:endParaRPr sz="1800">
              <a:latin typeface="Arial MT"/>
              <a:cs typeface="Arial MT"/>
            </a:endParaRPr>
          </a:p>
          <a:p>
            <a:pPr marL="12700">
              <a:lnSpc>
                <a:spcPct val="100000"/>
              </a:lnSpc>
              <a:spcBef>
                <a:spcPts val="170"/>
              </a:spcBef>
            </a:pPr>
            <a:r>
              <a:rPr sz="1800" b="1" dirty="0">
                <a:solidFill>
                  <a:srgbClr val="BB8542"/>
                </a:solidFill>
                <a:latin typeface="Arial"/>
                <a:cs typeface="Arial"/>
              </a:rPr>
              <a:t>Midazolam</a:t>
            </a:r>
            <a:r>
              <a:rPr sz="1800" b="1" spc="-60" dirty="0">
                <a:solidFill>
                  <a:srgbClr val="BB8542"/>
                </a:solidFill>
                <a:latin typeface="Arial"/>
                <a:cs typeface="Arial"/>
              </a:rPr>
              <a:t> </a:t>
            </a:r>
            <a:r>
              <a:rPr sz="1800" dirty="0">
                <a:latin typeface="Arial MT"/>
                <a:cs typeface="Arial MT"/>
              </a:rPr>
              <a:t>0.5-2</a:t>
            </a:r>
            <a:r>
              <a:rPr sz="1800" spc="-20" dirty="0">
                <a:latin typeface="Arial MT"/>
                <a:cs typeface="Arial MT"/>
              </a:rPr>
              <a:t> </a:t>
            </a:r>
            <a:r>
              <a:rPr sz="1800" dirty="0">
                <a:latin typeface="Arial MT"/>
                <a:cs typeface="Arial MT"/>
              </a:rPr>
              <a:t>mg</a:t>
            </a:r>
            <a:r>
              <a:rPr sz="1800" spc="-25" dirty="0">
                <a:latin typeface="Arial MT"/>
                <a:cs typeface="Arial MT"/>
              </a:rPr>
              <a:t> </a:t>
            </a:r>
            <a:r>
              <a:rPr sz="1800" dirty="0">
                <a:latin typeface="Arial MT"/>
                <a:cs typeface="Arial MT"/>
              </a:rPr>
              <a:t>IV/IO/IM</a:t>
            </a:r>
            <a:endParaRPr sz="1800">
              <a:latin typeface="Arial MT"/>
              <a:cs typeface="Arial MT"/>
            </a:endParaRPr>
          </a:p>
        </p:txBody>
      </p:sp>
      <p:sp>
        <p:nvSpPr>
          <p:cNvPr id="9" name="object 9"/>
          <p:cNvSpPr txBox="1"/>
          <p:nvPr/>
        </p:nvSpPr>
        <p:spPr>
          <a:xfrm>
            <a:off x="5289550" y="4010914"/>
            <a:ext cx="2146935" cy="299720"/>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C</a:t>
            </a:r>
            <a:r>
              <a:rPr sz="1800" b="1" spc="-15" dirty="0">
                <a:latin typeface="Arial"/>
                <a:cs typeface="Arial"/>
              </a:rPr>
              <a:t>O</a:t>
            </a:r>
            <a:r>
              <a:rPr sz="1800" b="1" dirty="0">
                <a:latin typeface="Arial"/>
                <a:cs typeface="Arial"/>
              </a:rPr>
              <a:t>NSIDE</a:t>
            </a:r>
            <a:r>
              <a:rPr sz="1800" b="1" spc="-10" dirty="0">
                <a:latin typeface="Arial"/>
                <a:cs typeface="Arial"/>
              </a:rPr>
              <a:t>R</a:t>
            </a:r>
            <a:r>
              <a:rPr sz="1800" b="1" spc="-180" dirty="0">
                <a:latin typeface="Arial"/>
                <a:cs typeface="Arial"/>
              </a:rPr>
              <a:t>A</a:t>
            </a:r>
            <a:r>
              <a:rPr sz="1800" b="1" dirty="0">
                <a:latin typeface="Arial"/>
                <a:cs typeface="Arial"/>
              </a:rPr>
              <a:t>T</a:t>
            </a:r>
            <a:r>
              <a:rPr sz="1800" b="1" spc="5" dirty="0">
                <a:latin typeface="Arial"/>
                <a:cs typeface="Arial"/>
              </a:rPr>
              <a:t>I</a:t>
            </a:r>
            <a:r>
              <a:rPr sz="1800" b="1" spc="-10" dirty="0">
                <a:latin typeface="Arial"/>
                <a:cs typeface="Arial"/>
              </a:rPr>
              <a:t>O</a:t>
            </a:r>
            <a:r>
              <a:rPr sz="1800" b="1" spc="-5" dirty="0">
                <a:latin typeface="Arial"/>
                <a:cs typeface="Arial"/>
              </a:rPr>
              <a:t>NS:</a:t>
            </a:r>
            <a:endParaRPr sz="1800">
              <a:latin typeface="Arial"/>
              <a:cs typeface="Arial"/>
            </a:endParaRPr>
          </a:p>
        </p:txBody>
      </p:sp>
      <p:sp>
        <p:nvSpPr>
          <p:cNvPr id="10" name="object 10"/>
          <p:cNvSpPr txBox="1"/>
          <p:nvPr/>
        </p:nvSpPr>
        <p:spPr>
          <a:xfrm>
            <a:off x="5566917" y="4349622"/>
            <a:ext cx="5866765" cy="1187450"/>
          </a:xfrm>
          <a:prstGeom prst="rect">
            <a:avLst/>
          </a:prstGeom>
        </p:spPr>
        <p:txBody>
          <a:bodyPr vert="horz" wrap="square" lIns="0" tIns="12700" rIns="0" bIns="0" rtlCol="0">
            <a:spAutoFit/>
          </a:bodyPr>
          <a:lstStyle/>
          <a:p>
            <a:pPr marL="12700" marR="497840">
              <a:lnSpc>
                <a:spcPct val="100000"/>
              </a:lnSpc>
              <a:spcBef>
                <a:spcPts val="100"/>
              </a:spcBef>
            </a:pPr>
            <a:r>
              <a:rPr sz="1800" dirty="0">
                <a:latin typeface="Arial MT"/>
                <a:cs typeface="Arial MT"/>
              </a:rPr>
              <a:t>Sedation</a:t>
            </a:r>
            <a:r>
              <a:rPr sz="1800" spc="-30" dirty="0">
                <a:latin typeface="Arial MT"/>
                <a:cs typeface="Arial MT"/>
              </a:rPr>
              <a:t> </a:t>
            </a:r>
            <a:r>
              <a:rPr sz="1800" dirty="0">
                <a:latin typeface="Arial MT"/>
                <a:cs typeface="Arial MT"/>
              </a:rPr>
              <a:t>requires</a:t>
            </a:r>
            <a:r>
              <a:rPr sz="1800" spc="-50" dirty="0">
                <a:latin typeface="Arial MT"/>
                <a:cs typeface="Arial MT"/>
              </a:rPr>
              <a:t> </a:t>
            </a:r>
            <a:r>
              <a:rPr sz="1800" dirty="0">
                <a:latin typeface="Arial MT"/>
                <a:cs typeface="Arial MT"/>
              </a:rPr>
              <a:t>continuous</a:t>
            </a:r>
            <a:r>
              <a:rPr sz="1800" spc="-45" dirty="0">
                <a:latin typeface="Arial MT"/>
                <a:cs typeface="Arial MT"/>
              </a:rPr>
              <a:t> </a:t>
            </a:r>
            <a:r>
              <a:rPr sz="1800" dirty="0">
                <a:latin typeface="Arial MT"/>
                <a:cs typeface="Arial MT"/>
              </a:rPr>
              <a:t>monitoring</a:t>
            </a:r>
            <a:r>
              <a:rPr sz="1800" spc="-55" dirty="0">
                <a:latin typeface="Arial MT"/>
                <a:cs typeface="Arial MT"/>
              </a:rPr>
              <a:t> </a:t>
            </a:r>
            <a:r>
              <a:rPr sz="1800" dirty="0">
                <a:latin typeface="Arial MT"/>
                <a:cs typeface="Arial MT"/>
              </a:rPr>
              <a:t>(pulse</a:t>
            </a:r>
            <a:r>
              <a:rPr sz="1800" spc="-25" dirty="0">
                <a:latin typeface="Arial MT"/>
                <a:cs typeface="Arial MT"/>
              </a:rPr>
              <a:t> </a:t>
            </a:r>
            <a:r>
              <a:rPr sz="1800" dirty="0">
                <a:latin typeface="Arial MT"/>
                <a:cs typeface="Arial MT"/>
              </a:rPr>
              <a:t>ox</a:t>
            </a:r>
            <a:r>
              <a:rPr sz="1800" spc="-5" dirty="0">
                <a:latin typeface="Arial MT"/>
                <a:cs typeface="Arial MT"/>
              </a:rPr>
              <a:t> </a:t>
            </a:r>
            <a:r>
              <a:rPr sz="1800" dirty="0">
                <a:latin typeface="Arial MT"/>
                <a:cs typeface="Arial MT"/>
              </a:rPr>
              <a:t>or </a:t>
            </a:r>
            <a:r>
              <a:rPr sz="1800" spc="-484" dirty="0">
                <a:latin typeface="Arial MT"/>
                <a:cs typeface="Arial MT"/>
              </a:rPr>
              <a:t> </a:t>
            </a:r>
            <a:r>
              <a:rPr sz="1800" dirty="0">
                <a:latin typeface="Arial MT"/>
                <a:cs typeface="Arial MT"/>
              </a:rPr>
              <a:t>ETCO2/cardiac</a:t>
            </a:r>
            <a:r>
              <a:rPr sz="1800" spc="-40" dirty="0">
                <a:latin typeface="Arial MT"/>
                <a:cs typeface="Arial MT"/>
              </a:rPr>
              <a:t> </a:t>
            </a:r>
            <a:r>
              <a:rPr sz="1800" dirty="0">
                <a:latin typeface="Arial MT"/>
                <a:cs typeface="Arial MT"/>
              </a:rPr>
              <a:t>monitor)</a:t>
            </a:r>
            <a:endParaRPr sz="1800">
              <a:latin typeface="Arial MT"/>
              <a:cs typeface="Arial MT"/>
            </a:endParaRPr>
          </a:p>
          <a:p>
            <a:pPr marL="12700">
              <a:lnSpc>
                <a:spcPct val="100000"/>
              </a:lnSpc>
              <a:spcBef>
                <a:spcPts val="500"/>
              </a:spcBef>
            </a:pPr>
            <a:r>
              <a:rPr sz="1800" spc="-5" dirty="0">
                <a:latin typeface="Arial MT"/>
                <a:cs typeface="Arial MT"/>
              </a:rPr>
              <a:t>Airway</a:t>
            </a:r>
            <a:r>
              <a:rPr sz="1800" spc="20" dirty="0">
                <a:latin typeface="Arial MT"/>
                <a:cs typeface="Arial MT"/>
              </a:rPr>
              <a:t> </a:t>
            </a:r>
            <a:r>
              <a:rPr sz="1800" dirty="0">
                <a:latin typeface="Arial MT"/>
                <a:cs typeface="Arial MT"/>
              </a:rPr>
              <a:t>monitoring</a:t>
            </a:r>
            <a:r>
              <a:rPr sz="1800" spc="-55" dirty="0">
                <a:latin typeface="Arial MT"/>
                <a:cs typeface="Arial MT"/>
              </a:rPr>
              <a:t> </a:t>
            </a:r>
            <a:r>
              <a:rPr sz="1800" dirty="0">
                <a:latin typeface="Arial MT"/>
                <a:cs typeface="Arial MT"/>
              </a:rPr>
              <a:t>and</a:t>
            </a:r>
            <a:r>
              <a:rPr sz="1800" spc="-5" dirty="0">
                <a:latin typeface="Arial MT"/>
                <a:cs typeface="Arial MT"/>
              </a:rPr>
              <a:t> </a:t>
            </a:r>
            <a:r>
              <a:rPr sz="1800" dirty="0">
                <a:latin typeface="Arial MT"/>
                <a:cs typeface="Arial MT"/>
              </a:rPr>
              <a:t>maintenance</a:t>
            </a:r>
            <a:r>
              <a:rPr sz="1800" spc="-55" dirty="0">
                <a:latin typeface="Arial MT"/>
                <a:cs typeface="Arial MT"/>
              </a:rPr>
              <a:t> </a:t>
            </a:r>
            <a:r>
              <a:rPr sz="1800" dirty="0">
                <a:latin typeface="Arial MT"/>
                <a:cs typeface="Arial MT"/>
              </a:rPr>
              <a:t>(casualty</a:t>
            </a:r>
            <a:r>
              <a:rPr sz="1800" spc="-65" dirty="0">
                <a:latin typeface="Arial MT"/>
                <a:cs typeface="Arial MT"/>
              </a:rPr>
              <a:t> </a:t>
            </a:r>
            <a:r>
              <a:rPr sz="1800" spc="5" dirty="0">
                <a:latin typeface="Arial MT"/>
                <a:cs typeface="Arial MT"/>
              </a:rPr>
              <a:t>positioning,</a:t>
            </a:r>
            <a:endParaRPr sz="1800">
              <a:latin typeface="Arial MT"/>
              <a:cs typeface="Arial MT"/>
            </a:endParaRPr>
          </a:p>
          <a:p>
            <a:pPr marL="12700">
              <a:lnSpc>
                <a:spcPct val="100000"/>
              </a:lnSpc>
              <a:spcBef>
                <a:spcPts val="5"/>
              </a:spcBef>
            </a:pPr>
            <a:r>
              <a:rPr sz="1800" spc="-5" dirty="0">
                <a:latin typeface="Arial MT"/>
                <a:cs typeface="Arial MT"/>
              </a:rPr>
              <a:t>airway</a:t>
            </a:r>
            <a:r>
              <a:rPr sz="1800" spc="10" dirty="0">
                <a:latin typeface="Arial MT"/>
                <a:cs typeface="Arial MT"/>
              </a:rPr>
              <a:t> </a:t>
            </a:r>
            <a:r>
              <a:rPr sz="1800" dirty="0">
                <a:latin typeface="Arial MT"/>
                <a:cs typeface="Arial MT"/>
              </a:rPr>
              <a:t>adjuncts,</a:t>
            </a:r>
            <a:r>
              <a:rPr sz="1800" spc="-85" dirty="0">
                <a:latin typeface="Arial MT"/>
                <a:cs typeface="Arial MT"/>
              </a:rPr>
              <a:t> </a:t>
            </a:r>
            <a:r>
              <a:rPr sz="1800" dirty="0">
                <a:latin typeface="Arial MT"/>
                <a:cs typeface="Arial MT"/>
              </a:rPr>
              <a:t>and/or</a:t>
            </a:r>
            <a:r>
              <a:rPr sz="1800" spc="-20" dirty="0">
                <a:latin typeface="Arial MT"/>
                <a:cs typeface="Arial MT"/>
              </a:rPr>
              <a:t> </a:t>
            </a:r>
            <a:r>
              <a:rPr sz="1800" dirty="0">
                <a:latin typeface="Arial MT"/>
                <a:cs typeface="Arial MT"/>
              </a:rPr>
              <a:t>advanced</a:t>
            </a:r>
            <a:r>
              <a:rPr sz="1800" spc="-35" dirty="0">
                <a:latin typeface="Arial MT"/>
                <a:cs typeface="Arial MT"/>
              </a:rPr>
              <a:t> </a:t>
            </a:r>
            <a:r>
              <a:rPr sz="1800" spc="-5" dirty="0">
                <a:latin typeface="Arial MT"/>
                <a:cs typeface="Arial MT"/>
              </a:rPr>
              <a:t>airway</a:t>
            </a:r>
            <a:r>
              <a:rPr sz="1800" spc="-15" dirty="0">
                <a:latin typeface="Arial MT"/>
                <a:cs typeface="Arial MT"/>
              </a:rPr>
              <a:t> </a:t>
            </a:r>
            <a:r>
              <a:rPr sz="1800" spc="5" dirty="0">
                <a:latin typeface="Arial MT"/>
                <a:cs typeface="Arial MT"/>
              </a:rPr>
              <a:t>placement)</a:t>
            </a:r>
            <a:endParaRPr sz="1800">
              <a:latin typeface="Arial MT"/>
              <a:cs typeface="Arial MT"/>
            </a:endParaRPr>
          </a:p>
        </p:txBody>
      </p:sp>
      <p:sp>
        <p:nvSpPr>
          <p:cNvPr id="11" name="object 11"/>
          <p:cNvSpPr txBox="1"/>
          <p:nvPr/>
        </p:nvSpPr>
        <p:spPr>
          <a:xfrm>
            <a:off x="5340477" y="1852040"/>
            <a:ext cx="1705610" cy="299720"/>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Arial"/>
                <a:cs typeface="Arial"/>
              </a:rPr>
              <a:t>APPROACHES:</a:t>
            </a:r>
            <a:endParaRPr sz="1800">
              <a:latin typeface="Arial"/>
              <a:cs typeface="Arial"/>
            </a:endParaRPr>
          </a:p>
        </p:txBody>
      </p:sp>
      <p:sp>
        <p:nvSpPr>
          <p:cNvPr id="12" name="object 12"/>
          <p:cNvSpPr txBox="1"/>
          <p:nvPr/>
        </p:nvSpPr>
        <p:spPr>
          <a:xfrm>
            <a:off x="5575172" y="2190369"/>
            <a:ext cx="6304280" cy="179705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MT"/>
                <a:cs typeface="Arial MT"/>
              </a:rPr>
              <a:t>Initial</a:t>
            </a:r>
            <a:r>
              <a:rPr sz="1800" spc="-40" dirty="0">
                <a:latin typeface="Arial MT"/>
                <a:cs typeface="Arial MT"/>
              </a:rPr>
              <a:t> </a:t>
            </a:r>
            <a:r>
              <a:rPr sz="1800" spc="5" dirty="0">
                <a:latin typeface="Arial MT"/>
                <a:cs typeface="Arial MT"/>
              </a:rPr>
              <a:t>ketamine</a:t>
            </a:r>
            <a:r>
              <a:rPr sz="1800" spc="-65" dirty="0">
                <a:latin typeface="Arial MT"/>
                <a:cs typeface="Arial MT"/>
              </a:rPr>
              <a:t> </a:t>
            </a:r>
            <a:r>
              <a:rPr sz="1800" dirty="0">
                <a:latin typeface="Arial MT"/>
                <a:cs typeface="Arial MT"/>
              </a:rPr>
              <a:t>dosing</a:t>
            </a:r>
            <a:r>
              <a:rPr sz="1800" spc="-35" dirty="0">
                <a:latin typeface="Arial MT"/>
                <a:cs typeface="Arial MT"/>
              </a:rPr>
              <a:t> </a:t>
            </a:r>
            <a:r>
              <a:rPr sz="1800" dirty="0">
                <a:latin typeface="Arial MT"/>
                <a:cs typeface="Arial MT"/>
              </a:rPr>
              <a:t>is</a:t>
            </a:r>
            <a:r>
              <a:rPr sz="1800" spc="5" dirty="0">
                <a:latin typeface="Arial MT"/>
                <a:cs typeface="Arial MT"/>
              </a:rPr>
              <a:t> </a:t>
            </a:r>
            <a:r>
              <a:rPr sz="1800" dirty="0">
                <a:latin typeface="Arial MT"/>
                <a:cs typeface="Arial MT"/>
              </a:rPr>
              <a:t>1-2</a:t>
            </a:r>
            <a:r>
              <a:rPr sz="1800" spc="-10" dirty="0">
                <a:latin typeface="Arial MT"/>
                <a:cs typeface="Arial MT"/>
              </a:rPr>
              <a:t> </a:t>
            </a:r>
            <a:r>
              <a:rPr sz="1800" spc="5" dirty="0">
                <a:latin typeface="Arial MT"/>
                <a:cs typeface="Arial MT"/>
              </a:rPr>
              <a:t>mg/kg</a:t>
            </a:r>
            <a:r>
              <a:rPr sz="1800" spc="-40" dirty="0">
                <a:latin typeface="Arial MT"/>
                <a:cs typeface="Arial MT"/>
              </a:rPr>
              <a:t> </a:t>
            </a:r>
            <a:r>
              <a:rPr sz="1800" dirty="0">
                <a:latin typeface="Arial MT"/>
                <a:cs typeface="Arial MT"/>
              </a:rPr>
              <a:t>slow</a:t>
            </a:r>
            <a:r>
              <a:rPr sz="1800" spc="-30" dirty="0">
                <a:latin typeface="Arial MT"/>
                <a:cs typeface="Arial MT"/>
              </a:rPr>
              <a:t> </a:t>
            </a:r>
            <a:r>
              <a:rPr sz="1800" dirty="0">
                <a:latin typeface="Arial MT"/>
                <a:cs typeface="Arial MT"/>
              </a:rPr>
              <a:t>IV</a:t>
            </a:r>
            <a:r>
              <a:rPr sz="1800" spc="-20" dirty="0">
                <a:latin typeface="Arial MT"/>
                <a:cs typeface="Arial MT"/>
              </a:rPr>
              <a:t> </a:t>
            </a:r>
            <a:r>
              <a:rPr sz="1800" dirty="0">
                <a:latin typeface="Arial MT"/>
                <a:cs typeface="Arial MT"/>
              </a:rPr>
              <a:t>push</a:t>
            </a:r>
            <a:r>
              <a:rPr sz="1800" spc="-15" dirty="0">
                <a:latin typeface="Arial MT"/>
                <a:cs typeface="Arial MT"/>
              </a:rPr>
              <a:t> </a:t>
            </a:r>
            <a:r>
              <a:rPr sz="1800" dirty="0">
                <a:latin typeface="Arial MT"/>
                <a:cs typeface="Arial MT"/>
              </a:rPr>
              <a:t>or</a:t>
            </a:r>
            <a:r>
              <a:rPr sz="1800" spc="10" dirty="0">
                <a:latin typeface="Arial MT"/>
                <a:cs typeface="Arial MT"/>
              </a:rPr>
              <a:t> </a:t>
            </a:r>
            <a:r>
              <a:rPr sz="1800" dirty="0">
                <a:latin typeface="Arial MT"/>
                <a:cs typeface="Arial MT"/>
              </a:rPr>
              <a:t>2-3</a:t>
            </a:r>
            <a:r>
              <a:rPr sz="1800" spc="-15" dirty="0">
                <a:latin typeface="Arial MT"/>
                <a:cs typeface="Arial MT"/>
              </a:rPr>
              <a:t> </a:t>
            </a:r>
            <a:r>
              <a:rPr sz="1800" spc="5" dirty="0">
                <a:latin typeface="Arial MT"/>
                <a:cs typeface="Arial MT"/>
              </a:rPr>
              <a:t>mg/kg</a:t>
            </a:r>
            <a:endParaRPr sz="1800">
              <a:latin typeface="Arial MT"/>
              <a:cs typeface="Arial MT"/>
            </a:endParaRPr>
          </a:p>
          <a:p>
            <a:pPr marL="12700">
              <a:lnSpc>
                <a:spcPct val="100000"/>
              </a:lnSpc>
            </a:pPr>
            <a:r>
              <a:rPr sz="1800" dirty="0">
                <a:latin typeface="Arial MT"/>
                <a:cs typeface="Arial MT"/>
              </a:rPr>
              <a:t>(300</a:t>
            </a:r>
            <a:r>
              <a:rPr sz="1800" spc="-40" dirty="0">
                <a:latin typeface="Arial MT"/>
                <a:cs typeface="Arial MT"/>
              </a:rPr>
              <a:t> </a:t>
            </a:r>
            <a:r>
              <a:rPr sz="1800" spc="5" dirty="0">
                <a:latin typeface="Arial MT"/>
                <a:cs typeface="Arial MT"/>
              </a:rPr>
              <a:t>mg)</a:t>
            </a:r>
            <a:r>
              <a:rPr sz="1800" spc="-45" dirty="0">
                <a:latin typeface="Arial MT"/>
                <a:cs typeface="Arial MT"/>
              </a:rPr>
              <a:t> </a:t>
            </a:r>
            <a:r>
              <a:rPr sz="1800" dirty="0">
                <a:latin typeface="Arial MT"/>
                <a:cs typeface="Arial MT"/>
              </a:rPr>
              <a:t>IM</a:t>
            </a:r>
            <a:endParaRPr sz="1800">
              <a:latin typeface="Arial MT"/>
              <a:cs typeface="Arial MT"/>
            </a:endParaRPr>
          </a:p>
          <a:p>
            <a:pPr marL="12700">
              <a:lnSpc>
                <a:spcPct val="100000"/>
              </a:lnSpc>
              <a:spcBef>
                <a:spcPts val="505"/>
              </a:spcBef>
            </a:pPr>
            <a:r>
              <a:rPr sz="1800" dirty="0">
                <a:latin typeface="Arial MT"/>
                <a:cs typeface="Arial MT"/>
              </a:rPr>
              <a:t>End</a:t>
            </a:r>
            <a:r>
              <a:rPr sz="1800" spc="-10" dirty="0">
                <a:latin typeface="Arial MT"/>
                <a:cs typeface="Arial MT"/>
              </a:rPr>
              <a:t> </a:t>
            </a:r>
            <a:r>
              <a:rPr sz="1800" dirty="0">
                <a:latin typeface="Arial MT"/>
                <a:cs typeface="Arial MT"/>
              </a:rPr>
              <a:t>point</a:t>
            </a:r>
            <a:r>
              <a:rPr sz="1800" spc="-15" dirty="0">
                <a:latin typeface="Arial MT"/>
                <a:cs typeface="Arial MT"/>
              </a:rPr>
              <a:t> </a:t>
            </a:r>
            <a:r>
              <a:rPr sz="1800" dirty="0">
                <a:latin typeface="Arial MT"/>
                <a:cs typeface="Arial MT"/>
              </a:rPr>
              <a:t>is</a:t>
            </a:r>
            <a:r>
              <a:rPr sz="1800" spc="-5" dirty="0">
                <a:latin typeface="Arial MT"/>
                <a:cs typeface="Arial MT"/>
              </a:rPr>
              <a:t> </a:t>
            </a:r>
            <a:r>
              <a:rPr sz="1800" dirty="0">
                <a:latin typeface="Arial MT"/>
                <a:cs typeface="Arial MT"/>
              </a:rPr>
              <a:t>achievement</a:t>
            </a:r>
            <a:r>
              <a:rPr sz="1800" spc="-85" dirty="0">
                <a:latin typeface="Arial MT"/>
                <a:cs typeface="Arial MT"/>
              </a:rPr>
              <a:t> </a:t>
            </a:r>
            <a:r>
              <a:rPr sz="1800" dirty="0">
                <a:latin typeface="Arial MT"/>
                <a:cs typeface="Arial MT"/>
              </a:rPr>
              <a:t>of</a:t>
            </a:r>
            <a:r>
              <a:rPr sz="1800" spc="10" dirty="0">
                <a:latin typeface="Arial MT"/>
                <a:cs typeface="Arial MT"/>
              </a:rPr>
              <a:t> </a:t>
            </a:r>
            <a:r>
              <a:rPr sz="1800" dirty="0">
                <a:latin typeface="Arial MT"/>
                <a:cs typeface="Arial MT"/>
              </a:rPr>
              <a:t>procedural</a:t>
            </a:r>
            <a:r>
              <a:rPr sz="1800" spc="-60" dirty="0">
                <a:latin typeface="Arial MT"/>
                <a:cs typeface="Arial MT"/>
              </a:rPr>
              <a:t> </a:t>
            </a:r>
            <a:r>
              <a:rPr sz="1800" dirty="0">
                <a:latin typeface="Arial MT"/>
                <a:cs typeface="Arial MT"/>
              </a:rPr>
              <a:t>(dissociative)</a:t>
            </a:r>
            <a:endParaRPr sz="1800">
              <a:latin typeface="Arial MT"/>
              <a:cs typeface="Arial MT"/>
            </a:endParaRPr>
          </a:p>
          <a:p>
            <a:pPr marL="12700">
              <a:lnSpc>
                <a:spcPct val="100000"/>
              </a:lnSpc>
            </a:pPr>
            <a:r>
              <a:rPr sz="1800" spc="5" dirty="0">
                <a:latin typeface="Arial MT"/>
                <a:cs typeface="Arial MT"/>
              </a:rPr>
              <a:t>anesthesia</a:t>
            </a:r>
            <a:endParaRPr sz="1800">
              <a:latin typeface="Arial MT"/>
              <a:cs typeface="Arial MT"/>
            </a:endParaRPr>
          </a:p>
          <a:p>
            <a:pPr marL="12700" marR="911860">
              <a:lnSpc>
                <a:spcPct val="100000"/>
              </a:lnSpc>
              <a:spcBef>
                <a:spcPts val="480"/>
              </a:spcBef>
            </a:pPr>
            <a:r>
              <a:rPr sz="1800" dirty="0">
                <a:latin typeface="Arial MT"/>
                <a:cs typeface="Arial MT"/>
              </a:rPr>
              <a:t>For</a:t>
            </a:r>
            <a:r>
              <a:rPr sz="1800" spc="-15" dirty="0">
                <a:latin typeface="Arial MT"/>
                <a:cs typeface="Arial MT"/>
              </a:rPr>
              <a:t> </a:t>
            </a:r>
            <a:r>
              <a:rPr sz="1800" dirty="0">
                <a:latin typeface="Arial MT"/>
                <a:cs typeface="Arial MT"/>
              </a:rPr>
              <a:t>continued</a:t>
            </a:r>
            <a:r>
              <a:rPr sz="1800" spc="-55" dirty="0">
                <a:latin typeface="Arial MT"/>
                <a:cs typeface="Arial MT"/>
              </a:rPr>
              <a:t> </a:t>
            </a:r>
            <a:r>
              <a:rPr sz="1800" dirty="0">
                <a:latin typeface="Arial MT"/>
                <a:cs typeface="Arial MT"/>
              </a:rPr>
              <a:t>sedation,</a:t>
            </a:r>
            <a:r>
              <a:rPr sz="1800" spc="-55" dirty="0">
                <a:latin typeface="Arial MT"/>
                <a:cs typeface="Arial MT"/>
              </a:rPr>
              <a:t> </a:t>
            </a:r>
            <a:r>
              <a:rPr sz="1800" dirty="0">
                <a:latin typeface="Arial MT"/>
                <a:cs typeface="Arial MT"/>
              </a:rPr>
              <a:t>follow</a:t>
            </a:r>
            <a:r>
              <a:rPr sz="1800" spc="-15" dirty="0">
                <a:latin typeface="Arial MT"/>
                <a:cs typeface="Arial MT"/>
              </a:rPr>
              <a:t> </a:t>
            </a:r>
            <a:r>
              <a:rPr sz="1800" spc="-5" dirty="0">
                <a:latin typeface="Arial MT"/>
                <a:cs typeface="Arial MT"/>
              </a:rPr>
              <a:t>JTS</a:t>
            </a:r>
            <a:r>
              <a:rPr sz="1800" spc="20" dirty="0">
                <a:latin typeface="Arial MT"/>
                <a:cs typeface="Arial MT"/>
              </a:rPr>
              <a:t> </a:t>
            </a:r>
            <a:r>
              <a:rPr sz="1800" dirty="0">
                <a:latin typeface="Arial MT"/>
                <a:cs typeface="Arial MT"/>
              </a:rPr>
              <a:t>CPG</a:t>
            </a:r>
            <a:r>
              <a:rPr sz="1800" spc="-5" dirty="0">
                <a:latin typeface="Arial MT"/>
                <a:cs typeface="Arial MT"/>
              </a:rPr>
              <a:t> </a:t>
            </a:r>
            <a:r>
              <a:rPr sz="1800" dirty="0">
                <a:latin typeface="Arial MT"/>
                <a:cs typeface="Arial MT"/>
              </a:rPr>
              <a:t>guidance</a:t>
            </a:r>
            <a:r>
              <a:rPr sz="1800" spc="-55" dirty="0">
                <a:latin typeface="Arial MT"/>
                <a:cs typeface="Arial MT"/>
              </a:rPr>
              <a:t> </a:t>
            </a:r>
            <a:r>
              <a:rPr sz="1800" dirty="0">
                <a:latin typeface="Arial MT"/>
                <a:cs typeface="Arial MT"/>
              </a:rPr>
              <a:t>on </a:t>
            </a:r>
            <a:r>
              <a:rPr sz="1800" spc="-484" dirty="0">
                <a:latin typeface="Arial MT"/>
                <a:cs typeface="Arial MT"/>
              </a:rPr>
              <a:t> </a:t>
            </a:r>
            <a:r>
              <a:rPr sz="1800" dirty="0">
                <a:latin typeface="Arial MT"/>
                <a:cs typeface="Arial MT"/>
              </a:rPr>
              <a:t>Analgesia</a:t>
            </a:r>
            <a:r>
              <a:rPr sz="1800" spc="-65" dirty="0">
                <a:latin typeface="Arial MT"/>
                <a:cs typeface="Arial MT"/>
              </a:rPr>
              <a:t> </a:t>
            </a:r>
            <a:r>
              <a:rPr sz="1800" dirty="0">
                <a:latin typeface="Arial MT"/>
                <a:cs typeface="Arial MT"/>
              </a:rPr>
              <a:t>in</a:t>
            </a:r>
            <a:r>
              <a:rPr sz="1800" spc="-20" dirty="0">
                <a:latin typeface="Arial MT"/>
                <a:cs typeface="Arial MT"/>
              </a:rPr>
              <a:t> </a:t>
            </a:r>
            <a:r>
              <a:rPr sz="1800" dirty="0">
                <a:latin typeface="Arial MT"/>
                <a:cs typeface="Arial MT"/>
              </a:rPr>
              <a:t>Prolonged</a:t>
            </a:r>
            <a:r>
              <a:rPr sz="1800" spc="-40" dirty="0">
                <a:latin typeface="Arial MT"/>
                <a:cs typeface="Arial MT"/>
              </a:rPr>
              <a:t> </a:t>
            </a:r>
            <a:r>
              <a:rPr sz="1800" dirty="0">
                <a:latin typeface="Arial MT"/>
                <a:cs typeface="Arial MT"/>
              </a:rPr>
              <a:t>Field</a:t>
            </a:r>
            <a:r>
              <a:rPr sz="1800" spc="-40" dirty="0">
                <a:latin typeface="Arial MT"/>
                <a:cs typeface="Arial MT"/>
              </a:rPr>
              <a:t> </a:t>
            </a:r>
            <a:r>
              <a:rPr sz="1800" dirty="0">
                <a:latin typeface="Arial MT"/>
                <a:cs typeface="Arial MT"/>
              </a:rPr>
              <a:t>Care</a:t>
            </a:r>
            <a:endParaRPr sz="1800">
              <a:latin typeface="Arial MT"/>
              <a:cs typeface="Arial MT"/>
            </a:endParaRPr>
          </a:p>
        </p:txBody>
      </p:sp>
      <p:sp>
        <p:nvSpPr>
          <p:cNvPr id="13" name="object 13"/>
          <p:cNvSpPr txBox="1"/>
          <p:nvPr/>
        </p:nvSpPr>
        <p:spPr>
          <a:xfrm>
            <a:off x="460959" y="1890776"/>
            <a:ext cx="3863340" cy="1116965"/>
          </a:xfrm>
          <a:prstGeom prst="rect">
            <a:avLst/>
          </a:prstGeom>
        </p:spPr>
        <p:txBody>
          <a:bodyPr vert="horz" wrap="square" lIns="0" tIns="14604" rIns="0" bIns="0" rtlCol="0">
            <a:spAutoFit/>
          </a:bodyPr>
          <a:lstStyle/>
          <a:p>
            <a:pPr marL="12700" marR="5080">
              <a:lnSpc>
                <a:spcPct val="99300"/>
              </a:lnSpc>
              <a:spcBef>
                <a:spcPts val="114"/>
              </a:spcBef>
            </a:pPr>
            <a:r>
              <a:rPr sz="1800" b="1" spc="-20" dirty="0">
                <a:latin typeface="Arial"/>
                <a:cs typeface="Arial"/>
              </a:rPr>
              <a:t>INDICATION:</a:t>
            </a:r>
            <a:r>
              <a:rPr sz="1800" b="1" spc="50" dirty="0">
                <a:latin typeface="Arial"/>
                <a:cs typeface="Arial"/>
              </a:rPr>
              <a:t> </a:t>
            </a:r>
            <a:r>
              <a:rPr sz="1800" dirty="0">
                <a:latin typeface="Arial MT"/>
                <a:cs typeface="Arial MT"/>
              </a:rPr>
              <a:t>–</a:t>
            </a:r>
            <a:r>
              <a:rPr sz="1800" spc="-10" dirty="0">
                <a:latin typeface="Arial MT"/>
                <a:cs typeface="Arial MT"/>
              </a:rPr>
              <a:t> </a:t>
            </a:r>
            <a:r>
              <a:rPr sz="1800" dirty="0">
                <a:latin typeface="Arial MT"/>
                <a:cs typeface="Arial MT"/>
              </a:rPr>
              <a:t>used</a:t>
            </a:r>
            <a:r>
              <a:rPr sz="1800" spc="-15" dirty="0">
                <a:latin typeface="Arial MT"/>
                <a:cs typeface="Arial MT"/>
              </a:rPr>
              <a:t> </a:t>
            </a:r>
            <a:r>
              <a:rPr sz="1800" spc="-10" dirty="0">
                <a:latin typeface="Arial MT"/>
                <a:cs typeface="Arial MT"/>
              </a:rPr>
              <a:t>when</a:t>
            </a:r>
            <a:r>
              <a:rPr sz="1800" spc="10" dirty="0">
                <a:latin typeface="Arial MT"/>
                <a:cs typeface="Arial MT"/>
              </a:rPr>
              <a:t> </a:t>
            </a:r>
            <a:r>
              <a:rPr sz="1800" dirty="0">
                <a:latin typeface="Arial MT"/>
                <a:cs typeface="Arial MT"/>
              </a:rPr>
              <a:t>significant </a:t>
            </a:r>
            <a:r>
              <a:rPr sz="1800" spc="-484" dirty="0">
                <a:latin typeface="Arial MT"/>
                <a:cs typeface="Arial MT"/>
              </a:rPr>
              <a:t> </a:t>
            </a:r>
            <a:r>
              <a:rPr sz="1800" dirty="0">
                <a:latin typeface="Arial MT"/>
                <a:cs typeface="Arial MT"/>
              </a:rPr>
              <a:t>severe</a:t>
            </a:r>
            <a:r>
              <a:rPr sz="1800" spc="-20" dirty="0">
                <a:latin typeface="Arial MT"/>
                <a:cs typeface="Arial MT"/>
              </a:rPr>
              <a:t> </a:t>
            </a:r>
            <a:r>
              <a:rPr sz="1800" dirty="0">
                <a:latin typeface="Arial MT"/>
                <a:cs typeface="Arial MT"/>
              </a:rPr>
              <a:t>injuries</a:t>
            </a:r>
            <a:r>
              <a:rPr sz="1800" spc="-60" dirty="0">
                <a:latin typeface="Arial MT"/>
                <a:cs typeface="Arial MT"/>
              </a:rPr>
              <a:t> </a:t>
            </a:r>
            <a:r>
              <a:rPr sz="1800" dirty="0">
                <a:latin typeface="Arial MT"/>
                <a:cs typeface="Arial MT"/>
              </a:rPr>
              <a:t>require</a:t>
            </a:r>
            <a:r>
              <a:rPr sz="1800" spc="-40" dirty="0">
                <a:latin typeface="Arial MT"/>
                <a:cs typeface="Arial MT"/>
              </a:rPr>
              <a:t> </a:t>
            </a:r>
            <a:r>
              <a:rPr sz="1800" dirty="0">
                <a:latin typeface="Arial MT"/>
                <a:cs typeface="Arial MT"/>
              </a:rPr>
              <a:t>dissociation</a:t>
            </a:r>
            <a:r>
              <a:rPr sz="1800" spc="-65" dirty="0">
                <a:latin typeface="Arial MT"/>
                <a:cs typeface="Arial MT"/>
              </a:rPr>
              <a:t> </a:t>
            </a:r>
            <a:r>
              <a:rPr sz="1800" dirty="0">
                <a:latin typeface="Arial MT"/>
                <a:cs typeface="Arial MT"/>
              </a:rPr>
              <a:t>for </a:t>
            </a:r>
            <a:r>
              <a:rPr sz="1800" spc="-484" dirty="0">
                <a:latin typeface="Arial MT"/>
                <a:cs typeface="Arial MT"/>
              </a:rPr>
              <a:t> </a:t>
            </a:r>
            <a:r>
              <a:rPr sz="1800" dirty="0">
                <a:latin typeface="Arial MT"/>
                <a:cs typeface="Arial MT"/>
              </a:rPr>
              <a:t>patient safety or mission success or </a:t>
            </a:r>
            <a:r>
              <a:rPr sz="1800" spc="5" dirty="0">
                <a:latin typeface="Arial MT"/>
                <a:cs typeface="Arial MT"/>
              </a:rPr>
              <a:t> </a:t>
            </a:r>
            <a:r>
              <a:rPr sz="1800" spc="-5" dirty="0">
                <a:latin typeface="Arial MT"/>
                <a:cs typeface="Arial MT"/>
              </a:rPr>
              <a:t>invasive</a:t>
            </a:r>
            <a:r>
              <a:rPr sz="1800" spc="-20" dirty="0">
                <a:latin typeface="Arial MT"/>
                <a:cs typeface="Arial MT"/>
              </a:rPr>
              <a:t> </a:t>
            </a:r>
            <a:r>
              <a:rPr sz="1800" dirty="0">
                <a:latin typeface="Arial MT"/>
                <a:cs typeface="Arial MT"/>
              </a:rPr>
              <a:t>procedures</a:t>
            </a:r>
            <a:endParaRPr sz="1800">
              <a:latin typeface="Arial MT"/>
              <a:cs typeface="Arial MT"/>
            </a:endParaRPr>
          </a:p>
        </p:txBody>
      </p:sp>
      <p:sp>
        <p:nvSpPr>
          <p:cNvPr id="14" name="object 14"/>
          <p:cNvSpPr txBox="1"/>
          <p:nvPr/>
        </p:nvSpPr>
        <p:spPr>
          <a:xfrm>
            <a:off x="460959" y="3192271"/>
            <a:ext cx="1345565" cy="299720"/>
          </a:xfrm>
          <a:prstGeom prst="rect">
            <a:avLst/>
          </a:prstGeom>
        </p:spPr>
        <p:txBody>
          <a:bodyPr vert="horz" wrap="square" lIns="0" tIns="12700" rIns="0" bIns="0" rtlCol="0">
            <a:spAutoFit/>
          </a:bodyPr>
          <a:lstStyle/>
          <a:p>
            <a:pPr marL="12700">
              <a:lnSpc>
                <a:spcPct val="100000"/>
              </a:lnSpc>
              <a:spcBef>
                <a:spcPts val="100"/>
              </a:spcBef>
            </a:pPr>
            <a:r>
              <a:rPr sz="1800" b="1" spc="-5" dirty="0">
                <a:latin typeface="Arial"/>
                <a:cs typeface="Arial"/>
              </a:rPr>
              <a:t>EXAMPLES</a:t>
            </a:r>
            <a:r>
              <a:rPr sz="1800" spc="-5" dirty="0">
                <a:latin typeface="Arial MT"/>
                <a:cs typeface="Arial MT"/>
              </a:rPr>
              <a:t>:</a:t>
            </a:r>
            <a:endParaRPr sz="1800">
              <a:latin typeface="Arial MT"/>
              <a:cs typeface="Arial MT"/>
            </a:endParaRPr>
          </a:p>
        </p:txBody>
      </p:sp>
      <p:sp>
        <p:nvSpPr>
          <p:cNvPr id="15" name="object 15"/>
          <p:cNvSpPr txBox="1"/>
          <p:nvPr/>
        </p:nvSpPr>
        <p:spPr>
          <a:xfrm>
            <a:off x="695959" y="3465907"/>
            <a:ext cx="4160520" cy="2096770"/>
          </a:xfrm>
          <a:prstGeom prst="rect">
            <a:avLst/>
          </a:prstGeom>
        </p:spPr>
        <p:txBody>
          <a:bodyPr vert="horz" wrap="square" lIns="0" tIns="13970" rIns="0" bIns="0" rtlCol="0">
            <a:spAutoFit/>
          </a:bodyPr>
          <a:lstStyle/>
          <a:p>
            <a:pPr marL="12700" marR="5080">
              <a:lnSpc>
                <a:spcPct val="150900"/>
              </a:lnSpc>
              <a:spcBef>
                <a:spcPts val="110"/>
              </a:spcBef>
            </a:pPr>
            <a:r>
              <a:rPr sz="1800" dirty="0">
                <a:latin typeface="Arial MT"/>
                <a:cs typeface="Arial MT"/>
              </a:rPr>
              <a:t>During</a:t>
            </a:r>
            <a:r>
              <a:rPr sz="1800" spc="-30" dirty="0">
                <a:latin typeface="Arial MT"/>
                <a:cs typeface="Arial MT"/>
              </a:rPr>
              <a:t> </a:t>
            </a:r>
            <a:r>
              <a:rPr sz="1800" dirty="0">
                <a:latin typeface="Arial MT"/>
                <a:cs typeface="Arial MT"/>
              </a:rPr>
              <a:t>transport</a:t>
            </a:r>
            <a:r>
              <a:rPr sz="1800" spc="-55" dirty="0">
                <a:latin typeface="Arial MT"/>
                <a:cs typeface="Arial MT"/>
              </a:rPr>
              <a:t> </a:t>
            </a:r>
            <a:r>
              <a:rPr sz="1800" dirty="0">
                <a:latin typeface="Arial MT"/>
                <a:cs typeface="Arial MT"/>
              </a:rPr>
              <a:t>–</a:t>
            </a:r>
            <a:r>
              <a:rPr sz="1800" spc="-5" dirty="0">
                <a:latin typeface="Arial MT"/>
                <a:cs typeface="Arial MT"/>
              </a:rPr>
              <a:t> </a:t>
            </a:r>
            <a:r>
              <a:rPr sz="1800" dirty="0">
                <a:latin typeface="Arial MT"/>
                <a:cs typeface="Arial MT"/>
              </a:rPr>
              <a:t>ease</a:t>
            </a:r>
            <a:r>
              <a:rPr sz="1800" spc="-55" dirty="0">
                <a:latin typeface="Arial MT"/>
                <a:cs typeface="Arial MT"/>
              </a:rPr>
              <a:t> </a:t>
            </a:r>
            <a:r>
              <a:rPr sz="1800" dirty="0">
                <a:latin typeface="Arial MT"/>
                <a:cs typeface="Arial MT"/>
              </a:rPr>
              <a:t>of</a:t>
            </a:r>
            <a:r>
              <a:rPr sz="1800" spc="-5" dirty="0">
                <a:latin typeface="Arial MT"/>
                <a:cs typeface="Arial MT"/>
              </a:rPr>
              <a:t> </a:t>
            </a:r>
            <a:r>
              <a:rPr sz="1800" dirty="0">
                <a:latin typeface="Arial MT"/>
                <a:cs typeface="Arial MT"/>
              </a:rPr>
              <a:t>administration </a:t>
            </a:r>
            <a:r>
              <a:rPr sz="1800" spc="-484" dirty="0">
                <a:latin typeface="Arial MT"/>
                <a:cs typeface="Arial MT"/>
              </a:rPr>
              <a:t> </a:t>
            </a:r>
            <a:r>
              <a:rPr sz="1800" spc="10" dirty="0">
                <a:latin typeface="Arial MT"/>
                <a:cs typeface="Arial MT"/>
              </a:rPr>
              <a:t>When </a:t>
            </a:r>
            <a:r>
              <a:rPr sz="1800" dirty="0">
                <a:latin typeface="Arial MT"/>
                <a:cs typeface="Arial MT"/>
              </a:rPr>
              <a:t>movements/spaces are restricted </a:t>
            </a:r>
            <a:r>
              <a:rPr sz="1800" spc="5" dirty="0">
                <a:latin typeface="Arial MT"/>
                <a:cs typeface="Arial MT"/>
              </a:rPr>
              <a:t> </a:t>
            </a:r>
            <a:r>
              <a:rPr sz="1800" dirty="0">
                <a:latin typeface="Arial MT"/>
                <a:cs typeface="Arial MT"/>
              </a:rPr>
              <a:t>Critical interventions requiring analgesia </a:t>
            </a:r>
            <a:r>
              <a:rPr sz="1800" spc="5" dirty="0">
                <a:latin typeface="Arial MT"/>
                <a:cs typeface="Arial MT"/>
              </a:rPr>
              <a:t> </a:t>
            </a:r>
            <a:r>
              <a:rPr sz="1800" dirty="0">
                <a:latin typeface="Arial MT"/>
                <a:cs typeface="Arial MT"/>
              </a:rPr>
              <a:t>Prolonged</a:t>
            </a:r>
            <a:r>
              <a:rPr sz="1800" spc="30" dirty="0">
                <a:latin typeface="Arial MT"/>
                <a:cs typeface="Arial MT"/>
              </a:rPr>
              <a:t> </a:t>
            </a:r>
            <a:r>
              <a:rPr sz="1800" dirty="0">
                <a:latin typeface="Arial MT"/>
                <a:cs typeface="Arial MT"/>
              </a:rPr>
              <a:t>analgesia</a:t>
            </a:r>
            <a:r>
              <a:rPr sz="1800" spc="-15" dirty="0">
                <a:latin typeface="Arial MT"/>
                <a:cs typeface="Arial MT"/>
              </a:rPr>
              <a:t> </a:t>
            </a:r>
            <a:r>
              <a:rPr sz="1800" dirty="0">
                <a:latin typeface="Arial MT"/>
                <a:cs typeface="Arial MT"/>
              </a:rPr>
              <a:t>or</a:t>
            </a:r>
            <a:r>
              <a:rPr sz="1800" spc="70" dirty="0">
                <a:latin typeface="Arial MT"/>
                <a:cs typeface="Arial MT"/>
              </a:rPr>
              <a:t> </a:t>
            </a:r>
            <a:r>
              <a:rPr sz="1800" dirty="0">
                <a:latin typeface="Arial MT"/>
                <a:cs typeface="Arial MT"/>
              </a:rPr>
              <a:t>evacuation </a:t>
            </a:r>
            <a:r>
              <a:rPr sz="1800" spc="5" dirty="0">
                <a:latin typeface="Arial MT"/>
                <a:cs typeface="Arial MT"/>
              </a:rPr>
              <a:t> </a:t>
            </a:r>
            <a:r>
              <a:rPr sz="1800" spc="10" dirty="0">
                <a:latin typeface="Arial MT"/>
                <a:cs typeface="Arial MT"/>
              </a:rPr>
              <a:t>When</a:t>
            </a:r>
            <a:r>
              <a:rPr sz="1800" spc="-70" dirty="0">
                <a:latin typeface="Arial MT"/>
                <a:cs typeface="Arial MT"/>
              </a:rPr>
              <a:t> </a:t>
            </a:r>
            <a:r>
              <a:rPr sz="1800" spc="-10" dirty="0">
                <a:latin typeface="Arial MT"/>
                <a:cs typeface="Arial MT"/>
              </a:rPr>
              <a:t>OPTEMPO</a:t>
            </a:r>
            <a:r>
              <a:rPr sz="1800" spc="65" dirty="0">
                <a:latin typeface="Arial MT"/>
                <a:cs typeface="Arial MT"/>
              </a:rPr>
              <a:t> </a:t>
            </a:r>
            <a:r>
              <a:rPr sz="1800" dirty="0">
                <a:latin typeface="Arial MT"/>
                <a:cs typeface="Arial MT"/>
              </a:rPr>
              <a:t>dictates</a:t>
            </a:r>
            <a:endParaRPr sz="1800">
              <a:latin typeface="Arial MT"/>
              <a:cs typeface="Arial MT"/>
            </a:endParaRPr>
          </a:p>
        </p:txBody>
      </p:sp>
      <p:sp>
        <p:nvSpPr>
          <p:cNvPr id="16" name="object 16"/>
          <p:cNvSpPr/>
          <p:nvPr/>
        </p:nvSpPr>
        <p:spPr>
          <a:xfrm>
            <a:off x="4901184" y="5986271"/>
            <a:ext cx="719455" cy="719455"/>
          </a:xfrm>
          <a:custGeom>
            <a:avLst/>
            <a:gdLst/>
            <a:ahLst/>
            <a:cxnLst/>
            <a:rect l="l" t="t" r="r" b="b"/>
            <a:pathLst>
              <a:path w="719454" h="719454">
                <a:moveTo>
                  <a:pt x="359663" y="0"/>
                </a:moveTo>
                <a:lnTo>
                  <a:pt x="310861" y="3283"/>
                </a:lnTo>
                <a:lnTo>
                  <a:pt x="264054" y="12847"/>
                </a:lnTo>
                <a:lnTo>
                  <a:pt x="219670" y="28263"/>
                </a:lnTo>
                <a:lnTo>
                  <a:pt x="178138" y="49103"/>
                </a:lnTo>
                <a:lnTo>
                  <a:pt x="139887" y="74939"/>
                </a:lnTo>
                <a:lnTo>
                  <a:pt x="105346" y="105341"/>
                </a:lnTo>
                <a:lnTo>
                  <a:pt x="74943" y="139882"/>
                </a:lnTo>
                <a:lnTo>
                  <a:pt x="49106" y="178133"/>
                </a:lnTo>
                <a:lnTo>
                  <a:pt x="28265" y="219664"/>
                </a:lnTo>
                <a:lnTo>
                  <a:pt x="12848" y="264049"/>
                </a:lnTo>
                <a:lnTo>
                  <a:pt x="3283" y="310858"/>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3" y="719327"/>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7" y="359663"/>
                </a:lnTo>
                <a:lnTo>
                  <a:pt x="716044" y="310858"/>
                </a:lnTo>
                <a:lnTo>
                  <a:pt x="706479" y="264049"/>
                </a:lnTo>
                <a:lnTo>
                  <a:pt x="691062" y="219664"/>
                </a:lnTo>
                <a:lnTo>
                  <a:pt x="670221" y="178133"/>
                </a:lnTo>
                <a:lnTo>
                  <a:pt x="644384" y="139882"/>
                </a:lnTo>
                <a:lnTo>
                  <a:pt x="613981" y="105341"/>
                </a:lnTo>
                <a:lnTo>
                  <a:pt x="579440" y="74939"/>
                </a:lnTo>
                <a:lnTo>
                  <a:pt x="541189" y="49103"/>
                </a:lnTo>
                <a:lnTo>
                  <a:pt x="499657" y="28263"/>
                </a:lnTo>
                <a:lnTo>
                  <a:pt x="455273" y="12847"/>
                </a:lnTo>
                <a:lnTo>
                  <a:pt x="408466" y="3283"/>
                </a:lnTo>
                <a:lnTo>
                  <a:pt x="359663" y="0"/>
                </a:lnTo>
                <a:close/>
              </a:path>
            </a:pathLst>
          </a:custGeom>
          <a:solidFill>
            <a:srgbClr val="D7D9D7"/>
          </a:solidFill>
        </p:spPr>
        <p:txBody>
          <a:bodyPr wrap="square" lIns="0" tIns="0" rIns="0" bIns="0" rtlCol="0"/>
          <a:lstStyle/>
          <a:p>
            <a:endParaRPr/>
          </a:p>
        </p:txBody>
      </p:sp>
      <p:sp>
        <p:nvSpPr>
          <p:cNvPr id="17" name="object 17"/>
          <p:cNvSpPr txBox="1"/>
          <p:nvPr/>
        </p:nvSpPr>
        <p:spPr>
          <a:xfrm>
            <a:off x="5101844" y="6080556"/>
            <a:ext cx="1945639" cy="512445"/>
          </a:xfrm>
          <a:prstGeom prst="rect">
            <a:avLst/>
          </a:prstGeom>
        </p:spPr>
        <p:txBody>
          <a:bodyPr vert="horz" wrap="square" lIns="0" tIns="12065" rIns="0" bIns="0" rtlCol="0">
            <a:spAutoFit/>
          </a:bodyPr>
          <a:lstStyle/>
          <a:p>
            <a:pPr marL="12700">
              <a:lnSpc>
                <a:spcPct val="100000"/>
              </a:lnSpc>
              <a:spcBef>
                <a:spcPts val="95"/>
              </a:spcBef>
              <a:tabLst>
                <a:tab pos="646430" algn="l"/>
              </a:tabLst>
            </a:pPr>
            <a:r>
              <a:rPr sz="4800" spc="-15" baseline="1736" dirty="0">
                <a:solidFill>
                  <a:srgbClr val="FFFFFF"/>
                </a:solidFill>
                <a:latin typeface="Arial Black"/>
                <a:cs typeface="Arial Black"/>
              </a:rPr>
              <a:t>P	</a:t>
            </a:r>
            <a:r>
              <a:rPr sz="3200" spc="-5" dirty="0">
                <a:solidFill>
                  <a:srgbClr val="2D3334"/>
                </a:solidFill>
                <a:latin typeface="Arial Black"/>
                <a:cs typeface="Arial Black"/>
              </a:rPr>
              <a:t>A</a:t>
            </a:r>
            <a:r>
              <a:rPr sz="3200" spc="-50" dirty="0">
                <a:solidFill>
                  <a:srgbClr val="2D3334"/>
                </a:solidFill>
                <a:latin typeface="Arial Black"/>
                <a:cs typeface="Arial Black"/>
              </a:rPr>
              <a:t> </a:t>
            </a:r>
            <a:r>
              <a:rPr sz="3200" spc="-10" dirty="0">
                <a:solidFill>
                  <a:srgbClr val="2D3334"/>
                </a:solidFill>
                <a:latin typeface="Arial Black"/>
                <a:cs typeface="Arial Black"/>
              </a:rPr>
              <a:t>W</a:t>
            </a:r>
            <a:r>
              <a:rPr sz="3200" spc="-40" dirty="0">
                <a:solidFill>
                  <a:srgbClr val="2D3334"/>
                </a:solidFill>
                <a:latin typeface="Arial Black"/>
                <a:cs typeface="Arial Black"/>
              </a:rPr>
              <a:t> </a:t>
            </a:r>
            <a:r>
              <a:rPr sz="3200" spc="-5" dirty="0">
                <a:solidFill>
                  <a:srgbClr val="2D3334"/>
                </a:solidFill>
                <a:latin typeface="Arial Black"/>
                <a:cs typeface="Arial Black"/>
              </a:rPr>
              <a:t>S</a:t>
            </a:r>
            <a:endParaRPr sz="3200">
              <a:latin typeface="Arial Black"/>
              <a:cs typeface="Arial Black"/>
            </a:endParaRPr>
          </a:p>
        </p:txBody>
      </p:sp>
      <p:sp>
        <p:nvSpPr>
          <p:cNvPr id="18" name="object 18"/>
          <p:cNvSpPr/>
          <p:nvPr/>
        </p:nvSpPr>
        <p:spPr>
          <a:xfrm>
            <a:off x="5420867" y="2211323"/>
            <a:ext cx="0" cy="504190"/>
          </a:xfrm>
          <a:custGeom>
            <a:avLst/>
            <a:gdLst/>
            <a:ahLst/>
            <a:cxnLst/>
            <a:rect l="l" t="t" r="r" b="b"/>
            <a:pathLst>
              <a:path h="504189">
                <a:moveTo>
                  <a:pt x="0" y="504063"/>
                </a:moveTo>
                <a:lnTo>
                  <a:pt x="0" y="0"/>
                </a:lnTo>
              </a:path>
            </a:pathLst>
          </a:custGeom>
          <a:ln w="101600">
            <a:solidFill>
              <a:srgbClr val="CD9146"/>
            </a:solidFill>
          </a:ln>
        </p:spPr>
        <p:txBody>
          <a:bodyPr wrap="square" lIns="0" tIns="0" rIns="0" bIns="0" rtlCol="0"/>
          <a:lstStyle/>
          <a:p>
            <a:endParaRPr/>
          </a:p>
        </p:txBody>
      </p:sp>
      <p:sp>
        <p:nvSpPr>
          <p:cNvPr id="19" name="object 19"/>
          <p:cNvSpPr/>
          <p:nvPr/>
        </p:nvSpPr>
        <p:spPr>
          <a:xfrm>
            <a:off x="553212" y="4015740"/>
            <a:ext cx="0" cy="292100"/>
          </a:xfrm>
          <a:custGeom>
            <a:avLst/>
            <a:gdLst/>
            <a:ahLst/>
            <a:cxnLst/>
            <a:rect l="l" t="t" r="r" b="b"/>
            <a:pathLst>
              <a:path h="292100">
                <a:moveTo>
                  <a:pt x="0" y="291592"/>
                </a:moveTo>
                <a:lnTo>
                  <a:pt x="0" y="0"/>
                </a:lnTo>
              </a:path>
            </a:pathLst>
          </a:custGeom>
          <a:ln w="101600">
            <a:solidFill>
              <a:srgbClr val="CD9146"/>
            </a:solidFill>
          </a:ln>
        </p:spPr>
        <p:txBody>
          <a:bodyPr wrap="square" lIns="0" tIns="0" rIns="0" bIns="0" rtlCol="0"/>
          <a:lstStyle/>
          <a:p>
            <a:endParaRPr/>
          </a:p>
        </p:txBody>
      </p:sp>
      <p:grpSp>
        <p:nvGrpSpPr>
          <p:cNvPr id="20" name="object 20"/>
          <p:cNvGrpSpPr/>
          <p:nvPr/>
        </p:nvGrpSpPr>
        <p:grpSpPr>
          <a:xfrm>
            <a:off x="261747" y="6031610"/>
            <a:ext cx="3079750" cy="641350"/>
            <a:chOff x="261747" y="6031610"/>
            <a:chExt cx="3079750" cy="641350"/>
          </a:xfrm>
        </p:grpSpPr>
        <p:sp>
          <p:nvSpPr>
            <p:cNvPr id="21" name="object 21"/>
            <p:cNvSpPr/>
            <p:nvPr/>
          </p:nvSpPr>
          <p:spPr>
            <a:xfrm>
              <a:off x="271272" y="6041135"/>
              <a:ext cx="3060700" cy="622300"/>
            </a:xfrm>
            <a:custGeom>
              <a:avLst/>
              <a:gdLst/>
              <a:ahLst/>
              <a:cxnLst/>
              <a:rect l="l" t="t" r="r" b="b"/>
              <a:pathLst>
                <a:path w="3060700" h="622300">
                  <a:moveTo>
                    <a:pt x="2988817" y="0"/>
                  </a:moveTo>
                  <a:lnTo>
                    <a:pt x="71386" y="0"/>
                  </a:lnTo>
                  <a:lnTo>
                    <a:pt x="43601" y="5610"/>
                  </a:lnTo>
                  <a:lnTo>
                    <a:pt x="20910" y="20910"/>
                  </a:lnTo>
                  <a:lnTo>
                    <a:pt x="5610" y="43601"/>
                  </a:lnTo>
                  <a:lnTo>
                    <a:pt x="0" y="71386"/>
                  </a:lnTo>
                  <a:lnTo>
                    <a:pt x="0" y="550405"/>
                  </a:lnTo>
                  <a:lnTo>
                    <a:pt x="5610" y="578190"/>
                  </a:lnTo>
                  <a:lnTo>
                    <a:pt x="20910" y="600881"/>
                  </a:lnTo>
                  <a:lnTo>
                    <a:pt x="43601" y="616181"/>
                  </a:lnTo>
                  <a:lnTo>
                    <a:pt x="71386" y="621791"/>
                  </a:lnTo>
                  <a:lnTo>
                    <a:pt x="2988817" y="621791"/>
                  </a:lnTo>
                  <a:lnTo>
                    <a:pt x="3016579" y="616181"/>
                  </a:lnTo>
                  <a:lnTo>
                    <a:pt x="3039268" y="600881"/>
                  </a:lnTo>
                  <a:lnTo>
                    <a:pt x="3054576" y="578190"/>
                  </a:lnTo>
                  <a:lnTo>
                    <a:pt x="3060191" y="550405"/>
                  </a:lnTo>
                  <a:lnTo>
                    <a:pt x="3060191" y="71386"/>
                  </a:lnTo>
                  <a:lnTo>
                    <a:pt x="3054576" y="43601"/>
                  </a:lnTo>
                  <a:lnTo>
                    <a:pt x="3039268" y="20910"/>
                  </a:lnTo>
                  <a:lnTo>
                    <a:pt x="3016579" y="5610"/>
                  </a:lnTo>
                  <a:lnTo>
                    <a:pt x="2988817" y="0"/>
                  </a:lnTo>
                  <a:close/>
                </a:path>
              </a:pathLst>
            </a:custGeom>
            <a:solidFill>
              <a:srgbClr val="639DD3">
                <a:alpha val="74900"/>
              </a:srgbClr>
            </a:solidFill>
          </p:spPr>
          <p:txBody>
            <a:bodyPr wrap="square" lIns="0" tIns="0" rIns="0" bIns="0" rtlCol="0"/>
            <a:lstStyle/>
            <a:p>
              <a:endParaRPr/>
            </a:p>
          </p:txBody>
        </p:sp>
        <p:sp>
          <p:nvSpPr>
            <p:cNvPr id="22" name="object 22"/>
            <p:cNvSpPr/>
            <p:nvPr/>
          </p:nvSpPr>
          <p:spPr>
            <a:xfrm>
              <a:off x="271272" y="6041135"/>
              <a:ext cx="3060700" cy="622300"/>
            </a:xfrm>
            <a:custGeom>
              <a:avLst/>
              <a:gdLst/>
              <a:ahLst/>
              <a:cxnLst/>
              <a:rect l="l" t="t" r="r" b="b"/>
              <a:pathLst>
                <a:path w="3060700" h="622300">
                  <a:moveTo>
                    <a:pt x="0" y="71386"/>
                  </a:moveTo>
                  <a:lnTo>
                    <a:pt x="5610" y="43601"/>
                  </a:lnTo>
                  <a:lnTo>
                    <a:pt x="20910" y="20910"/>
                  </a:lnTo>
                  <a:lnTo>
                    <a:pt x="43601" y="5610"/>
                  </a:lnTo>
                  <a:lnTo>
                    <a:pt x="71386" y="0"/>
                  </a:lnTo>
                  <a:lnTo>
                    <a:pt x="2988817" y="0"/>
                  </a:lnTo>
                  <a:lnTo>
                    <a:pt x="3016579" y="5610"/>
                  </a:lnTo>
                  <a:lnTo>
                    <a:pt x="3039268" y="20910"/>
                  </a:lnTo>
                  <a:lnTo>
                    <a:pt x="3054576" y="43601"/>
                  </a:lnTo>
                  <a:lnTo>
                    <a:pt x="3060191" y="71386"/>
                  </a:lnTo>
                  <a:lnTo>
                    <a:pt x="3060191" y="550405"/>
                  </a:lnTo>
                  <a:lnTo>
                    <a:pt x="3054576" y="578190"/>
                  </a:lnTo>
                  <a:lnTo>
                    <a:pt x="3039268" y="600881"/>
                  </a:lnTo>
                  <a:lnTo>
                    <a:pt x="3016579" y="616181"/>
                  </a:lnTo>
                  <a:lnTo>
                    <a:pt x="2988817" y="621791"/>
                  </a:lnTo>
                  <a:lnTo>
                    <a:pt x="71386" y="621791"/>
                  </a:lnTo>
                  <a:lnTo>
                    <a:pt x="43601" y="616181"/>
                  </a:lnTo>
                  <a:lnTo>
                    <a:pt x="20910" y="600881"/>
                  </a:lnTo>
                  <a:lnTo>
                    <a:pt x="5610" y="578190"/>
                  </a:lnTo>
                  <a:lnTo>
                    <a:pt x="0" y="550405"/>
                  </a:lnTo>
                  <a:lnTo>
                    <a:pt x="0" y="71386"/>
                  </a:lnTo>
                  <a:close/>
                </a:path>
              </a:pathLst>
            </a:custGeom>
            <a:ln w="19050">
              <a:solidFill>
                <a:srgbClr val="639DD3"/>
              </a:solidFill>
            </a:ln>
          </p:spPr>
          <p:txBody>
            <a:bodyPr wrap="square" lIns="0" tIns="0" rIns="0" bIns="0" rtlCol="0"/>
            <a:lstStyle/>
            <a:p>
              <a:endParaRPr/>
            </a:p>
          </p:txBody>
        </p:sp>
      </p:grpSp>
      <p:sp>
        <p:nvSpPr>
          <p:cNvPr id="23" name="object 23"/>
          <p:cNvSpPr txBox="1"/>
          <p:nvPr/>
        </p:nvSpPr>
        <p:spPr>
          <a:xfrm>
            <a:off x="887679" y="6199123"/>
            <a:ext cx="2218690" cy="271145"/>
          </a:xfrm>
          <a:prstGeom prst="rect">
            <a:avLst/>
          </a:prstGeom>
        </p:spPr>
        <p:txBody>
          <a:bodyPr vert="horz" wrap="square" lIns="0" tIns="13970" rIns="0" bIns="0" rtlCol="0">
            <a:spAutoFit/>
          </a:bodyPr>
          <a:lstStyle/>
          <a:p>
            <a:pPr marL="12700">
              <a:lnSpc>
                <a:spcPct val="100000"/>
              </a:lnSpc>
              <a:spcBef>
                <a:spcPts val="110"/>
              </a:spcBef>
            </a:pPr>
            <a:r>
              <a:rPr sz="1600" b="1" spc="-5" dirty="0">
                <a:latin typeface="Arial"/>
                <a:cs typeface="Arial"/>
              </a:rPr>
              <a:t>Level</a:t>
            </a:r>
            <a:r>
              <a:rPr sz="1600" b="1" spc="-30" dirty="0">
                <a:latin typeface="Arial"/>
                <a:cs typeface="Arial"/>
              </a:rPr>
              <a:t> </a:t>
            </a:r>
            <a:r>
              <a:rPr sz="1600" b="1" spc="5" dirty="0">
                <a:latin typeface="Arial"/>
                <a:cs typeface="Arial"/>
              </a:rPr>
              <a:t>of</a:t>
            </a:r>
            <a:r>
              <a:rPr sz="1600" b="1" spc="-15" dirty="0">
                <a:latin typeface="Arial"/>
                <a:cs typeface="Arial"/>
              </a:rPr>
              <a:t> </a:t>
            </a:r>
            <a:r>
              <a:rPr sz="1600" b="1" dirty="0">
                <a:latin typeface="Arial"/>
                <a:cs typeface="Arial"/>
              </a:rPr>
              <a:t>Evidence:</a:t>
            </a:r>
            <a:r>
              <a:rPr sz="1600" b="1" spc="-50" dirty="0">
                <a:latin typeface="Arial"/>
                <a:cs typeface="Arial"/>
              </a:rPr>
              <a:t> </a:t>
            </a:r>
            <a:r>
              <a:rPr sz="1600" dirty="0">
                <a:latin typeface="Arial MT"/>
                <a:cs typeface="Arial MT"/>
              </a:rPr>
              <a:t>B-R</a:t>
            </a:r>
            <a:endParaRPr sz="1600">
              <a:latin typeface="Arial MT"/>
              <a:cs typeface="Arial MT"/>
            </a:endParaRPr>
          </a:p>
        </p:txBody>
      </p:sp>
      <p:grpSp>
        <p:nvGrpSpPr>
          <p:cNvPr id="24" name="object 24"/>
          <p:cNvGrpSpPr/>
          <p:nvPr/>
        </p:nvGrpSpPr>
        <p:grpSpPr>
          <a:xfrm>
            <a:off x="210311" y="5986277"/>
            <a:ext cx="981710" cy="871855"/>
            <a:chOff x="210311" y="5986277"/>
            <a:chExt cx="981710" cy="871855"/>
          </a:xfrm>
        </p:grpSpPr>
        <p:pic>
          <p:nvPicPr>
            <p:cNvPr id="25" name="object 25"/>
            <p:cNvPicPr/>
            <p:nvPr/>
          </p:nvPicPr>
          <p:blipFill>
            <a:blip r:embed="rId4" cstate="print"/>
            <a:stretch>
              <a:fillRect/>
            </a:stretch>
          </p:blipFill>
          <p:spPr>
            <a:xfrm>
              <a:off x="210311" y="5986277"/>
              <a:ext cx="981430" cy="871721"/>
            </a:xfrm>
            <a:prstGeom prst="rect">
              <a:avLst/>
            </a:prstGeom>
          </p:spPr>
        </p:pic>
        <p:pic>
          <p:nvPicPr>
            <p:cNvPr id="26" name="object 26"/>
            <p:cNvPicPr/>
            <p:nvPr/>
          </p:nvPicPr>
          <p:blipFill>
            <a:blip r:embed="rId5" cstate="print"/>
            <a:stretch>
              <a:fillRect/>
            </a:stretch>
          </p:blipFill>
          <p:spPr>
            <a:xfrm>
              <a:off x="408431" y="6184392"/>
              <a:ext cx="399288" cy="390144"/>
            </a:xfrm>
            <a:prstGeom prst="rect">
              <a:avLst/>
            </a:prstGeom>
          </p:spPr>
        </p:pic>
      </p:grpSp>
      <p:sp>
        <p:nvSpPr>
          <p:cNvPr id="27" name="object 27"/>
          <p:cNvSpPr/>
          <p:nvPr/>
        </p:nvSpPr>
        <p:spPr>
          <a:xfrm>
            <a:off x="553212" y="3604259"/>
            <a:ext cx="0" cy="292100"/>
          </a:xfrm>
          <a:custGeom>
            <a:avLst/>
            <a:gdLst/>
            <a:ahLst/>
            <a:cxnLst/>
            <a:rect l="l" t="t" r="r" b="b"/>
            <a:pathLst>
              <a:path h="292100">
                <a:moveTo>
                  <a:pt x="0" y="291591"/>
                </a:moveTo>
                <a:lnTo>
                  <a:pt x="0" y="0"/>
                </a:lnTo>
              </a:path>
            </a:pathLst>
          </a:custGeom>
          <a:ln w="101600">
            <a:solidFill>
              <a:srgbClr val="CD9146"/>
            </a:solidFill>
          </a:ln>
        </p:spPr>
        <p:txBody>
          <a:bodyPr wrap="square" lIns="0" tIns="0" rIns="0" bIns="0" rtlCol="0"/>
          <a:lstStyle/>
          <a:p>
            <a:endParaRPr/>
          </a:p>
        </p:txBody>
      </p:sp>
      <p:sp>
        <p:nvSpPr>
          <p:cNvPr id="28" name="object 28"/>
          <p:cNvSpPr/>
          <p:nvPr/>
        </p:nvSpPr>
        <p:spPr>
          <a:xfrm>
            <a:off x="553212" y="4427220"/>
            <a:ext cx="0" cy="292100"/>
          </a:xfrm>
          <a:custGeom>
            <a:avLst/>
            <a:gdLst/>
            <a:ahLst/>
            <a:cxnLst/>
            <a:rect l="l" t="t" r="r" b="b"/>
            <a:pathLst>
              <a:path h="292100">
                <a:moveTo>
                  <a:pt x="0" y="291591"/>
                </a:moveTo>
                <a:lnTo>
                  <a:pt x="0" y="0"/>
                </a:lnTo>
              </a:path>
            </a:pathLst>
          </a:custGeom>
          <a:ln w="101600">
            <a:solidFill>
              <a:srgbClr val="CD9146"/>
            </a:solidFill>
          </a:ln>
        </p:spPr>
        <p:txBody>
          <a:bodyPr wrap="square" lIns="0" tIns="0" rIns="0" bIns="0" rtlCol="0"/>
          <a:lstStyle/>
          <a:p>
            <a:endParaRPr/>
          </a:p>
        </p:txBody>
      </p:sp>
      <p:sp>
        <p:nvSpPr>
          <p:cNvPr id="29" name="object 29"/>
          <p:cNvSpPr/>
          <p:nvPr/>
        </p:nvSpPr>
        <p:spPr>
          <a:xfrm>
            <a:off x="553212" y="4835652"/>
            <a:ext cx="0" cy="292100"/>
          </a:xfrm>
          <a:custGeom>
            <a:avLst/>
            <a:gdLst/>
            <a:ahLst/>
            <a:cxnLst/>
            <a:rect l="l" t="t" r="r" b="b"/>
            <a:pathLst>
              <a:path h="292100">
                <a:moveTo>
                  <a:pt x="0" y="291592"/>
                </a:moveTo>
                <a:lnTo>
                  <a:pt x="0" y="0"/>
                </a:lnTo>
              </a:path>
            </a:pathLst>
          </a:custGeom>
          <a:ln w="101600">
            <a:solidFill>
              <a:srgbClr val="CD9146"/>
            </a:solidFill>
          </a:ln>
        </p:spPr>
        <p:txBody>
          <a:bodyPr wrap="square" lIns="0" tIns="0" rIns="0" bIns="0" rtlCol="0"/>
          <a:lstStyle/>
          <a:p>
            <a:endParaRPr/>
          </a:p>
        </p:txBody>
      </p:sp>
      <p:sp>
        <p:nvSpPr>
          <p:cNvPr id="30" name="object 30"/>
          <p:cNvSpPr/>
          <p:nvPr/>
        </p:nvSpPr>
        <p:spPr>
          <a:xfrm>
            <a:off x="553212" y="5247132"/>
            <a:ext cx="0" cy="292100"/>
          </a:xfrm>
          <a:custGeom>
            <a:avLst/>
            <a:gdLst/>
            <a:ahLst/>
            <a:cxnLst/>
            <a:rect l="l" t="t" r="r" b="b"/>
            <a:pathLst>
              <a:path h="292100">
                <a:moveTo>
                  <a:pt x="0" y="291592"/>
                </a:moveTo>
                <a:lnTo>
                  <a:pt x="0" y="0"/>
                </a:lnTo>
              </a:path>
            </a:pathLst>
          </a:custGeom>
          <a:ln w="101600">
            <a:solidFill>
              <a:srgbClr val="CD9146"/>
            </a:solidFill>
          </a:ln>
        </p:spPr>
        <p:txBody>
          <a:bodyPr wrap="square" lIns="0" tIns="0" rIns="0" bIns="0" rtlCol="0"/>
          <a:lstStyle/>
          <a:p>
            <a:endParaRPr/>
          </a:p>
        </p:txBody>
      </p:sp>
      <p:sp>
        <p:nvSpPr>
          <p:cNvPr id="31" name="object 31"/>
          <p:cNvSpPr/>
          <p:nvPr/>
        </p:nvSpPr>
        <p:spPr>
          <a:xfrm>
            <a:off x="5420867" y="2836164"/>
            <a:ext cx="0" cy="457200"/>
          </a:xfrm>
          <a:custGeom>
            <a:avLst/>
            <a:gdLst/>
            <a:ahLst/>
            <a:cxnLst/>
            <a:rect l="l" t="t" r="r" b="b"/>
            <a:pathLst>
              <a:path h="457200">
                <a:moveTo>
                  <a:pt x="0" y="457200"/>
                </a:moveTo>
                <a:lnTo>
                  <a:pt x="0" y="0"/>
                </a:lnTo>
              </a:path>
            </a:pathLst>
          </a:custGeom>
          <a:ln w="101600">
            <a:solidFill>
              <a:srgbClr val="CD9146"/>
            </a:solidFill>
          </a:ln>
        </p:spPr>
        <p:txBody>
          <a:bodyPr wrap="square" lIns="0" tIns="0" rIns="0" bIns="0" rtlCol="0"/>
          <a:lstStyle/>
          <a:p>
            <a:endParaRPr/>
          </a:p>
        </p:txBody>
      </p:sp>
      <p:sp>
        <p:nvSpPr>
          <p:cNvPr id="32" name="object 32"/>
          <p:cNvSpPr/>
          <p:nvPr/>
        </p:nvSpPr>
        <p:spPr>
          <a:xfrm>
            <a:off x="5423915" y="3467100"/>
            <a:ext cx="0" cy="504190"/>
          </a:xfrm>
          <a:custGeom>
            <a:avLst/>
            <a:gdLst/>
            <a:ahLst/>
            <a:cxnLst/>
            <a:rect l="l" t="t" r="r" b="b"/>
            <a:pathLst>
              <a:path h="504189">
                <a:moveTo>
                  <a:pt x="0" y="504063"/>
                </a:moveTo>
                <a:lnTo>
                  <a:pt x="0" y="0"/>
                </a:lnTo>
              </a:path>
            </a:pathLst>
          </a:custGeom>
          <a:ln w="101600">
            <a:solidFill>
              <a:srgbClr val="CD9146"/>
            </a:solidFill>
          </a:ln>
        </p:spPr>
        <p:txBody>
          <a:bodyPr wrap="square" lIns="0" tIns="0" rIns="0" bIns="0" rtlCol="0"/>
          <a:lstStyle/>
          <a:p>
            <a:endParaRPr/>
          </a:p>
        </p:txBody>
      </p:sp>
      <p:sp>
        <p:nvSpPr>
          <p:cNvPr id="33" name="object 33"/>
          <p:cNvSpPr/>
          <p:nvPr/>
        </p:nvSpPr>
        <p:spPr>
          <a:xfrm>
            <a:off x="5423915" y="4421123"/>
            <a:ext cx="0" cy="504190"/>
          </a:xfrm>
          <a:custGeom>
            <a:avLst/>
            <a:gdLst/>
            <a:ahLst/>
            <a:cxnLst/>
            <a:rect l="l" t="t" r="r" b="b"/>
            <a:pathLst>
              <a:path h="504189">
                <a:moveTo>
                  <a:pt x="0" y="504063"/>
                </a:moveTo>
                <a:lnTo>
                  <a:pt x="0" y="0"/>
                </a:lnTo>
              </a:path>
            </a:pathLst>
          </a:custGeom>
          <a:ln w="101600">
            <a:solidFill>
              <a:srgbClr val="CD9146"/>
            </a:solidFill>
          </a:ln>
        </p:spPr>
        <p:txBody>
          <a:bodyPr wrap="square" lIns="0" tIns="0" rIns="0" bIns="0" rtlCol="0"/>
          <a:lstStyle/>
          <a:p>
            <a:endParaRPr/>
          </a:p>
        </p:txBody>
      </p:sp>
      <p:sp>
        <p:nvSpPr>
          <p:cNvPr id="34" name="object 34"/>
          <p:cNvSpPr/>
          <p:nvPr/>
        </p:nvSpPr>
        <p:spPr>
          <a:xfrm>
            <a:off x="5423915" y="5030723"/>
            <a:ext cx="0" cy="504190"/>
          </a:xfrm>
          <a:custGeom>
            <a:avLst/>
            <a:gdLst/>
            <a:ahLst/>
            <a:cxnLst/>
            <a:rect l="l" t="t" r="r" b="b"/>
            <a:pathLst>
              <a:path h="504189">
                <a:moveTo>
                  <a:pt x="0" y="504063"/>
                </a:moveTo>
                <a:lnTo>
                  <a:pt x="0" y="0"/>
                </a:lnTo>
              </a:path>
            </a:pathLst>
          </a:custGeom>
          <a:ln w="101600">
            <a:solidFill>
              <a:srgbClr val="CD9146"/>
            </a:solidFill>
          </a:ln>
        </p:spPr>
        <p:txBody>
          <a:bodyPr wrap="square" lIns="0" tIns="0" rIns="0" bIns="0" rtlCol="0"/>
          <a:lstStyle/>
          <a:p>
            <a:endParaRPr/>
          </a:p>
        </p:txBody>
      </p:sp>
      <p:sp>
        <p:nvSpPr>
          <p:cNvPr id="35" name="object 35"/>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37</a:t>
            </a:fld>
            <a:endParaRPr sz="12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307847" y="256031"/>
            <a:ext cx="1173480" cy="655320"/>
          </a:xfrm>
          <a:prstGeom prst="rect">
            <a:avLst/>
          </a:prstGeom>
        </p:spPr>
      </p:pic>
      <p:pic>
        <p:nvPicPr>
          <p:cNvPr id="3" name="object 3"/>
          <p:cNvPicPr/>
          <p:nvPr/>
        </p:nvPicPr>
        <p:blipFill>
          <a:blip r:embed="rId4" cstate="print"/>
          <a:stretch>
            <a:fillRect/>
          </a:stretch>
        </p:blipFill>
        <p:spPr>
          <a:xfrm>
            <a:off x="557783" y="1664207"/>
            <a:ext cx="11086338" cy="4969002"/>
          </a:xfrm>
          <a:prstGeom prst="rect">
            <a:avLst/>
          </a:prstGeom>
        </p:spPr>
      </p:pic>
      <p:graphicFrame>
        <p:nvGraphicFramePr>
          <p:cNvPr id="4" name="object 4"/>
          <p:cNvGraphicFramePr>
            <a:graphicFrameLocks noGrp="1"/>
          </p:cNvGraphicFramePr>
          <p:nvPr/>
        </p:nvGraphicFramePr>
        <p:xfrm>
          <a:off x="733679" y="1778444"/>
          <a:ext cx="10695303" cy="4700686"/>
        </p:xfrm>
        <a:graphic>
          <a:graphicData uri="http://schemas.openxmlformats.org/drawingml/2006/table">
            <a:tbl>
              <a:tblPr firstRow="1" bandRow="1">
                <a:tableStyleId>{2D5ABB26-0587-4C30-8999-92F81FD0307C}</a:tableStyleId>
              </a:tblPr>
              <a:tblGrid>
                <a:gridCol w="3605529">
                  <a:extLst>
                    <a:ext uri="{9D8B030D-6E8A-4147-A177-3AD203B41FA5}">
                      <a16:colId xmlns:a16="http://schemas.microsoft.com/office/drawing/2014/main" val="20000"/>
                    </a:ext>
                  </a:extLst>
                </a:gridCol>
                <a:gridCol w="5274945">
                  <a:extLst>
                    <a:ext uri="{9D8B030D-6E8A-4147-A177-3AD203B41FA5}">
                      <a16:colId xmlns:a16="http://schemas.microsoft.com/office/drawing/2014/main" val="20001"/>
                    </a:ext>
                  </a:extLst>
                </a:gridCol>
                <a:gridCol w="1814829">
                  <a:extLst>
                    <a:ext uri="{9D8B030D-6E8A-4147-A177-3AD203B41FA5}">
                      <a16:colId xmlns:a16="http://schemas.microsoft.com/office/drawing/2014/main" val="20002"/>
                    </a:ext>
                  </a:extLst>
                </a:gridCol>
              </a:tblGrid>
              <a:tr h="640079">
                <a:tc>
                  <a:txBody>
                    <a:bodyPr/>
                    <a:lstStyle/>
                    <a:p>
                      <a:pPr marL="960119">
                        <a:lnSpc>
                          <a:spcPct val="100000"/>
                        </a:lnSpc>
                        <a:spcBef>
                          <a:spcPts val="1400"/>
                        </a:spcBef>
                      </a:pPr>
                      <a:r>
                        <a:rPr sz="1800" b="1" dirty="0">
                          <a:latin typeface="Arial"/>
                          <a:cs typeface="Arial"/>
                        </a:rPr>
                        <a:t>Subject</a:t>
                      </a:r>
                      <a:r>
                        <a:rPr sz="1800" b="1" spc="-100" dirty="0">
                          <a:latin typeface="Arial"/>
                          <a:cs typeface="Arial"/>
                        </a:rPr>
                        <a:t> </a:t>
                      </a:r>
                      <a:r>
                        <a:rPr sz="1800" b="1" dirty="0">
                          <a:latin typeface="Arial"/>
                          <a:cs typeface="Arial"/>
                        </a:rPr>
                        <a:t>Category</a:t>
                      </a:r>
                      <a:endParaRPr sz="1800">
                        <a:latin typeface="Arial"/>
                        <a:cs typeface="Arial"/>
                      </a:endParaRPr>
                    </a:p>
                  </a:txBody>
                  <a:tcPr marL="0" marR="0" marT="177800"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D9D9D9"/>
                    </a:solidFill>
                  </a:tcPr>
                </a:tc>
                <a:tc>
                  <a:txBody>
                    <a:bodyPr/>
                    <a:lstStyle/>
                    <a:p>
                      <a:pPr marL="186055" algn="ctr">
                        <a:lnSpc>
                          <a:spcPct val="100000"/>
                        </a:lnSpc>
                        <a:spcBef>
                          <a:spcPts val="1400"/>
                        </a:spcBef>
                      </a:pPr>
                      <a:r>
                        <a:rPr sz="1800" b="1" dirty="0">
                          <a:latin typeface="Arial"/>
                          <a:cs typeface="Arial"/>
                        </a:rPr>
                        <a:t>Study</a:t>
                      </a:r>
                      <a:r>
                        <a:rPr sz="1800" b="1" spc="-50" dirty="0">
                          <a:latin typeface="Arial"/>
                          <a:cs typeface="Arial"/>
                        </a:rPr>
                        <a:t> Types</a:t>
                      </a:r>
                      <a:endParaRPr sz="1800">
                        <a:latin typeface="Arial"/>
                        <a:cs typeface="Arial"/>
                      </a:endParaRPr>
                    </a:p>
                  </a:txBody>
                  <a:tcPr marL="0" marR="0" marT="177800"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D9D9D9"/>
                    </a:solidFill>
                  </a:tcPr>
                </a:tc>
                <a:tc>
                  <a:txBody>
                    <a:bodyPr/>
                    <a:lstStyle/>
                    <a:p>
                      <a:pPr marL="474980">
                        <a:lnSpc>
                          <a:spcPct val="100000"/>
                        </a:lnSpc>
                        <a:spcBef>
                          <a:spcPts val="315"/>
                        </a:spcBef>
                      </a:pPr>
                      <a:r>
                        <a:rPr sz="1800" b="1" spc="-5" dirty="0">
                          <a:latin typeface="Arial"/>
                          <a:cs typeface="Arial"/>
                        </a:rPr>
                        <a:t>Level</a:t>
                      </a:r>
                      <a:r>
                        <a:rPr sz="1800" b="1" spc="-40" dirty="0">
                          <a:latin typeface="Arial"/>
                          <a:cs typeface="Arial"/>
                        </a:rPr>
                        <a:t> </a:t>
                      </a:r>
                      <a:r>
                        <a:rPr sz="1800" b="1" dirty="0">
                          <a:latin typeface="Arial"/>
                          <a:cs typeface="Arial"/>
                        </a:rPr>
                        <a:t>of</a:t>
                      </a:r>
                      <a:endParaRPr sz="1800">
                        <a:latin typeface="Arial"/>
                        <a:cs typeface="Arial"/>
                      </a:endParaRPr>
                    </a:p>
                    <a:p>
                      <a:pPr marL="404495">
                        <a:lnSpc>
                          <a:spcPct val="100000"/>
                        </a:lnSpc>
                        <a:spcBef>
                          <a:spcPts val="5"/>
                        </a:spcBef>
                      </a:pPr>
                      <a:r>
                        <a:rPr sz="1800" b="1" spc="-5" dirty="0">
                          <a:latin typeface="Arial"/>
                          <a:cs typeface="Arial"/>
                        </a:rPr>
                        <a:t>Evidence</a:t>
                      </a:r>
                      <a:endParaRPr sz="1800">
                        <a:latin typeface="Arial"/>
                        <a:cs typeface="Arial"/>
                      </a:endParaRPr>
                    </a:p>
                  </a:txBody>
                  <a:tcPr marL="0" marR="0" marT="4000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solidFill>
                      <a:srgbClr val="D9D9D9"/>
                    </a:solidFill>
                  </a:tcPr>
                </a:tc>
                <a:extLst>
                  <a:ext uri="{0D108BD9-81ED-4DB2-BD59-A6C34878D82A}">
                    <a16:rowId xmlns:a16="http://schemas.microsoft.com/office/drawing/2014/main" val="10000"/>
                  </a:ext>
                </a:extLst>
              </a:tr>
              <a:tr h="642747">
                <a:tc>
                  <a:txBody>
                    <a:bodyPr/>
                    <a:lstStyle/>
                    <a:p>
                      <a:pPr marL="288290">
                        <a:lnSpc>
                          <a:spcPct val="100000"/>
                        </a:lnSpc>
                        <a:spcBef>
                          <a:spcPts val="1540"/>
                        </a:spcBef>
                      </a:pPr>
                      <a:r>
                        <a:rPr sz="1600" dirty="0">
                          <a:latin typeface="Arial MT"/>
                          <a:cs typeface="Arial MT"/>
                        </a:rPr>
                        <a:t>Combat</a:t>
                      </a:r>
                      <a:r>
                        <a:rPr sz="1600" spc="-45" dirty="0">
                          <a:latin typeface="Arial MT"/>
                          <a:cs typeface="Arial MT"/>
                        </a:rPr>
                        <a:t> </a:t>
                      </a:r>
                      <a:r>
                        <a:rPr sz="1600" spc="5" dirty="0">
                          <a:latin typeface="Arial MT"/>
                          <a:cs typeface="Arial MT"/>
                        </a:rPr>
                        <a:t>Wound</a:t>
                      </a:r>
                      <a:r>
                        <a:rPr sz="1600" spc="-85" dirty="0">
                          <a:latin typeface="Arial MT"/>
                          <a:cs typeface="Arial MT"/>
                        </a:rPr>
                        <a:t> </a:t>
                      </a:r>
                      <a:r>
                        <a:rPr sz="1600" dirty="0">
                          <a:latin typeface="Arial MT"/>
                          <a:cs typeface="Arial MT"/>
                        </a:rPr>
                        <a:t>Medication</a:t>
                      </a:r>
                      <a:r>
                        <a:rPr sz="1600" spc="-65" dirty="0">
                          <a:latin typeface="Arial MT"/>
                          <a:cs typeface="Arial MT"/>
                        </a:rPr>
                        <a:t> </a:t>
                      </a:r>
                      <a:r>
                        <a:rPr sz="1600" dirty="0">
                          <a:latin typeface="Arial MT"/>
                          <a:cs typeface="Arial MT"/>
                        </a:rPr>
                        <a:t>Pack</a:t>
                      </a:r>
                      <a:endParaRPr sz="1600">
                        <a:latin typeface="Arial MT"/>
                        <a:cs typeface="Arial MT"/>
                      </a:endParaRPr>
                    </a:p>
                  </a:txBody>
                  <a:tcPr marL="0" marR="0" marT="19558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marL="288925" marR="350520">
                        <a:lnSpc>
                          <a:spcPct val="100000"/>
                        </a:lnSpc>
                        <a:spcBef>
                          <a:spcPts val="825"/>
                        </a:spcBef>
                      </a:pPr>
                      <a:r>
                        <a:rPr sz="1400" spc="-15" dirty="0">
                          <a:latin typeface="Arial MT"/>
                          <a:cs typeface="Arial MT"/>
                        </a:rPr>
                        <a:t>Meta-analysis</a:t>
                      </a:r>
                      <a:r>
                        <a:rPr sz="1400" spc="-10" dirty="0">
                          <a:latin typeface="Arial MT"/>
                          <a:cs typeface="Arial MT"/>
                        </a:rPr>
                        <a:t> of observational studies, </a:t>
                      </a:r>
                      <a:r>
                        <a:rPr sz="1400" spc="-5" dirty="0">
                          <a:latin typeface="Arial MT"/>
                          <a:cs typeface="Arial MT"/>
                        </a:rPr>
                        <a:t>lab </a:t>
                      </a:r>
                      <a:r>
                        <a:rPr sz="1400" spc="-10" dirty="0">
                          <a:latin typeface="Arial MT"/>
                          <a:cs typeface="Arial MT"/>
                        </a:rPr>
                        <a:t>evaluations </a:t>
                      </a:r>
                      <a:r>
                        <a:rPr sz="1400" spc="-15" dirty="0">
                          <a:latin typeface="Arial MT"/>
                          <a:cs typeface="Arial MT"/>
                        </a:rPr>
                        <a:t>and </a:t>
                      </a:r>
                      <a:r>
                        <a:rPr sz="1400" spc="-375" dirty="0">
                          <a:latin typeface="Arial MT"/>
                          <a:cs typeface="Arial MT"/>
                        </a:rPr>
                        <a:t> </a:t>
                      </a:r>
                      <a:r>
                        <a:rPr sz="1400" spc="-10" dirty="0">
                          <a:latin typeface="Arial MT"/>
                          <a:cs typeface="Arial MT"/>
                        </a:rPr>
                        <a:t>case</a:t>
                      </a:r>
                      <a:r>
                        <a:rPr sz="1400" spc="5" dirty="0">
                          <a:latin typeface="Arial MT"/>
                          <a:cs typeface="Arial MT"/>
                        </a:rPr>
                        <a:t> </a:t>
                      </a:r>
                      <a:r>
                        <a:rPr sz="1400" spc="-10" dirty="0">
                          <a:latin typeface="Arial MT"/>
                          <a:cs typeface="Arial MT"/>
                        </a:rPr>
                        <a:t>studies</a:t>
                      </a:r>
                      <a:endParaRPr sz="1400">
                        <a:latin typeface="Arial MT"/>
                        <a:cs typeface="Arial MT"/>
                      </a:endParaRPr>
                    </a:p>
                  </a:txBody>
                  <a:tcPr marL="0" marR="0" marT="1047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marL="2540" algn="ctr">
                        <a:lnSpc>
                          <a:spcPct val="100000"/>
                        </a:lnSpc>
                        <a:spcBef>
                          <a:spcPts val="1540"/>
                        </a:spcBef>
                      </a:pPr>
                      <a:r>
                        <a:rPr sz="1600" b="1" spc="-5" dirty="0">
                          <a:latin typeface="Arial"/>
                          <a:cs typeface="Arial"/>
                        </a:rPr>
                        <a:t>C-LD</a:t>
                      </a:r>
                      <a:endParaRPr sz="1600">
                        <a:latin typeface="Arial"/>
                        <a:cs typeface="Arial"/>
                      </a:endParaRPr>
                    </a:p>
                  </a:txBody>
                  <a:tcPr marL="0" marR="0" marT="19558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A0C1E7"/>
                    </a:solidFill>
                  </a:tcPr>
                </a:tc>
                <a:extLst>
                  <a:ext uri="{0D108BD9-81ED-4DB2-BD59-A6C34878D82A}">
                    <a16:rowId xmlns:a16="http://schemas.microsoft.com/office/drawing/2014/main" val="10001"/>
                  </a:ext>
                </a:extLst>
              </a:tr>
              <a:tr h="703579">
                <a:tc>
                  <a:txBody>
                    <a:bodyPr/>
                    <a:lstStyle/>
                    <a:p>
                      <a:pPr marL="288290">
                        <a:lnSpc>
                          <a:spcPct val="100000"/>
                        </a:lnSpc>
                        <a:spcBef>
                          <a:spcPts val="819"/>
                        </a:spcBef>
                      </a:pPr>
                      <a:r>
                        <a:rPr sz="1600" spc="-5" dirty="0">
                          <a:latin typeface="Arial MT"/>
                          <a:cs typeface="Arial MT"/>
                        </a:rPr>
                        <a:t>Fentanyl</a:t>
                      </a:r>
                      <a:r>
                        <a:rPr sz="1600" spc="-20" dirty="0">
                          <a:latin typeface="Arial MT"/>
                          <a:cs typeface="Arial MT"/>
                        </a:rPr>
                        <a:t> </a:t>
                      </a:r>
                      <a:r>
                        <a:rPr sz="1600" dirty="0">
                          <a:latin typeface="Arial MT"/>
                          <a:cs typeface="Arial MT"/>
                        </a:rPr>
                        <a:t>(indications</a:t>
                      </a:r>
                      <a:r>
                        <a:rPr sz="1600" spc="-65" dirty="0">
                          <a:latin typeface="Arial MT"/>
                          <a:cs typeface="Arial MT"/>
                        </a:rPr>
                        <a:t> </a:t>
                      </a:r>
                      <a:r>
                        <a:rPr sz="1600" dirty="0">
                          <a:latin typeface="Arial MT"/>
                          <a:cs typeface="Arial MT"/>
                        </a:rPr>
                        <a:t>in</a:t>
                      </a:r>
                      <a:r>
                        <a:rPr sz="1600" spc="-55" dirty="0">
                          <a:latin typeface="Arial MT"/>
                          <a:cs typeface="Arial MT"/>
                        </a:rPr>
                        <a:t> </a:t>
                      </a:r>
                      <a:r>
                        <a:rPr sz="1600" dirty="0">
                          <a:latin typeface="Arial MT"/>
                          <a:cs typeface="Arial MT"/>
                        </a:rPr>
                        <a:t>TFC,</a:t>
                      </a:r>
                      <a:endParaRPr sz="1600">
                        <a:latin typeface="Arial MT"/>
                        <a:cs typeface="Arial MT"/>
                      </a:endParaRPr>
                    </a:p>
                    <a:p>
                      <a:pPr marL="288290">
                        <a:lnSpc>
                          <a:spcPct val="100000"/>
                        </a:lnSpc>
                      </a:pPr>
                      <a:r>
                        <a:rPr sz="1600" spc="-5" dirty="0">
                          <a:latin typeface="Arial MT"/>
                          <a:cs typeface="Arial MT"/>
                        </a:rPr>
                        <a:t>dosages/routes)</a:t>
                      </a:r>
                      <a:endParaRPr sz="1600">
                        <a:latin typeface="Arial MT"/>
                        <a:cs typeface="Arial MT"/>
                      </a:endParaRPr>
                    </a:p>
                  </a:txBody>
                  <a:tcPr marL="0" marR="0" marT="104139"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a:txBody>
                    <a:bodyPr/>
                    <a:lstStyle/>
                    <a:p>
                      <a:pPr>
                        <a:lnSpc>
                          <a:spcPct val="100000"/>
                        </a:lnSpc>
                        <a:spcBef>
                          <a:spcPts val="10"/>
                        </a:spcBef>
                      </a:pPr>
                      <a:endParaRPr sz="1650">
                        <a:latin typeface="Times New Roman"/>
                        <a:cs typeface="Times New Roman"/>
                      </a:endParaRPr>
                    </a:p>
                    <a:p>
                      <a:pPr marL="288925">
                        <a:lnSpc>
                          <a:spcPct val="100000"/>
                        </a:lnSpc>
                      </a:pPr>
                      <a:r>
                        <a:rPr sz="1400" spc="-15" dirty="0">
                          <a:latin typeface="Arial MT"/>
                          <a:cs typeface="Arial MT"/>
                        </a:rPr>
                        <a:t>Meta-analysis</a:t>
                      </a:r>
                      <a:r>
                        <a:rPr sz="1400" spc="105" dirty="0">
                          <a:latin typeface="Arial MT"/>
                          <a:cs typeface="Arial MT"/>
                        </a:rPr>
                        <a:t> </a:t>
                      </a:r>
                      <a:r>
                        <a:rPr sz="1400" spc="-10" dirty="0">
                          <a:latin typeface="Arial MT"/>
                          <a:cs typeface="Arial MT"/>
                        </a:rPr>
                        <a:t>of</a:t>
                      </a:r>
                      <a:r>
                        <a:rPr sz="1400" spc="10" dirty="0">
                          <a:latin typeface="Arial MT"/>
                          <a:cs typeface="Arial MT"/>
                        </a:rPr>
                        <a:t> </a:t>
                      </a:r>
                      <a:r>
                        <a:rPr sz="1400" spc="-5" dirty="0">
                          <a:latin typeface="Arial MT"/>
                          <a:cs typeface="Arial MT"/>
                        </a:rPr>
                        <a:t>multiple</a:t>
                      </a:r>
                      <a:r>
                        <a:rPr sz="1400" spc="-10" dirty="0">
                          <a:latin typeface="Arial MT"/>
                          <a:cs typeface="Arial MT"/>
                        </a:rPr>
                        <a:t> Randomized</a:t>
                      </a:r>
                      <a:r>
                        <a:rPr sz="1400" spc="55" dirty="0">
                          <a:latin typeface="Arial MT"/>
                          <a:cs typeface="Arial MT"/>
                        </a:rPr>
                        <a:t> </a:t>
                      </a:r>
                      <a:r>
                        <a:rPr sz="1400" spc="-10" dirty="0">
                          <a:latin typeface="Arial MT"/>
                          <a:cs typeface="Arial MT"/>
                        </a:rPr>
                        <a:t>Controlled</a:t>
                      </a:r>
                      <a:r>
                        <a:rPr sz="1400" spc="10" dirty="0">
                          <a:latin typeface="Arial MT"/>
                          <a:cs typeface="Arial MT"/>
                        </a:rPr>
                        <a:t> </a:t>
                      </a:r>
                      <a:r>
                        <a:rPr sz="1400" spc="-15" dirty="0">
                          <a:latin typeface="Arial MT"/>
                          <a:cs typeface="Arial MT"/>
                        </a:rPr>
                        <a:t>Trials</a:t>
                      </a:r>
                      <a:endParaRPr sz="1400">
                        <a:latin typeface="Arial MT"/>
                        <a:cs typeface="Arial MT"/>
                      </a:endParaRPr>
                    </a:p>
                  </a:txBody>
                  <a:tcPr marL="0" marR="0" marT="12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a:txBody>
                    <a:bodyPr/>
                    <a:lstStyle/>
                    <a:p>
                      <a:pPr>
                        <a:lnSpc>
                          <a:spcPct val="100000"/>
                        </a:lnSpc>
                        <a:spcBef>
                          <a:spcPts val="55"/>
                        </a:spcBef>
                      </a:pPr>
                      <a:endParaRPr sz="1500">
                        <a:latin typeface="Times New Roman"/>
                        <a:cs typeface="Times New Roman"/>
                      </a:endParaRPr>
                    </a:p>
                    <a:p>
                      <a:pPr marL="10795" algn="ctr">
                        <a:lnSpc>
                          <a:spcPct val="100000"/>
                        </a:lnSpc>
                      </a:pPr>
                      <a:r>
                        <a:rPr sz="1600" b="1" dirty="0">
                          <a:latin typeface="Arial"/>
                          <a:cs typeface="Arial"/>
                        </a:rPr>
                        <a:t>A</a:t>
                      </a:r>
                      <a:endParaRPr sz="1600">
                        <a:latin typeface="Arial"/>
                        <a:cs typeface="Arial"/>
                      </a:endParaRPr>
                    </a:p>
                  </a:txBody>
                  <a:tcPr marL="0" marR="0" marT="698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3C6EB8"/>
                    </a:solidFill>
                  </a:tcPr>
                </a:tc>
                <a:extLst>
                  <a:ext uri="{0D108BD9-81ED-4DB2-BD59-A6C34878D82A}">
                    <a16:rowId xmlns:a16="http://schemas.microsoft.com/office/drawing/2014/main" val="10002"/>
                  </a:ext>
                </a:extLst>
              </a:tr>
              <a:tr h="703707">
                <a:tc>
                  <a:txBody>
                    <a:bodyPr/>
                    <a:lstStyle/>
                    <a:p>
                      <a:pPr marL="288290">
                        <a:lnSpc>
                          <a:spcPct val="100000"/>
                        </a:lnSpc>
                        <a:spcBef>
                          <a:spcPts val="825"/>
                        </a:spcBef>
                      </a:pPr>
                      <a:r>
                        <a:rPr sz="1600" spc="-5" dirty="0">
                          <a:latin typeface="Arial MT"/>
                          <a:cs typeface="Arial MT"/>
                        </a:rPr>
                        <a:t>Ondansetron</a:t>
                      </a:r>
                      <a:r>
                        <a:rPr sz="1600" spc="-30" dirty="0">
                          <a:latin typeface="Arial MT"/>
                          <a:cs typeface="Arial MT"/>
                        </a:rPr>
                        <a:t> </a:t>
                      </a:r>
                      <a:r>
                        <a:rPr sz="1600" dirty="0">
                          <a:latin typeface="Arial MT"/>
                          <a:cs typeface="Arial MT"/>
                        </a:rPr>
                        <a:t>(indications</a:t>
                      </a:r>
                      <a:r>
                        <a:rPr sz="1600" spc="-60" dirty="0">
                          <a:latin typeface="Arial MT"/>
                          <a:cs typeface="Arial MT"/>
                        </a:rPr>
                        <a:t> </a:t>
                      </a:r>
                      <a:r>
                        <a:rPr sz="1600" dirty="0">
                          <a:latin typeface="Arial MT"/>
                          <a:cs typeface="Arial MT"/>
                        </a:rPr>
                        <a:t>in</a:t>
                      </a:r>
                      <a:r>
                        <a:rPr sz="1600" spc="-50" dirty="0">
                          <a:latin typeface="Arial MT"/>
                          <a:cs typeface="Arial MT"/>
                        </a:rPr>
                        <a:t> </a:t>
                      </a:r>
                      <a:r>
                        <a:rPr sz="1600" dirty="0">
                          <a:latin typeface="Arial MT"/>
                          <a:cs typeface="Arial MT"/>
                        </a:rPr>
                        <a:t>TFC,</a:t>
                      </a:r>
                      <a:endParaRPr sz="1600">
                        <a:latin typeface="Arial MT"/>
                        <a:cs typeface="Arial MT"/>
                      </a:endParaRPr>
                    </a:p>
                    <a:p>
                      <a:pPr marL="288290">
                        <a:lnSpc>
                          <a:spcPct val="100000"/>
                        </a:lnSpc>
                      </a:pPr>
                      <a:r>
                        <a:rPr sz="1600" dirty="0">
                          <a:latin typeface="Arial MT"/>
                          <a:cs typeface="Arial MT"/>
                        </a:rPr>
                        <a:t>dosages/routes)</a:t>
                      </a:r>
                      <a:endParaRPr sz="1600">
                        <a:latin typeface="Arial MT"/>
                        <a:cs typeface="Arial MT"/>
                      </a:endParaRPr>
                    </a:p>
                  </a:txBody>
                  <a:tcPr marL="0" marR="0" marT="10477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a:txBody>
                    <a:bodyPr/>
                    <a:lstStyle/>
                    <a:p>
                      <a:pPr marL="288925" marR="1068705">
                        <a:lnSpc>
                          <a:spcPct val="100000"/>
                        </a:lnSpc>
                        <a:spcBef>
                          <a:spcPts val="1070"/>
                        </a:spcBef>
                      </a:pPr>
                      <a:r>
                        <a:rPr sz="1400" spc="-10" dirty="0">
                          <a:latin typeface="Arial MT"/>
                          <a:cs typeface="Arial MT"/>
                        </a:rPr>
                        <a:t>Prospective,</a:t>
                      </a:r>
                      <a:r>
                        <a:rPr sz="1400" spc="25" dirty="0">
                          <a:latin typeface="Arial MT"/>
                          <a:cs typeface="Arial MT"/>
                        </a:rPr>
                        <a:t> </a:t>
                      </a:r>
                      <a:r>
                        <a:rPr sz="1400" spc="-10" dirty="0">
                          <a:latin typeface="Arial MT"/>
                          <a:cs typeface="Arial MT"/>
                        </a:rPr>
                        <a:t>Randomized,</a:t>
                      </a:r>
                      <a:r>
                        <a:rPr sz="1400" spc="55" dirty="0">
                          <a:latin typeface="Arial MT"/>
                          <a:cs typeface="Arial MT"/>
                        </a:rPr>
                        <a:t> </a:t>
                      </a:r>
                      <a:r>
                        <a:rPr sz="1400" spc="-10" dirty="0">
                          <a:latin typeface="Arial MT"/>
                          <a:cs typeface="Arial MT"/>
                        </a:rPr>
                        <a:t>Double-blind,</a:t>
                      </a:r>
                      <a:r>
                        <a:rPr sz="1400" spc="55" dirty="0">
                          <a:latin typeface="Arial MT"/>
                          <a:cs typeface="Arial MT"/>
                        </a:rPr>
                        <a:t> </a:t>
                      </a:r>
                      <a:r>
                        <a:rPr sz="1400" spc="-10" dirty="0">
                          <a:latin typeface="Arial MT"/>
                          <a:cs typeface="Arial MT"/>
                        </a:rPr>
                        <a:t>Placebo- </a:t>
                      </a:r>
                      <a:r>
                        <a:rPr sz="1400" spc="-375" dirty="0">
                          <a:latin typeface="Arial MT"/>
                          <a:cs typeface="Arial MT"/>
                        </a:rPr>
                        <a:t> </a:t>
                      </a:r>
                      <a:r>
                        <a:rPr sz="1400" spc="-10" dirty="0">
                          <a:latin typeface="Arial MT"/>
                          <a:cs typeface="Arial MT"/>
                        </a:rPr>
                        <a:t>Controlled</a:t>
                      </a:r>
                      <a:r>
                        <a:rPr sz="1400" spc="5" dirty="0">
                          <a:latin typeface="Arial MT"/>
                          <a:cs typeface="Arial MT"/>
                        </a:rPr>
                        <a:t> </a:t>
                      </a:r>
                      <a:r>
                        <a:rPr sz="1400" spc="-15" dirty="0">
                          <a:latin typeface="Arial MT"/>
                          <a:cs typeface="Arial MT"/>
                        </a:rPr>
                        <a:t>Trial</a:t>
                      </a:r>
                      <a:endParaRPr sz="1400">
                        <a:latin typeface="Arial MT"/>
                        <a:cs typeface="Arial MT"/>
                      </a:endParaRPr>
                    </a:p>
                  </a:txBody>
                  <a:tcPr marL="0" marR="0" marT="1358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a:txBody>
                    <a:bodyPr/>
                    <a:lstStyle/>
                    <a:p>
                      <a:pPr>
                        <a:lnSpc>
                          <a:spcPct val="100000"/>
                        </a:lnSpc>
                      </a:pPr>
                      <a:endParaRPr sz="1550">
                        <a:latin typeface="Times New Roman"/>
                        <a:cs typeface="Times New Roman"/>
                      </a:endParaRPr>
                    </a:p>
                    <a:p>
                      <a:pPr marL="10795" algn="ctr">
                        <a:lnSpc>
                          <a:spcPct val="100000"/>
                        </a:lnSpc>
                      </a:pPr>
                      <a:r>
                        <a:rPr sz="1600" b="1" dirty="0">
                          <a:latin typeface="Arial"/>
                          <a:cs typeface="Arial"/>
                        </a:rPr>
                        <a:t>A</a:t>
                      </a:r>
                      <a:endParaRPr sz="16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3C6EB8"/>
                    </a:solidFill>
                  </a:tcPr>
                </a:tc>
                <a:extLst>
                  <a:ext uri="{0D108BD9-81ED-4DB2-BD59-A6C34878D82A}">
                    <a16:rowId xmlns:a16="http://schemas.microsoft.com/office/drawing/2014/main" val="10003"/>
                  </a:ext>
                </a:extLst>
              </a:tr>
              <a:tr h="703707">
                <a:tc>
                  <a:txBody>
                    <a:bodyPr/>
                    <a:lstStyle/>
                    <a:p>
                      <a:pPr marL="288290" marR="650875">
                        <a:lnSpc>
                          <a:spcPct val="100000"/>
                        </a:lnSpc>
                        <a:spcBef>
                          <a:spcPts val="825"/>
                        </a:spcBef>
                      </a:pPr>
                      <a:r>
                        <a:rPr sz="1600" spc="5" dirty="0">
                          <a:latin typeface="Arial MT"/>
                          <a:cs typeface="Arial MT"/>
                        </a:rPr>
                        <a:t>Ketamine</a:t>
                      </a:r>
                      <a:r>
                        <a:rPr sz="1600" spc="-90" dirty="0">
                          <a:latin typeface="Arial MT"/>
                          <a:cs typeface="Arial MT"/>
                        </a:rPr>
                        <a:t> </a:t>
                      </a:r>
                      <a:r>
                        <a:rPr sz="1600" dirty="0">
                          <a:latin typeface="Arial MT"/>
                          <a:cs typeface="Arial MT"/>
                        </a:rPr>
                        <a:t>(indications</a:t>
                      </a:r>
                      <a:r>
                        <a:rPr sz="1600" spc="-80" dirty="0">
                          <a:latin typeface="Arial MT"/>
                          <a:cs typeface="Arial MT"/>
                        </a:rPr>
                        <a:t> </a:t>
                      </a:r>
                      <a:r>
                        <a:rPr sz="1600" dirty="0">
                          <a:latin typeface="Arial MT"/>
                          <a:cs typeface="Arial MT"/>
                        </a:rPr>
                        <a:t>in</a:t>
                      </a:r>
                      <a:r>
                        <a:rPr sz="1600" spc="-60" dirty="0">
                          <a:latin typeface="Arial MT"/>
                          <a:cs typeface="Arial MT"/>
                        </a:rPr>
                        <a:t> </a:t>
                      </a:r>
                      <a:r>
                        <a:rPr sz="1600" dirty="0">
                          <a:latin typeface="Arial MT"/>
                          <a:cs typeface="Arial MT"/>
                        </a:rPr>
                        <a:t>TFC, </a:t>
                      </a:r>
                      <a:r>
                        <a:rPr sz="1600" spc="-430" dirty="0">
                          <a:latin typeface="Arial MT"/>
                          <a:cs typeface="Arial MT"/>
                        </a:rPr>
                        <a:t> </a:t>
                      </a:r>
                      <a:r>
                        <a:rPr sz="1600" spc="-5" dirty="0">
                          <a:latin typeface="Arial MT"/>
                          <a:cs typeface="Arial MT"/>
                        </a:rPr>
                        <a:t>dosages/routes)</a:t>
                      </a:r>
                      <a:endParaRPr sz="1600">
                        <a:latin typeface="Arial MT"/>
                        <a:cs typeface="Arial MT"/>
                      </a:endParaRPr>
                    </a:p>
                  </a:txBody>
                  <a:tcPr marL="0" marR="0" marT="10477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8925" marR="379730">
                        <a:lnSpc>
                          <a:spcPct val="100000"/>
                        </a:lnSpc>
                        <a:spcBef>
                          <a:spcPts val="1075"/>
                        </a:spcBef>
                      </a:pPr>
                      <a:r>
                        <a:rPr sz="1400" spc="-10" dirty="0">
                          <a:latin typeface="Arial MT"/>
                          <a:cs typeface="Arial MT"/>
                        </a:rPr>
                        <a:t>Randomized,</a:t>
                      </a:r>
                      <a:r>
                        <a:rPr sz="1400" spc="50" dirty="0">
                          <a:latin typeface="Arial MT"/>
                          <a:cs typeface="Arial MT"/>
                        </a:rPr>
                        <a:t> </a:t>
                      </a:r>
                      <a:r>
                        <a:rPr sz="1400" spc="-10" dirty="0">
                          <a:latin typeface="Arial MT"/>
                          <a:cs typeface="Arial MT"/>
                        </a:rPr>
                        <a:t>Double-blind,</a:t>
                      </a:r>
                      <a:r>
                        <a:rPr sz="1400" spc="50" dirty="0">
                          <a:latin typeface="Arial MT"/>
                          <a:cs typeface="Arial MT"/>
                        </a:rPr>
                        <a:t> </a:t>
                      </a:r>
                      <a:r>
                        <a:rPr sz="1400" spc="-10" dirty="0">
                          <a:latin typeface="Arial MT"/>
                          <a:cs typeface="Arial MT"/>
                        </a:rPr>
                        <a:t>Placebo-Controlled,</a:t>
                      </a:r>
                      <a:r>
                        <a:rPr sz="1400" spc="75" dirty="0">
                          <a:latin typeface="Arial MT"/>
                          <a:cs typeface="Arial MT"/>
                        </a:rPr>
                        <a:t> </a:t>
                      </a:r>
                      <a:r>
                        <a:rPr sz="1400" spc="-10" dirty="0">
                          <a:latin typeface="Arial MT"/>
                          <a:cs typeface="Arial MT"/>
                        </a:rPr>
                        <a:t>Crossover </a:t>
                      </a:r>
                      <a:r>
                        <a:rPr sz="1400" spc="-370" dirty="0">
                          <a:latin typeface="Arial MT"/>
                          <a:cs typeface="Arial MT"/>
                        </a:rPr>
                        <a:t> </a:t>
                      </a:r>
                      <a:r>
                        <a:rPr sz="1400" spc="-10" dirty="0">
                          <a:latin typeface="Arial MT"/>
                          <a:cs typeface="Arial MT"/>
                        </a:rPr>
                        <a:t>trial</a:t>
                      </a:r>
                      <a:r>
                        <a:rPr sz="1400" spc="10" dirty="0">
                          <a:latin typeface="Arial MT"/>
                          <a:cs typeface="Arial MT"/>
                        </a:rPr>
                        <a:t> </a:t>
                      </a:r>
                      <a:r>
                        <a:rPr sz="1400" spc="-15" dirty="0">
                          <a:latin typeface="Arial MT"/>
                          <a:cs typeface="Arial MT"/>
                        </a:rPr>
                        <a:t>and</a:t>
                      </a:r>
                      <a:r>
                        <a:rPr sz="1400" spc="10" dirty="0">
                          <a:latin typeface="Arial MT"/>
                          <a:cs typeface="Arial MT"/>
                        </a:rPr>
                        <a:t> </a:t>
                      </a:r>
                      <a:r>
                        <a:rPr sz="1400" spc="-10" dirty="0">
                          <a:latin typeface="Arial MT"/>
                          <a:cs typeface="Arial MT"/>
                        </a:rPr>
                        <a:t>Prospective</a:t>
                      </a:r>
                      <a:r>
                        <a:rPr sz="1400" spc="35" dirty="0">
                          <a:latin typeface="Arial MT"/>
                          <a:cs typeface="Arial MT"/>
                        </a:rPr>
                        <a:t> </a:t>
                      </a:r>
                      <a:r>
                        <a:rPr sz="1400" spc="-10" dirty="0">
                          <a:latin typeface="Arial MT"/>
                          <a:cs typeface="Arial MT"/>
                        </a:rPr>
                        <a:t>Randomized</a:t>
                      </a:r>
                      <a:r>
                        <a:rPr sz="1400" spc="60" dirty="0">
                          <a:latin typeface="Arial MT"/>
                          <a:cs typeface="Arial MT"/>
                        </a:rPr>
                        <a:t> </a:t>
                      </a:r>
                      <a:r>
                        <a:rPr sz="1400" spc="-10" dirty="0">
                          <a:latin typeface="Arial MT"/>
                          <a:cs typeface="Arial MT"/>
                        </a:rPr>
                        <a:t>Study</a:t>
                      </a:r>
                      <a:endParaRPr sz="1400">
                        <a:latin typeface="Arial MT"/>
                        <a:cs typeface="Arial MT"/>
                      </a:endParaRPr>
                    </a:p>
                  </a:txBody>
                  <a:tcPr marL="0" marR="0" marT="13652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5"/>
                        </a:spcBef>
                      </a:pPr>
                      <a:endParaRPr sz="1550">
                        <a:latin typeface="Times New Roman"/>
                        <a:cs typeface="Times New Roman"/>
                      </a:endParaRPr>
                    </a:p>
                    <a:p>
                      <a:pPr marL="5080" algn="ctr">
                        <a:lnSpc>
                          <a:spcPct val="100000"/>
                        </a:lnSpc>
                      </a:pPr>
                      <a:r>
                        <a:rPr sz="1600" b="1" spc="-5" dirty="0">
                          <a:latin typeface="Arial"/>
                          <a:cs typeface="Arial"/>
                        </a:rPr>
                        <a:t>B-R</a:t>
                      </a:r>
                      <a:endParaRPr sz="1600">
                        <a:latin typeface="Arial"/>
                        <a:cs typeface="Arial"/>
                      </a:endParaRPr>
                    </a:p>
                  </a:txBody>
                  <a:tcPr marL="0" marR="0" marT="63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639DD3"/>
                    </a:solidFill>
                  </a:tcPr>
                </a:tc>
                <a:extLst>
                  <a:ext uri="{0D108BD9-81ED-4DB2-BD59-A6C34878D82A}">
                    <a16:rowId xmlns:a16="http://schemas.microsoft.com/office/drawing/2014/main" val="10004"/>
                  </a:ext>
                </a:extLst>
              </a:tr>
              <a:tr h="703668">
                <a:tc>
                  <a:txBody>
                    <a:bodyPr/>
                    <a:lstStyle/>
                    <a:p>
                      <a:pPr marL="288290">
                        <a:lnSpc>
                          <a:spcPct val="100000"/>
                        </a:lnSpc>
                        <a:spcBef>
                          <a:spcPts val="825"/>
                        </a:spcBef>
                      </a:pPr>
                      <a:r>
                        <a:rPr sz="1600" spc="-10" dirty="0">
                          <a:latin typeface="Arial MT"/>
                          <a:cs typeface="Arial MT"/>
                        </a:rPr>
                        <a:t>Naloxone </a:t>
                      </a:r>
                      <a:r>
                        <a:rPr sz="1600" dirty="0">
                          <a:latin typeface="Arial MT"/>
                          <a:cs typeface="Arial MT"/>
                        </a:rPr>
                        <a:t>(indications</a:t>
                      </a:r>
                      <a:r>
                        <a:rPr sz="1600" spc="-40" dirty="0">
                          <a:latin typeface="Arial MT"/>
                          <a:cs typeface="Arial MT"/>
                        </a:rPr>
                        <a:t> </a:t>
                      </a:r>
                      <a:r>
                        <a:rPr sz="1600" dirty="0">
                          <a:latin typeface="Arial MT"/>
                          <a:cs typeface="Arial MT"/>
                        </a:rPr>
                        <a:t>in</a:t>
                      </a:r>
                      <a:r>
                        <a:rPr sz="1600" spc="-55" dirty="0">
                          <a:latin typeface="Arial MT"/>
                          <a:cs typeface="Arial MT"/>
                        </a:rPr>
                        <a:t> </a:t>
                      </a:r>
                      <a:r>
                        <a:rPr sz="1600" dirty="0">
                          <a:latin typeface="Arial MT"/>
                          <a:cs typeface="Arial MT"/>
                        </a:rPr>
                        <a:t>TFC,</a:t>
                      </a:r>
                      <a:endParaRPr sz="1600">
                        <a:latin typeface="Arial MT"/>
                        <a:cs typeface="Arial MT"/>
                      </a:endParaRPr>
                    </a:p>
                    <a:p>
                      <a:pPr marL="288290">
                        <a:lnSpc>
                          <a:spcPct val="100000"/>
                        </a:lnSpc>
                        <a:spcBef>
                          <a:spcPts val="5"/>
                        </a:spcBef>
                      </a:pPr>
                      <a:r>
                        <a:rPr sz="1600" spc="-5" dirty="0">
                          <a:latin typeface="Arial MT"/>
                          <a:cs typeface="Arial MT"/>
                        </a:rPr>
                        <a:t>dosages/routes)</a:t>
                      </a:r>
                      <a:endParaRPr sz="1600">
                        <a:latin typeface="Arial MT"/>
                        <a:cs typeface="Arial MT"/>
                      </a:endParaRPr>
                    </a:p>
                  </a:txBody>
                  <a:tcPr marL="0" marR="0" marT="10477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15"/>
                        </a:spcBef>
                      </a:pPr>
                      <a:endParaRPr sz="1650">
                        <a:latin typeface="Times New Roman"/>
                        <a:cs typeface="Times New Roman"/>
                      </a:endParaRPr>
                    </a:p>
                    <a:p>
                      <a:pPr marL="288925">
                        <a:lnSpc>
                          <a:spcPct val="100000"/>
                        </a:lnSpc>
                      </a:pPr>
                      <a:r>
                        <a:rPr sz="1400" spc="-15" dirty="0">
                          <a:latin typeface="Arial MT"/>
                          <a:cs typeface="Arial MT"/>
                        </a:rPr>
                        <a:t>Meta-analysis</a:t>
                      </a:r>
                      <a:r>
                        <a:rPr sz="1400" spc="110" dirty="0">
                          <a:latin typeface="Arial MT"/>
                          <a:cs typeface="Arial MT"/>
                        </a:rPr>
                        <a:t> </a:t>
                      </a:r>
                      <a:r>
                        <a:rPr sz="1400" spc="-10" dirty="0">
                          <a:latin typeface="Arial MT"/>
                          <a:cs typeface="Arial MT"/>
                        </a:rPr>
                        <a:t>from</a:t>
                      </a:r>
                      <a:r>
                        <a:rPr sz="1400" spc="15" dirty="0">
                          <a:latin typeface="Arial MT"/>
                          <a:cs typeface="Arial MT"/>
                        </a:rPr>
                        <a:t> </a:t>
                      </a:r>
                      <a:r>
                        <a:rPr sz="1400" spc="-15" dirty="0">
                          <a:latin typeface="Arial MT"/>
                          <a:cs typeface="Arial MT"/>
                        </a:rPr>
                        <a:t>Multiple</a:t>
                      </a:r>
                      <a:r>
                        <a:rPr sz="1400" spc="65" dirty="0">
                          <a:latin typeface="Arial MT"/>
                          <a:cs typeface="Arial MT"/>
                        </a:rPr>
                        <a:t> </a:t>
                      </a:r>
                      <a:r>
                        <a:rPr sz="1400" spc="-10" dirty="0">
                          <a:latin typeface="Arial MT"/>
                          <a:cs typeface="Arial MT"/>
                        </a:rPr>
                        <a:t>Randomized</a:t>
                      </a:r>
                      <a:r>
                        <a:rPr sz="1400" spc="60" dirty="0">
                          <a:latin typeface="Arial MT"/>
                          <a:cs typeface="Arial MT"/>
                        </a:rPr>
                        <a:t> </a:t>
                      </a:r>
                      <a:r>
                        <a:rPr sz="1400" spc="-10" dirty="0">
                          <a:latin typeface="Arial MT"/>
                          <a:cs typeface="Arial MT"/>
                        </a:rPr>
                        <a:t>Controlled</a:t>
                      </a:r>
                      <a:r>
                        <a:rPr sz="1400" spc="10" dirty="0">
                          <a:latin typeface="Arial MT"/>
                          <a:cs typeface="Arial MT"/>
                        </a:rPr>
                        <a:t> </a:t>
                      </a:r>
                      <a:r>
                        <a:rPr sz="1400" spc="-15" dirty="0">
                          <a:latin typeface="Arial MT"/>
                          <a:cs typeface="Arial MT"/>
                        </a:rPr>
                        <a:t>Trials</a:t>
                      </a:r>
                      <a:endParaRPr sz="1400">
                        <a:latin typeface="Arial MT"/>
                        <a:cs typeface="Arial MT"/>
                      </a:endParaRPr>
                    </a:p>
                  </a:txBody>
                  <a:tcPr marL="0" marR="0" marT="1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a:lnSpc>
                          <a:spcPct val="100000"/>
                        </a:lnSpc>
                        <a:spcBef>
                          <a:spcPts val="5"/>
                        </a:spcBef>
                      </a:pPr>
                      <a:endParaRPr sz="1550">
                        <a:latin typeface="Times New Roman"/>
                        <a:cs typeface="Times New Roman"/>
                      </a:endParaRPr>
                    </a:p>
                    <a:p>
                      <a:pPr marL="5080" algn="ctr">
                        <a:lnSpc>
                          <a:spcPct val="100000"/>
                        </a:lnSpc>
                      </a:pPr>
                      <a:r>
                        <a:rPr sz="1600" b="1" spc="-5" dirty="0">
                          <a:latin typeface="Arial"/>
                          <a:cs typeface="Arial"/>
                        </a:rPr>
                        <a:t>B-R</a:t>
                      </a:r>
                      <a:endParaRPr sz="1600">
                        <a:latin typeface="Arial"/>
                        <a:cs typeface="Arial"/>
                      </a:endParaRPr>
                    </a:p>
                  </a:txBody>
                  <a:tcPr marL="0" marR="0" marT="63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639DD3"/>
                    </a:solidFill>
                  </a:tcPr>
                </a:tc>
                <a:extLst>
                  <a:ext uri="{0D108BD9-81ED-4DB2-BD59-A6C34878D82A}">
                    <a16:rowId xmlns:a16="http://schemas.microsoft.com/office/drawing/2014/main" val="10005"/>
                  </a:ext>
                </a:extLst>
              </a:tr>
              <a:tr h="603199">
                <a:tc>
                  <a:txBody>
                    <a:bodyPr/>
                    <a:lstStyle/>
                    <a:p>
                      <a:pPr marL="288290">
                        <a:lnSpc>
                          <a:spcPct val="100000"/>
                        </a:lnSpc>
                        <a:spcBef>
                          <a:spcPts val="1395"/>
                        </a:spcBef>
                      </a:pPr>
                      <a:r>
                        <a:rPr sz="1600" dirty="0">
                          <a:latin typeface="Arial MT"/>
                          <a:cs typeface="Arial MT"/>
                        </a:rPr>
                        <a:t>Sedation</a:t>
                      </a:r>
                      <a:r>
                        <a:rPr sz="1600" spc="-60" dirty="0">
                          <a:latin typeface="Arial MT"/>
                          <a:cs typeface="Arial MT"/>
                        </a:rPr>
                        <a:t> </a:t>
                      </a:r>
                      <a:r>
                        <a:rPr sz="1600" dirty="0">
                          <a:latin typeface="Arial MT"/>
                          <a:cs typeface="Arial MT"/>
                        </a:rPr>
                        <a:t>in</a:t>
                      </a:r>
                      <a:r>
                        <a:rPr sz="1600" spc="-50" dirty="0">
                          <a:latin typeface="Arial MT"/>
                          <a:cs typeface="Arial MT"/>
                        </a:rPr>
                        <a:t> </a:t>
                      </a:r>
                      <a:r>
                        <a:rPr sz="1600" spc="-20" dirty="0">
                          <a:latin typeface="Arial MT"/>
                          <a:cs typeface="Arial MT"/>
                        </a:rPr>
                        <a:t>Tactical</a:t>
                      </a:r>
                      <a:r>
                        <a:rPr sz="1600" spc="-65" dirty="0">
                          <a:latin typeface="Arial MT"/>
                          <a:cs typeface="Arial MT"/>
                        </a:rPr>
                        <a:t> </a:t>
                      </a:r>
                      <a:r>
                        <a:rPr sz="1600" dirty="0">
                          <a:latin typeface="Arial MT"/>
                          <a:cs typeface="Arial MT"/>
                        </a:rPr>
                        <a:t>Field</a:t>
                      </a:r>
                      <a:r>
                        <a:rPr sz="1600" spc="-55" dirty="0">
                          <a:latin typeface="Arial MT"/>
                          <a:cs typeface="Arial MT"/>
                        </a:rPr>
                        <a:t> </a:t>
                      </a:r>
                      <a:r>
                        <a:rPr sz="1600" spc="-5" dirty="0">
                          <a:latin typeface="Arial MT"/>
                          <a:cs typeface="Arial MT"/>
                        </a:rPr>
                        <a:t>Care</a:t>
                      </a:r>
                      <a:endParaRPr sz="1600">
                        <a:latin typeface="Arial MT"/>
                        <a:cs typeface="Arial MT"/>
                      </a:endParaRPr>
                    </a:p>
                  </a:txBody>
                  <a:tcPr marL="0" marR="0" marT="17716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639DD3"/>
                    </a:solidFill>
                  </a:tcPr>
                </a:tc>
                <a:tc>
                  <a:txBody>
                    <a:bodyPr/>
                    <a:lstStyle/>
                    <a:p>
                      <a:pPr>
                        <a:lnSpc>
                          <a:spcPct val="100000"/>
                        </a:lnSpc>
                        <a:spcBef>
                          <a:spcPts val="25"/>
                        </a:spcBef>
                      </a:pPr>
                      <a:endParaRPr sz="1300">
                        <a:latin typeface="Times New Roman"/>
                        <a:cs typeface="Times New Roman"/>
                      </a:endParaRPr>
                    </a:p>
                    <a:p>
                      <a:pPr marL="288925">
                        <a:lnSpc>
                          <a:spcPct val="100000"/>
                        </a:lnSpc>
                      </a:pPr>
                      <a:r>
                        <a:rPr sz="1400" spc="-15" dirty="0">
                          <a:latin typeface="Arial MT"/>
                          <a:cs typeface="Arial MT"/>
                        </a:rPr>
                        <a:t>Meta-analysis</a:t>
                      </a:r>
                      <a:r>
                        <a:rPr sz="1400" spc="110" dirty="0">
                          <a:latin typeface="Arial MT"/>
                          <a:cs typeface="Arial MT"/>
                        </a:rPr>
                        <a:t> </a:t>
                      </a:r>
                      <a:r>
                        <a:rPr sz="1400" spc="-15" dirty="0">
                          <a:latin typeface="Arial MT"/>
                          <a:cs typeface="Arial MT"/>
                        </a:rPr>
                        <a:t>from</a:t>
                      </a:r>
                      <a:r>
                        <a:rPr sz="1400" spc="10" dirty="0">
                          <a:latin typeface="Arial MT"/>
                          <a:cs typeface="Arial MT"/>
                        </a:rPr>
                        <a:t> </a:t>
                      </a:r>
                      <a:r>
                        <a:rPr sz="1400" spc="-10" dirty="0">
                          <a:latin typeface="Arial MT"/>
                          <a:cs typeface="Arial MT"/>
                        </a:rPr>
                        <a:t>Multiple</a:t>
                      </a:r>
                      <a:r>
                        <a:rPr sz="1400" spc="60" dirty="0">
                          <a:latin typeface="Arial MT"/>
                          <a:cs typeface="Arial MT"/>
                        </a:rPr>
                        <a:t> </a:t>
                      </a:r>
                      <a:r>
                        <a:rPr sz="1400" spc="-10" dirty="0">
                          <a:latin typeface="Arial MT"/>
                          <a:cs typeface="Arial MT"/>
                        </a:rPr>
                        <a:t>Randomized</a:t>
                      </a:r>
                      <a:r>
                        <a:rPr sz="1400" spc="60" dirty="0">
                          <a:latin typeface="Arial MT"/>
                          <a:cs typeface="Arial MT"/>
                        </a:rPr>
                        <a:t> </a:t>
                      </a:r>
                      <a:r>
                        <a:rPr sz="1400" spc="-10" dirty="0">
                          <a:latin typeface="Arial MT"/>
                          <a:cs typeface="Arial MT"/>
                        </a:rPr>
                        <a:t>Controlled</a:t>
                      </a:r>
                      <a:r>
                        <a:rPr sz="1400" spc="10" dirty="0">
                          <a:latin typeface="Arial MT"/>
                          <a:cs typeface="Arial MT"/>
                        </a:rPr>
                        <a:t> </a:t>
                      </a:r>
                      <a:r>
                        <a:rPr sz="1400" spc="-15" dirty="0">
                          <a:latin typeface="Arial MT"/>
                          <a:cs typeface="Arial MT"/>
                        </a:rPr>
                        <a:t>Trials</a:t>
                      </a:r>
                      <a:endParaRPr sz="1400">
                        <a:latin typeface="Arial MT"/>
                        <a:cs typeface="Arial MT"/>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639DD3"/>
                    </a:solidFill>
                  </a:tcPr>
                </a:tc>
                <a:tc>
                  <a:txBody>
                    <a:bodyPr/>
                    <a:lstStyle/>
                    <a:p>
                      <a:pPr marL="5080" algn="ctr">
                        <a:lnSpc>
                          <a:spcPct val="100000"/>
                        </a:lnSpc>
                        <a:spcBef>
                          <a:spcPts val="1395"/>
                        </a:spcBef>
                      </a:pPr>
                      <a:r>
                        <a:rPr sz="1600" b="1" spc="-5" dirty="0">
                          <a:latin typeface="Arial"/>
                          <a:cs typeface="Arial"/>
                        </a:rPr>
                        <a:t>B-R</a:t>
                      </a:r>
                      <a:endParaRPr sz="1600">
                        <a:latin typeface="Arial"/>
                        <a:cs typeface="Arial"/>
                      </a:endParaRPr>
                    </a:p>
                  </a:txBody>
                  <a:tcPr marL="0" marR="0" marT="17716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639DD3"/>
                    </a:solidFill>
                  </a:tcPr>
                </a:tc>
                <a:extLst>
                  <a:ext uri="{0D108BD9-81ED-4DB2-BD59-A6C34878D82A}">
                    <a16:rowId xmlns:a16="http://schemas.microsoft.com/office/drawing/2014/main" val="10006"/>
                  </a:ext>
                </a:extLst>
              </a:tr>
            </a:tbl>
          </a:graphicData>
        </a:graphic>
      </p:graphicFrame>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38</a:t>
            </a:fld>
            <a:endParaRPr sz="1200"/>
          </a:p>
        </p:txBody>
      </p:sp>
      <p:sp>
        <p:nvSpPr>
          <p:cNvPr id="5" name="object 5"/>
          <p:cNvSpPr txBox="1">
            <a:spLocks noGrp="1"/>
          </p:cNvSpPr>
          <p:nvPr>
            <p:ph type="title"/>
          </p:nvPr>
        </p:nvSpPr>
        <p:spPr>
          <a:xfrm>
            <a:off x="2124836" y="271082"/>
            <a:ext cx="8019415" cy="1427480"/>
          </a:xfrm>
          <a:prstGeom prst="rect">
            <a:avLst/>
          </a:prstGeom>
        </p:spPr>
        <p:txBody>
          <a:bodyPr vert="horz" wrap="square" lIns="0" tIns="31115" rIns="0" bIns="0" rtlCol="0">
            <a:spAutoFit/>
          </a:bodyPr>
          <a:lstStyle/>
          <a:p>
            <a:pPr marR="70485" algn="ctr">
              <a:lnSpc>
                <a:spcPct val="100000"/>
              </a:lnSpc>
              <a:spcBef>
                <a:spcPts val="245"/>
              </a:spcBef>
            </a:pPr>
            <a:r>
              <a:rPr dirty="0"/>
              <a:t>Module</a:t>
            </a:r>
            <a:r>
              <a:rPr spc="-30" dirty="0"/>
              <a:t> </a:t>
            </a:r>
            <a:r>
              <a:rPr spc="-10" dirty="0"/>
              <a:t>15:</a:t>
            </a:r>
            <a:r>
              <a:rPr spc="5" dirty="0"/>
              <a:t> </a:t>
            </a:r>
            <a:r>
              <a:rPr spc="-10" dirty="0"/>
              <a:t>Pain</a:t>
            </a:r>
            <a:r>
              <a:rPr spc="30" dirty="0"/>
              <a:t> </a:t>
            </a:r>
            <a:r>
              <a:rPr spc="-5" dirty="0"/>
              <a:t>Medications</a:t>
            </a:r>
            <a:r>
              <a:rPr spc="-30" dirty="0"/>
              <a:t> </a:t>
            </a:r>
            <a:r>
              <a:rPr spc="-15" dirty="0"/>
              <a:t>(Analgesia)</a:t>
            </a:r>
          </a:p>
          <a:p>
            <a:pPr marL="12700" marR="5080" indent="1256030">
              <a:lnSpc>
                <a:spcPts val="3890"/>
              </a:lnSpc>
              <a:spcBef>
                <a:spcPts val="770"/>
              </a:spcBef>
            </a:pPr>
            <a:r>
              <a:rPr sz="3600" spc="-5" dirty="0">
                <a:solidFill>
                  <a:srgbClr val="000000"/>
                </a:solidFill>
              </a:rPr>
              <a:t>EVIDENCE </a:t>
            </a:r>
            <a:r>
              <a:rPr sz="3600" dirty="0">
                <a:solidFill>
                  <a:srgbClr val="000000"/>
                </a:solidFill>
              </a:rPr>
              <a:t>SUPPORTING </a:t>
            </a:r>
            <a:r>
              <a:rPr sz="3600" spc="5" dirty="0">
                <a:solidFill>
                  <a:srgbClr val="000000"/>
                </a:solidFill>
              </a:rPr>
              <a:t> </a:t>
            </a:r>
            <a:r>
              <a:rPr sz="3600" spc="-5" dirty="0">
                <a:solidFill>
                  <a:srgbClr val="000000"/>
                </a:solidFill>
              </a:rPr>
              <a:t>TCCC </a:t>
            </a:r>
            <a:r>
              <a:rPr sz="3600" spc="-95" dirty="0">
                <a:solidFill>
                  <a:srgbClr val="000000"/>
                </a:solidFill>
              </a:rPr>
              <a:t>PAIN</a:t>
            </a:r>
            <a:r>
              <a:rPr sz="3600" spc="90" dirty="0">
                <a:solidFill>
                  <a:srgbClr val="000000"/>
                </a:solidFill>
              </a:rPr>
              <a:t> </a:t>
            </a:r>
            <a:r>
              <a:rPr sz="3600" spc="-40" dirty="0">
                <a:solidFill>
                  <a:srgbClr val="000000"/>
                </a:solidFill>
              </a:rPr>
              <a:t>MEDICATION</a:t>
            </a:r>
            <a:r>
              <a:rPr sz="3600" spc="85" dirty="0">
                <a:solidFill>
                  <a:srgbClr val="000000"/>
                </a:solidFill>
              </a:rPr>
              <a:t> </a:t>
            </a:r>
            <a:r>
              <a:rPr sz="3600" spc="-20" dirty="0">
                <a:solidFill>
                  <a:srgbClr val="000000"/>
                </a:solidFill>
              </a:rPr>
              <a:t>GUIDANCE</a:t>
            </a:r>
            <a:endParaRPr sz="36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dirty="0"/>
              <a:t>Module</a:t>
            </a:r>
            <a:r>
              <a:rPr spc="-30" dirty="0"/>
              <a:t> </a:t>
            </a:r>
            <a:r>
              <a:rPr spc="-10" dirty="0"/>
              <a:t>15:</a:t>
            </a:r>
            <a:r>
              <a:rPr spc="10" dirty="0"/>
              <a:t> </a:t>
            </a:r>
            <a:r>
              <a:rPr spc="-10" dirty="0"/>
              <a:t>Pain</a:t>
            </a:r>
            <a:r>
              <a:rPr spc="30" dirty="0"/>
              <a:t> </a:t>
            </a:r>
            <a:r>
              <a:rPr spc="-5" dirty="0"/>
              <a:t>Medications</a:t>
            </a:r>
            <a:r>
              <a:rPr spc="-25" dirty="0"/>
              <a:t> </a:t>
            </a:r>
            <a:r>
              <a:rPr spc="-15" dirty="0"/>
              <a:t>(Analgesia)</a:t>
            </a:r>
          </a:p>
        </p:txBody>
      </p:sp>
      <p:pic>
        <p:nvPicPr>
          <p:cNvPr id="3" name="object 3"/>
          <p:cNvPicPr/>
          <p:nvPr/>
        </p:nvPicPr>
        <p:blipFill>
          <a:blip r:embed="rId3" cstate="print"/>
          <a:stretch>
            <a:fillRect/>
          </a:stretch>
        </p:blipFill>
        <p:spPr>
          <a:xfrm>
            <a:off x="307847" y="256031"/>
            <a:ext cx="1173480" cy="655320"/>
          </a:xfrm>
          <a:prstGeom prst="rect">
            <a:avLst/>
          </a:prstGeom>
        </p:spPr>
      </p:pic>
      <p:pic>
        <p:nvPicPr>
          <p:cNvPr id="4" name="object 4"/>
          <p:cNvPicPr/>
          <p:nvPr/>
        </p:nvPicPr>
        <p:blipFill>
          <a:blip r:embed="rId4" cstate="print"/>
          <a:stretch>
            <a:fillRect/>
          </a:stretch>
        </p:blipFill>
        <p:spPr>
          <a:xfrm>
            <a:off x="653795" y="1408173"/>
            <a:ext cx="10994901" cy="5097024"/>
          </a:xfrm>
          <a:prstGeom prst="rect">
            <a:avLst/>
          </a:prstGeom>
        </p:spPr>
      </p:pic>
      <p:graphicFrame>
        <p:nvGraphicFramePr>
          <p:cNvPr id="5" name="object 5"/>
          <p:cNvGraphicFramePr>
            <a:graphicFrameLocks noGrp="1"/>
          </p:cNvGraphicFramePr>
          <p:nvPr/>
        </p:nvGraphicFramePr>
        <p:xfrm>
          <a:off x="813244" y="1506537"/>
          <a:ext cx="10652759" cy="4869584"/>
        </p:xfrm>
        <a:graphic>
          <a:graphicData uri="http://schemas.openxmlformats.org/drawingml/2006/table">
            <a:tbl>
              <a:tblPr firstRow="1" bandRow="1">
                <a:tableStyleId>{2D5ABB26-0587-4C30-8999-92F81FD0307C}</a:tableStyleId>
              </a:tblPr>
              <a:tblGrid>
                <a:gridCol w="1074420">
                  <a:extLst>
                    <a:ext uri="{9D8B030D-6E8A-4147-A177-3AD203B41FA5}">
                      <a16:colId xmlns:a16="http://schemas.microsoft.com/office/drawing/2014/main" val="20000"/>
                    </a:ext>
                  </a:extLst>
                </a:gridCol>
                <a:gridCol w="5692139">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752094">
                <a:tc>
                  <a:txBody>
                    <a:bodyPr/>
                    <a:lstStyle/>
                    <a:p>
                      <a:pPr marL="152400">
                        <a:lnSpc>
                          <a:spcPct val="100000"/>
                        </a:lnSpc>
                        <a:spcBef>
                          <a:spcPts val="1005"/>
                        </a:spcBef>
                      </a:pPr>
                      <a:r>
                        <a:rPr sz="1600" b="1" spc="-5" dirty="0">
                          <a:latin typeface="Arial"/>
                          <a:cs typeface="Arial"/>
                        </a:rPr>
                        <a:t>Level</a:t>
                      </a:r>
                      <a:r>
                        <a:rPr sz="1600" b="1" spc="-40" dirty="0">
                          <a:latin typeface="Arial"/>
                          <a:cs typeface="Arial"/>
                        </a:rPr>
                        <a:t> </a:t>
                      </a:r>
                      <a:r>
                        <a:rPr sz="1600" b="1" dirty="0">
                          <a:latin typeface="Arial"/>
                          <a:cs typeface="Arial"/>
                        </a:rPr>
                        <a:t>of</a:t>
                      </a:r>
                      <a:endParaRPr sz="1600">
                        <a:latin typeface="Arial"/>
                        <a:cs typeface="Arial"/>
                      </a:endParaRPr>
                    </a:p>
                    <a:p>
                      <a:pPr marL="91440">
                        <a:lnSpc>
                          <a:spcPct val="100000"/>
                        </a:lnSpc>
                      </a:pPr>
                      <a:r>
                        <a:rPr sz="1600" b="1" spc="-5" dirty="0">
                          <a:latin typeface="Arial"/>
                          <a:cs typeface="Arial"/>
                        </a:rPr>
                        <a:t>Evidence</a:t>
                      </a:r>
                      <a:endParaRPr sz="1600">
                        <a:latin typeface="Arial"/>
                        <a:cs typeface="Arial"/>
                      </a:endParaRPr>
                    </a:p>
                  </a:txBody>
                  <a:tcPr marL="0" marR="0" marT="12763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D1D2D3"/>
                    </a:solidFill>
                  </a:tcPr>
                </a:tc>
                <a:tc>
                  <a:txBody>
                    <a:bodyPr/>
                    <a:lstStyle/>
                    <a:p>
                      <a:pPr>
                        <a:lnSpc>
                          <a:spcPct val="100000"/>
                        </a:lnSpc>
                        <a:spcBef>
                          <a:spcPts val="10"/>
                        </a:spcBef>
                      </a:pPr>
                      <a:endParaRPr sz="1700">
                        <a:latin typeface="Times New Roman"/>
                        <a:cs typeface="Times New Roman"/>
                      </a:endParaRPr>
                    </a:p>
                    <a:p>
                      <a:pPr marL="122555">
                        <a:lnSpc>
                          <a:spcPct val="100000"/>
                        </a:lnSpc>
                      </a:pPr>
                      <a:r>
                        <a:rPr sz="1600" b="1" spc="-30" dirty="0">
                          <a:latin typeface="Arial"/>
                          <a:cs typeface="Arial"/>
                        </a:rPr>
                        <a:t>AHA</a:t>
                      </a:r>
                      <a:r>
                        <a:rPr sz="1600" b="1" spc="-5" dirty="0">
                          <a:latin typeface="Arial"/>
                          <a:cs typeface="Arial"/>
                        </a:rPr>
                        <a:t> </a:t>
                      </a:r>
                      <a:r>
                        <a:rPr sz="1600" b="1" dirty="0">
                          <a:latin typeface="Arial"/>
                          <a:cs typeface="Arial"/>
                        </a:rPr>
                        <a:t>Recommendation</a:t>
                      </a:r>
                      <a:r>
                        <a:rPr sz="1600" b="1" spc="-55" dirty="0">
                          <a:latin typeface="Arial"/>
                          <a:cs typeface="Arial"/>
                        </a:rPr>
                        <a:t> </a:t>
                      </a:r>
                      <a:r>
                        <a:rPr sz="1600" b="1" spc="-15" dirty="0">
                          <a:latin typeface="Arial"/>
                          <a:cs typeface="Arial"/>
                        </a:rPr>
                        <a:t>System</a:t>
                      </a:r>
                      <a:r>
                        <a:rPr sz="1600" b="1" spc="45" dirty="0">
                          <a:latin typeface="Arial"/>
                          <a:cs typeface="Arial"/>
                        </a:rPr>
                        <a:t> </a:t>
                      </a:r>
                      <a:r>
                        <a:rPr sz="1600" b="1" spc="-10" dirty="0">
                          <a:latin typeface="Arial"/>
                          <a:cs typeface="Arial"/>
                        </a:rPr>
                        <a:t>Terminology</a:t>
                      </a:r>
                      <a:r>
                        <a:rPr sz="1600" b="1" spc="-45" dirty="0">
                          <a:latin typeface="Arial"/>
                          <a:cs typeface="Arial"/>
                        </a:rPr>
                        <a:t> </a:t>
                      </a:r>
                      <a:r>
                        <a:rPr sz="1600" b="1" dirty="0">
                          <a:latin typeface="Arial"/>
                          <a:cs typeface="Arial"/>
                        </a:rPr>
                        <a:t>Explanation</a:t>
                      </a:r>
                      <a:endParaRPr sz="1600">
                        <a:latin typeface="Arial"/>
                        <a:cs typeface="Arial"/>
                      </a:endParaRPr>
                    </a:p>
                  </a:txBody>
                  <a:tcPr marL="0" marR="0" marT="1270"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D1D2D3"/>
                    </a:solidFill>
                  </a:tcPr>
                </a:tc>
                <a:tc>
                  <a:txBody>
                    <a:bodyPr/>
                    <a:lstStyle/>
                    <a:p>
                      <a:pPr>
                        <a:lnSpc>
                          <a:spcPct val="100000"/>
                        </a:lnSpc>
                        <a:spcBef>
                          <a:spcPts val="10"/>
                        </a:spcBef>
                      </a:pPr>
                      <a:endParaRPr sz="1700">
                        <a:latin typeface="Times New Roman"/>
                        <a:cs typeface="Times New Roman"/>
                      </a:endParaRPr>
                    </a:p>
                    <a:p>
                      <a:pPr marL="169545">
                        <a:lnSpc>
                          <a:spcPct val="100000"/>
                        </a:lnSpc>
                      </a:pPr>
                      <a:r>
                        <a:rPr sz="1600" b="1" spc="15" dirty="0">
                          <a:latin typeface="Arial"/>
                          <a:cs typeface="Arial"/>
                        </a:rPr>
                        <a:t>Why</a:t>
                      </a:r>
                      <a:r>
                        <a:rPr sz="1600" b="1" spc="-85" dirty="0">
                          <a:latin typeface="Arial"/>
                          <a:cs typeface="Arial"/>
                        </a:rPr>
                        <a:t> </a:t>
                      </a:r>
                      <a:r>
                        <a:rPr sz="1600" b="1" dirty="0">
                          <a:latin typeface="Arial"/>
                          <a:cs typeface="Arial"/>
                        </a:rPr>
                        <a:t>the</a:t>
                      </a:r>
                      <a:r>
                        <a:rPr sz="1600" b="1" spc="-60" dirty="0">
                          <a:latin typeface="Arial"/>
                          <a:cs typeface="Arial"/>
                        </a:rPr>
                        <a:t> </a:t>
                      </a:r>
                      <a:r>
                        <a:rPr sz="1600" b="1" spc="-30" dirty="0">
                          <a:latin typeface="Arial"/>
                          <a:cs typeface="Arial"/>
                        </a:rPr>
                        <a:t>AHA</a:t>
                      </a:r>
                      <a:r>
                        <a:rPr sz="1600" b="1" spc="-15" dirty="0">
                          <a:latin typeface="Arial"/>
                          <a:cs typeface="Arial"/>
                        </a:rPr>
                        <a:t> </a:t>
                      </a:r>
                      <a:r>
                        <a:rPr sz="1600" b="1" dirty="0">
                          <a:latin typeface="Arial"/>
                          <a:cs typeface="Arial"/>
                        </a:rPr>
                        <a:t>Classification</a:t>
                      </a:r>
                      <a:r>
                        <a:rPr sz="1600" b="1" spc="-55" dirty="0">
                          <a:latin typeface="Arial"/>
                          <a:cs typeface="Arial"/>
                        </a:rPr>
                        <a:t> </a:t>
                      </a:r>
                      <a:r>
                        <a:rPr sz="1600" b="1" spc="-10" dirty="0">
                          <a:latin typeface="Arial"/>
                          <a:cs typeface="Arial"/>
                        </a:rPr>
                        <a:t>System?</a:t>
                      </a:r>
                      <a:endParaRPr sz="1600">
                        <a:latin typeface="Arial"/>
                        <a:cs typeface="Arial"/>
                      </a:endParaRPr>
                    </a:p>
                  </a:txBody>
                  <a:tcPr marL="0" marR="0" marT="1270"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solidFill>
                      <a:srgbClr val="D1D2D3"/>
                    </a:solidFill>
                  </a:tcPr>
                </a:tc>
                <a:extLst>
                  <a:ext uri="{0D108BD9-81ED-4DB2-BD59-A6C34878D82A}">
                    <a16:rowId xmlns:a16="http://schemas.microsoft.com/office/drawing/2014/main" val="10000"/>
                  </a:ext>
                </a:extLst>
              </a:tr>
              <a:tr h="825626">
                <a:tc>
                  <a:txBody>
                    <a:bodyPr/>
                    <a:lstStyle/>
                    <a:p>
                      <a:pPr>
                        <a:lnSpc>
                          <a:spcPct val="100000"/>
                        </a:lnSpc>
                        <a:spcBef>
                          <a:spcPts val="25"/>
                        </a:spcBef>
                      </a:pPr>
                      <a:endParaRPr sz="2050">
                        <a:latin typeface="Times New Roman"/>
                        <a:cs typeface="Times New Roman"/>
                      </a:endParaRPr>
                    </a:p>
                    <a:p>
                      <a:pPr marL="2540" algn="ctr">
                        <a:lnSpc>
                          <a:spcPct val="100000"/>
                        </a:lnSpc>
                        <a:spcBef>
                          <a:spcPts val="5"/>
                        </a:spcBef>
                      </a:pPr>
                      <a:r>
                        <a:rPr sz="1400" b="1" dirty="0">
                          <a:latin typeface="Arial"/>
                          <a:cs typeface="Arial"/>
                        </a:rPr>
                        <a:t>A</a:t>
                      </a:r>
                      <a:endParaRPr sz="1400">
                        <a:latin typeface="Arial"/>
                        <a:cs typeface="Arial"/>
                      </a:endParaRPr>
                    </a:p>
                  </a:txBody>
                  <a:tcPr marL="0" marR="0" marT="317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a:txBody>
                    <a:bodyPr/>
                    <a:lstStyle/>
                    <a:p>
                      <a:pPr>
                        <a:lnSpc>
                          <a:spcPct val="100000"/>
                        </a:lnSpc>
                        <a:spcBef>
                          <a:spcPts val="50"/>
                        </a:spcBef>
                      </a:pPr>
                      <a:endParaRPr sz="1300">
                        <a:latin typeface="Times New Roman"/>
                        <a:cs typeface="Times New Roman"/>
                      </a:endParaRPr>
                    </a:p>
                    <a:p>
                      <a:pPr marL="288290">
                        <a:lnSpc>
                          <a:spcPct val="100000"/>
                        </a:lnSpc>
                      </a:pPr>
                      <a:r>
                        <a:rPr sz="1400" spc="-10" dirty="0">
                          <a:latin typeface="Arial MT"/>
                          <a:cs typeface="Arial MT"/>
                        </a:rPr>
                        <a:t>Evidence</a:t>
                      </a:r>
                      <a:r>
                        <a:rPr sz="1400" spc="35" dirty="0">
                          <a:latin typeface="Arial MT"/>
                          <a:cs typeface="Arial MT"/>
                        </a:rPr>
                        <a:t> </a:t>
                      </a:r>
                      <a:r>
                        <a:rPr sz="1400" spc="-15" dirty="0">
                          <a:latin typeface="Arial MT"/>
                          <a:cs typeface="Arial MT"/>
                        </a:rPr>
                        <a:t>from</a:t>
                      </a:r>
                      <a:r>
                        <a:rPr sz="1400" spc="15" dirty="0">
                          <a:latin typeface="Arial MT"/>
                          <a:cs typeface="Arial MT"/>
                        </a:rPr>
                        <a:t> </a:t>
                      </a:r>
                      <a:r>
                        <a:rPr sz="1400" spc="-5" dirty="0">
                          <a:latin typeface="Arial MT"/>
                          <a:cs typeface="Arial MT"/>
                        </a:rPr>
                        <a:t>multiple</a:t>
                      </a:r>
                      <a:r>
                        <a:rPr sz="1400" spc="15" dirty="0">
                          <a:latin typeface="Arial MT"/>
                          <a:cs typeface="Arial MT"/>
                        </a:rPr>
                        <a:t> </a:t>
                      </a:r>
                      <a:r>
                        <a:rPr sz="1400" spc="-15" dirty="0">
                          <a:latin typeface="Arial MT"/>
                          <a:cs typeface="Arial MT"/>
                        </a:rPr>
                        <a:t>randomized</a:t>
                      </a:r>
                      <a:r>
                        <a:rPr sz="1400" spc="40" dirty="0">
                          <a:latin typeface="Arial MT"/>
                          <a:cs typeface="Arial MT"/>
                        </a:rPr>
                        <a:t> </a:t>
                      </a:r>
                      <a:r>
                        <a:rPr sz="1400" spc="-5" dirty="0">
                          <a:latin typeface="Arial MT"/>
                          <a:cs typeface="Arial MT"/>
                        </a:rPr>
                        <a:t>clinical</a:t>
                      </a:r>
                      <a:r>
                        <a:rPr sz="1400" spc="45" dirty="0">
                          <a:latin typeface="Arial MT"/>
                          <a:cs typeface="Arial MT"/>
                        </a:rPr>
                        <a:t> </a:t>
                      </a:r>
                      <a:r>
                        <a:rPr sz="1400" spc="-10" dirty="0">
                          <a:latin typeface="Arial MT"/>
                          <a:cs typeface="Arial MT"/>
                        </a:rPr>
                        <a:t>trials</a:t>
                      </a:r>
                      <a:r>
                        <a:rPr sz="1400" spc="20" dirty="0">
                          <a:latin typeface="Arial MT"/>
                          <a:cs typeface="Arial MT"/>
                        </a:rPr>
                        <a:t> </a:t>
                      </a:r>
                      <a:r>
                        <a:rPr sz="1400" spc="-5" dirty="0">
                          <a:latin typeface="Arial MT"/>
                          <a:cs typeface="Arial MT"/>
                        </a:rPr>
                        <a:t>(RCT)</a:t>
                      </a:r>
                      <a:r>
                        <a:rPr sz="1400" spc="-10" dirty="0">
                          <a:latin typeface="Arial MT"/>
                          <a:cs typeface="Arial MT"/>
                        </a:rPr>
                        <a:t> with</a:t>
                      </a:r>
                      <a:endParaRPr sz="1400">
                        <a:latin typeface="Arial MT"/>
                        <a:cs typeface="Arial MT"/>
                      </a:endParaRPr>
                    </a:p>
                    <a:p>
                      <a:pPr marL="288290">
                        <a:lnSpc>
                          <a:spcPct val="100000"/>
                        </a:lnSpc>
                      </a:pPr>
                      <a:r>
                        <a:rPr sz="1400" spc="-10" dirty="0">
                          <a:latin typeface="Arial MT"/>
                          <a:cs typeface="Arial MT"/>
                        </a:rPr>
                        <a:t>concordant</a:t>
                      </a:r>
                      <a:r>
                        <a:rPr sz="1400" spc="65" dirty="0">
                          <a:latin typeface="Arial MT"/>
                          <a:cs typeface="Arial MT"/>
                        </a:rPr>
                        <a:t> </a:t>
                      </a:r>
                      <a:r>
                        <a:rPr sz="1400" spc="-10" dirty="0">
                          <a:latin typeface="Arial MT"/>
                          <a:cs typeface="Arial MT"/>
                        </a:rPr>
                        <a:t>results</a:t>
                      </a:r>
                      <a:r>
                        <a:rPr sz="1400" spc="25" dirty="0">
                          <a:latin typeface="Arial MT"/>
                          <a:cs typeface="Arial MT"/>
                        </a:rPr>
                        <a:t> </a:t>
                      </a:r>
                      <a:r>
                        <a:rPr sz="1400" spc="-10" dirty="0">
                          <a:latin typeface="Arial MT"/>
                          <a:cs typeface="Arial MT"/>
                        </a:rPr>
                        <a:t>or</a:t>
                      </a:r>
                      <a:r>
                        <a:rPr sz="1400" spc="10" dirty="0">
                          <a:latin typeface="Arial MT"/>
                          <a:cs typeface="Arial MT"/>
                        </a:rPr>
                        <a:t> </a:t>
                      </a:r>
                      <a:r>
                        <a:rPr sz="1400" spc="-10" dirty="0">
                          <a:latin typeface="Arial MT"/>
                          <a:cs typeface="Arial MT"/>
                        </a:rPr>
                        <a:t>from</a:t>
                      </a:r>
                      <a:r>
                        <a:rPr sz="1400" spc="20" dirty="0">
                          <a:latin typeface="Arial MT"/>
                          <a:cs typeface="Arial MT"/>
                        </a:rPr>
                        <a:t> </a:t>
                      </a:r>
                      <a:r>
                        <a:rPr sz="1400" b="1" spc="-15" dirty="0">
                          <a:latin typeface="Arial"/>
                          <a:cs typeface="Arial"/>
                        </a:rPr>
                        <a:t>HIGH-QUALITY</a:t>
                      </a:r>
                      <a:r>
                        <a:rPr sz="1400" b="1" spc="105" dirty="0">
                          <a:latin typeface="Arial"/>
                          <a:cs typeface="Arial"/>
                        </a:rPr>
                        <a:t> </a:t>
                      </a:r>
                      <a:r>
                        <a:rPr sz="1400" spc="-15" dirty="0">
                          <a:latin typeface="Arial MT"/>
                          <a:cs typeface="Arial MT"/>
                        </a:rPr>
                        <a:t>meta-analyses.</a:t>
                      </a:r>
                      <a:endParaRPr sz="1400">
                        <a:latin typeface="Arial MT"/>
                        <a:cs typeface="Arial MT"/>
                      </a:endParaRPr>
                    </a:p>
                  </a:txBody>
                  <a:tcPr marL="0" marR="0" marT="635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3C6EB8"/>
                    </a:solidFill>
                  </a:tcPr>
                </a:tc>
                <a:tc rowSpan="5">
                  <a:txBody>
                    <a:bodyPr/>
                    <a:lstStyle/>
                    <a:p>
                      <a:pPr marL="575945" marR="428625" indent="-287020">
                        <a:lnSpc>
                          <a:spcPct val="100000"/>
                        </a:lnSpc>
                        <a:spcBef>
                          <a:spcPts val="820"/>
                        </a:spcBef>
                        <a:buSzPct val="125000"/>
                        <a:buChar char="•"/>
                        <a:tabLst>
                          <a:tab pos="575945" algn="l"/>
                          <a:tab pos="576580" algn="l"/>
                        </a:tabLst>
                      </a:pPr>
                      <a:r>
                        <a:rPr sz="1600" dirty="0">
                          <a:latin typeface="Arial MT"/>
                          <a:cs typeface="Arial MT"/>
                        </a:rPr>
                        <a:t>The </a:t>
                      </a:r>
                      <a:r>
                        <a:rPr sz="1600" spc="-5" dirty="0">
                          <a:latin typeface="Arial MT"/>
                          <a:cs typeface="Arial MT"/>
                        </a:rPr>
                        <a:t>level of evidence </a:t>
                      </a:r>
                      <a:r>
                        <a:rPr sz="1600" dirty="0">
                          <a:latin typeface="Arial MT"/>
                          <a:cs typeface="Arial MT"/>
                        </a:rPr>
                        <a:t> recommendations</a:t>
                      </a:r>
                      <a:r>
                        <a:rPr sz="1600" spc="-105" dirty="0">
                          <a:latin typeface="Arial MT"/>
                          <a:cs typeface="Arial MT"/>
                        </a:rPr>
                        <a:t> </a:t>
                      </a:r>
                      <a:r>
                        <a:rPr sz="1600" spc="-5" dirty="0">
                          <a:latin typeface="Arial MT"/>
                          <a:cs typeface="Arial MT"/>
                        </a:rPr>
                        <a:t>allow</a:t>
                      </a:r>
                      <a:r>
                        <a:rPr sz="1600" spc="-60" dirty="0">
                          <a:latin typeface="Arial MT"/>
                          <a:cs typeface="Arial MT"/>
                        </a:rPr>
                        <a:t> </a:t>
                      </a:r>
                      <a:r>
                        <a:rPr sz="1600" spc="-5" dirty="0">
                          <a:latin typeface="Arial MT"/>
                          <a:cs typeface="Arial MT"/>
                        </a:rPr>
                        <a:t>readers </a:t>
                      </a:r>
                      <a:r>
                        <a:rPr sz="1600" spc="-430" dirty="0">
                          <a:latin typeface="Arial MT"/>
                          <a:cs typeface="Arial MT"/>
                        </a:rPr>
                        <a:t> </a:t>
                      </a:r>
                      <a:r>
                        <a:rPr sz="1600" spc="5" dirty="0">
                          <a:latin typeface="Arial MT"/>
                          <a:cs typeface="Arial MT"/>
                        </a:rPr>
                        <a:t>to </a:t>
                      </a:r>
                      <a:r>
                        <a:rPr sz="1600" dirty="0">
                          <a:latin typeface="Arial MT"/>
                          <a:cs typeface="Arial MT"/>
                        </a:rPr>
                        <a:t>quickly </a:t>
                      </a:r>
                      <a:r>
                        <a:rPr sz="1600" spc="-5" dirty="0">
                          <a:latin typeface="Arial MT"/>
                          <a:cs typeface="Arial MT"/>
                        </a:rPr>
                        <a:t>glean </a:t>
                      </a:r>
                      <a:r>
                        <a:rPr sz="1600" dirty="0">
                          <a:latin typeface="Arial MT"/>
                          <a:cs typeface="Arial MT"/>
                        </a:rPr>
                        <a:t>information </a:t>
                      </a:r>
                      <a:r>
                        <a:rPr sz="1600" spc="-5" dirty="0">
                          <a:latin typeface="Arial MT"/>
                          <a:cs typeface="Arial MT"/>
                        </a:rPr>
                        <a:t>on </a:t>
                      </a:r>
                      <a:r>
                        <a:rPr sz="1600" dirty="0">
                          <a:latin typeface="Arial MT"/>
                          <a:cs typeface="Arial MT"/>
                        </a:rPr>
                        <a:t> the strength, </a:t>
                      </a:r>
                      <a:r>
                        <a:rPr sz="1600" spc="-15" dirty="0">
                          <a:latin typeface="Arial MT"/>
                          <a:cs typeface="Arial MT"/>
                        </a:rPr>
                        <a:t>certainty, </a:t>
                      </a:r>
                      <a:r>
                        <a:rPr sz="1600" spc="-5" dirty="0">
                          <a:latin typeface="Arial MT"/>
                          <a:cs typeface="Arial MT"/>
                        </a:rPr>
                        <a:t>and </a:t>
                      </a:r>
                      <a:r>
                        <a:rPr sz="1600" dirty="0">
                          <a:latin typeface="Arial MT"/>
                          <a:cs typeface="Arial MT"/>
                        </a:rPr>
                        <a:t> </a:t>
                      </a:r>
                      <a:r>
                        <a:rPr sz="1600" spc="-5" dirty="0">
                          <a:latin typeface="Arial MT"/>
                          <a:cs typeface="Arial MT"/>
                        </a:rPr>
                        <a:t>quality of evidence supporting </a:t>
                      </a:r>
                      <a:r>
                        <a:rPr sz="1600" dirty="0">
                          <a:latin typeface="Arial MT"/>
                          <a:cs typeface="Arial MT"/>
                        </a:rPr>
                        <a:t> each</a:t>
                      </a:r>
                      <a:r>
                        <a:rPr sz="1600" spc="-30" dirty="0">
                          <a:latin typeface="Arial MT"/>
                          <a:cs typeface="Arial MT"/>
                        </a:rPr>
                        <a:t> </a:t>
                      </a:r>
                      <a:r>
                        <a:rPr sz="1600" dirty="0">
                          <a:latin typeface="Arial MT"/>
                          <a:cs typeface="Arial MT"/>
                        </a:rPr>
                        <a:t>recommendation.</a:t>
                      </a:r>
                      <a:endParaRPr sz="1600">
                        <a:latin typeface="Arial MT"/>
                        <a:cs typeface="Arial MT"/>
                      </a:endParaRPr>
                    </a:p>
                    <a:p>
                      <a:pPr>
                        <a:lnSpc>
                          <a:spcPct val="100000"/>
                        </a:lnSpc>
                        <a:spcBef>
                          <a:spcPts val="25"/>
                        </a:spcBef>
                        <a:buFont typeface="Arial MT"/>
                        <a:buChar char="•"/>
                      </a:pPr>
                      <a:endParaRPr sz="1650">
                        <a:latin typeface="Times New Roman"/>
                        <a:cs typeface="Times New Roman"/>
                      </a:endParaRPr>
                    </a:p>
                    <a:p>
                      <a:pPr marL="575945" marR="294005" indent="-287020">
                        <a:lnSpc>
                          <a:spcPct val="100000"/>
                        </a:lnSpc>
                        <a:buSzPct val="125000"/>
                        <a:buChar char="•"/>
                        <a:tabLst>
                          <a:tab pos="575945" algn="l"/>
                          <a:tab pos="576580" algn="l"/>
                        </a:tabLst>
                      </a:pPr>
                      <a:r>
                        <a:rPr sz="1600" spc="5" dirty="0">
                          <a:latin typeface="Arial MT"/>
                          <a:cs typeface="Arial MT"/>
                        </a:rPr>
                        <a:t>A </a:t>
                      </a:r>
                      <a:r>
                        <a:rPr sz="1600" dirty="0">
                          <a:latin typeface="Arial MT"/>
                          <a:cs typeface="Arial MT"/>
                        </a:rPr>
                        <a:t>recommendation </a:t>
                      </a:r>
                      <a:r>
                        <a:rPr sz="1600" spc="-5" dirty="0">
                          <a:latin typeface="Arial MT"/>
                          <a:cs typeface="Arial MT"/>
                        </a:rPr>
                        <a:t>with </a:t>
                      </a:r>
                      <a:r>
                        <a:rPr sz="1600" spc="-10" dirty="0">
                          <a:latin typeface="Arial MT"/>
                          <a:cs typeface="Arial MT"/>
                        </a:rPr>
                        <a:t>Level </a:t>
                      </a:r>
                      <a:r>
                        <a:rPr sz="1600" spc="-5" dirty="0">
                          <a:latin typeface="Arial MT"/>
                          <a:cs typeface="Arial MT"/>
                        </a:rPr>
                        <a:t>of </a:t>
                      </a:r>
                      <a:r>
                        <a:rPr sz="1600" dirty="0">
                          <a:latin typeface="Arial MT"/>
                          <a:cs typeface="Arial MT"/>
                        </a:rPr>
                        <a:t> Evidence</a:t>
                      </a:r>
                      <a:r>
                        <a:rPr sz="1600" spc="-60" dirty="0">
                          <a:latin typeface="Arial MT"/>
                          <a:cs typeface="Arial MT"/>
                        </a:rPr>
                        <a:t> </a:t>
                      </a:r>
                      <a:r>
                        <a:rPr sz="1600" dirty="0">
                          <a:latin typeface="Arial MT"/>
                          <a:cs typeface="Arial MT"/>
                        </a:rPr>
                        <a:t>(LOE)</a:t>
                      </a:r>
                      <a:r>
                        <a:rPr sz="1600" spc="-10" dirty="0">
                          <a:latin typeface="Arial MT"/>
                          <a:cs typeface="Arial MT"/>
                        </a:rPr>
                        <a:t> </a:t>
                      </a:r>
                      <a:r>
                        <a:rPr sz="1600" spc="5" dirty="0">
                          <a:latin typeface="Arial MT"/>
                          <a:cs typeface="Arial MT"/>
                        </a:rPr>
                        <a:t>C</a:t>
                      </a:r>
                      <a:r>
                        <a:rPr sz="1600" spc="-10" dirty="0">
                          <a:latin typeface="Arial MT"/>
                          <a:cs typeface="Arial MT"/>
                        </a:rPr>
                        <a:t> </a:t>
                      </a:r>
                      <a:r>
                        <a:rPr sz="1600" spc="-5" dirty="0">
                          <a:latin typeface="Arial MT"/>
                          <a:cs typeface="Arial MT"/>
                        </a:rPr>
                        <a:t>does</a:t>
                      </a:r>
                      <a:r>
                        <a:rPr sz="1600" spc="-20" dirty="0">
                          <a:latin typeface="Arial MT"/>
                          <a:cs typeface="Arial MT"/>
                        </a:rPr>
                        <a:t> </a:t>
                      </a:r>
                      <a:r>
                        <a:rPr sz="1600" spc="-5" dirty="0">
                          <a:latin typeface="Arial MT"/>
                          <a:cs typeface="Arial MT"/>
                        </a:rPr>
                        <a:t>not</a:t>
                      </a:r>
                      <a:r>
                        <a:rPr sz="1600" spc="-15" dirty="0">
                          <a:latin typeface="Arial MT"/>
                          <a:cs typeface="Arial MT"/>
                        </a:rPr>
                        <a:t> </a:t>
                      </a:r>
                      <a:r>
                        <a:rPr sz="1600" spc="5" dirty="0">
                          <a:latin typeface="Arial MT"/>
                          <a:cs typeface="Arial MT"/>
                        </a:rPr>
                        <a:t>imply </a:t>
                      </a:r>
                      <a:r>
                        <a:rPr sz="1600" spc="-430" dirty="0">
                          <a:latin typeface="Arial MT"/>
                          <a:cs typeface="Arial MT"/>
                        </a:rPr>
                        <a:t> </a:t>
                      </a:r>
                      <a:r>
                        <a:rPr sz="1600" dirty="0">
                          <a:latin typeface="Arial MT"/>
                          <a:cs typeface="Arial MT"/>
                        </a:rPr>
                        <a:t>that</a:t>
                      </a:r>
                      <a:r>
                        <a:rPr sz="1600" spc="95" dirty="0">
                          <a:latin typeface="Arial MT"/>
                          <a:cs typeface="Arial MT"/>
                        </a:rPr>
                        <a:t> </a:t>
                      </a:r>
                      <a:r>
                        <a:rPr sz="1600" dirty="0">
                          <a:latin typeface="Arial MT"/>
                          <a:cs typeface="Arial MT"/>
                        </a:rPr>
                        <a:t>the</a:t>
                      </a:r>
                      <a:r>
                        <a:rPr sz="1600" spc="110" dirty="0">
                          <a:latin typeface="Arial MT"/>
                          <a:cs typeface="Arial MT"/>
                        </a:rPr>
                        <a:t> </a:t>
                      </a:r>
                      <a:r>
                        <a:rPr sz="1600" dirty="0">
                          <a:latin typeface="Arial MT"/>
                          <a:cs typeface="Arial MT"/>
                        </a:rPr>
                        <a:t>recommendation</a:t>
                      </a:r>
                      <a:r>
                        <a:rPr sz="1600" spc="45" dirty="0">
                          <a:latin typeface="Arial MT"/>
                          <a:cs typeface="Arial MT"/>
                        </a:rPr>
                        <a:t> </a:t>
                      </a:r>
                      <a:r>
                        <a:rPr sz="1600" dirty="0">
                          <a:latin typeface="Arial MT"/>
                          <a:cs typeface="Arial MT"/>
                        </a:rPr>
                        <a:t>is </a:t>
                      </a:r>
                      <a:r>
                        <a:rPr sz="1600" spc="5" dirty="0">
                          <a:latin typeface="Arial MT"/>
                          <a:cs typeface="Arial MT"/>
                        </a:rPr>
                        <a:t> </a:t>
                      </a:r>
                      <a:r>
                        <a:rPr sz="1600" spc="-10" dirty="0">
                          <a:latin typeface="Arial MT"/>
                          <a:cs typeface="Arial MT"/>
                        </a:rPr>
                        <a:t>weak.</a:t>
                      </a:r>
                      <a:endParaRPr sz="1600">
                        <a:latin typeface="Arial MT"/>
                        <a:cs typeface="Arial MT"/>
                      </a:endParaRPr>
                    </a:p>
                    <a:p>
                      <a:pPr>
                        <a:lnSpc>
                          <a:spcPct val="100000"/>
                        </a:lnSpc>
                        <a:spcBef>
                          <a:spcPts val="25"/>
                        </a:spcBef>
                        <a:buFont typeface="Arial MT"/>
                        <a:buChar char="•"/>
                      </a:pPr>
                      <a:endParaRPr sz="1650">
                        <a:latin typeface="Times New Roman"/>
                        <a:cs typeface="Times New Roman"/>
                      </a:endParaRPr>
                    </a:p>
                    <a:p>
                      <a:pPr marL="575945" marR="335280" indent="-287020">
                        <a:lnSpc>
                          <a:spcPct val="100000"/>
                        </a:lnSpc>
                        <a:spcBef>
                          <a:spcPts val="5"/>
                        </a:spcBef>
                        <a:buSzPct val="125000"/>
                        <a:buChar char="•"/>
                        <a:tabLst>
                          <a:tab pos="575945" algn="l"/>
                          <a:tab pos="576580" algn="l"/>
                        </a:tabLst>
                      </a:pPr>
                      <a:r>
                        <a:rPr sz="1600" spc="-5" dirty="0">
                          <a:latin typeface="Arial MT"/>
                          <a:cs typeface="Arial MT"/>
                        </a:rPr>
                        <a:t>Although, </a:t>
                      </a:r>
                      <a:r>
                        <a:rPr sz="1600" spc="-45" dirty="0">
                          <a:latin typeface="Arial MT"/>
                          <a:cs typeface="Arial MT"/>
                        </a:rPr>
                        <a:t>RCTs </a:t>
                      </a:r>
                      <a:r>
                        <a:rPr sz="1600" spc="-5" dirty="0">
                          <a:latin typeface="Arial MT"/>
                          <a:cs typeface="Arial MT"/>
                        </a:rPr>
                        <a:t>are unavailable, </a:t>
                      </a:r>
                      <a:r>
                        <a:rPr sz="1600" dirty="0">
                          <a:latin typeface="Arial MT"/>
                          <a:cs typeface="Arial MT"/>
                        </a:rPr>
                        <a:t> </a:t>
                      </a:r>
                      <a:r>
                        <a:rPr sz="1600" spc="-5" dirty="0">
                          <a:latin typeface="Arial MT"/>
                          <a:cs typeface="Arial MT"/>
                        </a:rPr>
                        <a:t>there</a:t>
                      </a:r>
                      <a:r>
                        <a:rPr sz="1600" spc="-10" dirty="0">
                          <a:latin typeface="Arial MT"/>
                          <a:cs typeface="Arial MT"/>
                        </a:rPr>
                        <a:t> </a:t>
                      </a:r>
                      <a:r>
                        <a:rPr sz="1600" spc="10" dirty="0">
                          <a:latin typeface="Arial MT"/>
                          <a:cs typeface="Arial MT"/>
                        </a:rPr>
                        <a:t>may</a:t>
                      </a:r>
                      <a:r>
                        <a:rPr sz="1600" spc="-30" dirty="0">
                          <a:latin typeface="Arial MT"/>
                          <a:cs typeface="Arial MT"/>
                        </a:rPr>
                        <a:t> </a:t>
                      </a:r>
                      <a:r>
                        <a:rPr sz="1600" spc="-5" dirty="0">
                          <a:latin typeface="Arial MT"/>
                          <a:cs typeface="Arial MT"/>
                        </a:rPr>
                        <a:t>be</a:t>
                      </a:r>
                      <a:r>
                        <a:rPr sz="1600" spc="-25" dirty="0">
                          <a:latin typeface="Arial MT"/>
                          <a:cs typeface="Arial MT"/>
                        </a:rPr>
                        <a:t> </a:t>
                      </a:r>
                      <a:r>
                        <a:rPr sz="1600" dirty="0">
                          <a:latin typeface="Arial MT"/>
                          <a:cs typeface="Arial MT"/>
                        </a:rPr>
                        <a:t>a</a:t>
                      </a:r>
                      <a:r>
                        <a:rPr sz="1600" spc="-10" dirty="0">
                          <a:latin typeface="Arial MT"/>
                          <a:cs typeface="Arial MT"/>
                        </a:rPr>
                        <a:t> </a:t>
                      </a:r>
                      <a:r>
                        <a:rPr sz="1600" spc="-5" dirty="0">
                          <a:latin typeface="Arial MT"/>
                          <a:cs typeface="Arial MT"/>
                        </a:rPr>
                        <a:t>very</a:t>
                      </a:r>
                      <a:r>
                        <a:rPr sz="1600" spc="15" dirty="0">
                          <a:latin typeface="Arial MT"/>
                          <a:cs typeface="Arial MT"/>
                        </a:rPr>
                        <a:t> </a:t>
                      </a:r>
                      <a:r>
                        <a:rPr sz="1600" dirty="0">
                          <a:latin typeface="Arial MT"/>
                          <a:cs typeface="Arial MT"/>
                        </a:rPr>
                        <a:t>clear</a:t>
                      </a:r>
                      <a:r>
                        <a:rPr sz="1600" spc="-25" dirty="0">
                          <a:latin typeface="Arial MT"/>
                          <a:cs typeface="Arial MT"/>
                        </a:rPr>
                        <a:t> </a:t>
                      </a:r>
                      <a:r>
                        <a:rPr sz="1600" dirty="0">
                          <a:latin typeface="Arial MT"/>
                          <a:cs typeface="Arial MT"/>
                        </a:rPr>
                        <a:t>clinical </a:t>
                      </a:r>
                      <a:r>
                        <a:rPr sz="1600" spc="-430" dirty="0">
                          <a:latin typeface="Arial MT"/>
                          <a:cs typeface="Arial MT"/>
                        </a:rPr>
                        <a:t> </a:t>
                      </a:r>
                      <a:r>
                        <a:rPr sz="1600" dirty="0">
                          <a:latin typeface="Arial MT"/>
                          <a:cs typeface="Arial MT"/>
                        </a:rPr>
                        <a:t>consensus </a:t>
                      </a:r>
                      <a:r>
                        <a:rPr sz="1600" spc="-5" dirty="0">
                          <a:latin typeface="Arial MT"/>
                          <a:cs typeface="Arial MT"/>
                        </a:rPr>
                        <a:t>that </a:t>
                      </a:r>
                      <a:r>
                        <a:rPr sz="1600" dirty="0">
                          <a:latin typeface="Arial MT"/>
                          <a:cs typeface="Arial MT"/>
                        </a:rPr>
                        <a:t>a particular test </a:t>
                      </a:r>
                      <a:r>
                        <a:rPr sz="1600" spc="5" dirty="0">
                          <a:latin typeface="Arial MT"/>
                          <a:cs typeface="Arial MT"/>
                        </a:rPr>
                        <a:t> </a:t>
                      </a:r>
                      <a:r>
                        <a:rPr sz="1600" spc="-5" dirty="0">
                          <a:latin typeface="Arial MT"/>
                          <a:cs typeface="Arial MT"/>
                        </a:rPr>
                        <a:t>or therapy </a:t>
                      </a:r>
                      <a:r>
                        <a:rPr sz="1600" dirty="0">
                          <a:latin typeface="Arial MT"/>
                          <a:cs typeface="Arial MT"/>
                        </a:rPr>
                        <a:t>is</a:t>
                      </a:r>
                      <a:r>
                        <a:rPr sz="1600" spc="-5" dirty="0">
                          <a:latin typeface="Arial MT"/>
                          <a:cs typeface="Arial MT"/>
                        </a:rPr>
                        <a:t> </a:t>
                      </a:r>
                      <a:r>
                        <a:rPr sz="1600" dirty="0">
                          <a:latin typeface="Arial MT"/>
                          <a:cs typeface="Arial MT"/>
                        </a:rPr>
                        <a:t>useful</a:t>
                      </a:r>
                      <a:r>
                        <a:rPr sz="1600" spc="-35" dirty="0">
                          <a:latin typeface="Arial MT"/>
                          <a:cs typeface="Arial MT"/>
                        </a:rPr>
                        <a:t> </a:t>
                      </a:r>
                      <a:r>
                        <a:rPr sz="1600" spc="-5" dirty="0">
                          <a:latin typeface="Arial MT"/>
                          <a:cs typeface="Arial MT"/>
                        </a:rPr>
                        <a:t>or</a:t>
                      </a:r>
                      <a:r>
                        <a:rPr sz="1600" dirty="0">
                          <a:latin typeface="Arial MT"/>
                          <a:cs typeface="Arial MT"/>
                        </a:rPr>
                        <a:t> </a:t>
                      </a:r>
                      <a:r>
                        <a:rPr sz="1600" spc="-5" dirty="0">
                          <a:latin typeface="Arial MT"/>
                          <a:cs typeface="Arial MT"/>
                        </a:rPr>
                        <a:t>effective.</a:t>
                      </a:r>
                      <a:endParaRPr sz="1600">
                        <a:latin typeface="Arial MT"/>
                        <a:cs typeface="Arial MT"/>
                      </a:endParaRPr>
                    </a:p>
                  </a:txBody>
                  <a:tcPr marL="0" marR="0" marT="10414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1"/>
                  </a:ext>
                </a:extLst>
              </a:tr>
              <a:tr h="856106">
                <a:tc>
                  <a:txBody>
                    <a:bodyPr/>
                    <a:lstStyle/>
                    <a:p>
                      <a:pPr>
                        <a:lnSpc>
                          <a:spcPct val="100000"/>
                        </a:lnSpc>
                        <a:spcBef>
                          <a:spcPts val="35"/>
                        </a:spcBef>
                      </a:pPr>
                      <a:endParaRPr sz="2150">
                        <a:latin typeface="Times New Roman"/>
                        <a:cs typeface="Times New Roman"/>
                      </a:endParaRPr>
                    </a:p>
                    <a:p>
                      <a:pPr algn="ctr">
                        <a:lnSpc>
                          <a:spcPct val="100000"/>
                        </a:lnSpc>
                      </a:pPr>
                      <a:r>
                        <a:rPr sz="1400" b="1" spc="-10" dirty="0">
                          <a:latin typeface="Arial"/>
                          <a:cs typeface="Arial"/>
                        </a:rPr>
                        <a:t>B-R</a:t>
                      </a:r>
                      <a:endParaRPr sz="1400">
                        <a:latin typeface="Arial"/>
                        <a:cs typeface="Arial"/>
                      </a:endParaRPr>
                    </a:p>
                  </a:txBody>
                  <a:tcPr marL="0" marR="0" marT="444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8290" marR="727710">
                        <a:lnSpc>
                          <a:spcPct val="100000"/>
                        </a:lnSpc>
                        <a:spcBef>
                          <a:spcPts val="830"/>
                        </a:spcBef>
                      </a:pPr>
                      <a:r>
                        <a:rPr sz="1400" spc="-10" dirty="0">
                          <a:latin typeface="Arial MT"/>
                          <a:cs typeface="Arial MT"/>
                        </a:rPr>
                        <a:t>Evidence</a:t>
                      </a:r>
                      <a:r>
                        <a:rPr sz="1400" spc="35" dirty="0">
                          <a:latin typeface="Arial MT"/>
                          <a:cs typeface="Arial MT"/>
                        </a:rPr>
                        <a:t> </a:t>
                      </a:r>
                      <a:r>
                        <a:rPr sz="1400" spc="-15" dirty="0">
                          <a:latin typeface="Arial MT"/>
                          <a:cs typeface="Arial MT"/>
                        </a:rPr>
                        <a:t>from</a:t>
                      </a:r>
                      <a:r>
                        <a:rPr sz="1400" spc="15" dirty="0">
                          <a:latin typeface="Arial MT"/>
                          <a:cs typeface="Arial MT"/>
                        </a:rPr>
                        <a:t> </a:t>
                      </a:r>
                      <a:r>
                        <a:rPr sz="1400" spc="-10" dirty="0">
                          <a:latin typeface="Arial MT"/>
                          <a:cs typeface="Arial MT"/>
                        </a:rPr>
                        <a:t>moderate-quality</a:t>
                      </a:r>
                      <a:r>
                        <a:rPr sz="1400" spc="65" dirty="0">
                          <a:latin typeface="Arial MT"/>
                          <a:cs typeface="Arial MT"/>
                        </a:rPr>
                        <a:t> </a:t>
                      </a:r>
                      <a:r>
                        <a:rPr sz="1400" spc="-5" dirty="0">
                          <a:latin typeface="Arial MT"/>
                          <a:cs typeface="Arial MT"/>
                        </a:rPr>
                        <a:t>trials,</a:t>
                      </a:r>
                      <a:r>
                        <a:rPr sz="1400" spc="15" dirty="0">
                          <a:latin typeface="Arial MT"/>
                          <a:cs typeface="Arial MT"/>
                        </a:rPr>
                        <a:t> </a:t>
                      </a:r>
                      <a:r>
                        <a:rPr sz="1400" spc="-10" dirty="0">
                          <a:latin typeface="Arial MT"/>
                          <a:cs typeface="Arial MT"/>
                        </a:rPr>
                        <a:t>or</a:t>
                      </a:r>
                      <a:r>
                        <a:rPr sz="1400" spc="15" dirty="0">
                          <a:latin typeface="Arial MT"/>
                          <a:cs typeface="Arial MT"/>
                        </a:rPr>
                        <a:t> </a:t>
                      </a:r>
                      <a:r>
                        <a:rPr sz="1400" spc="-5" dirty="0">
                          <a:latin typeface="Arial MT"/>
                          <a:cs typeface="Arial MT"/>
                        </a:rPr>
                        <a:t>a</a:t>
                      </a:r>
                      <a:r>
                        <a:rPr sz="1400" spc="-10" dirty="0">
                          <a:latin typeface="Arial MT"/>
                          <a:cs typeface="Arial MT"/>
                        </a:rPr>
                        <a:t> </a:t>
                      </a:r>
                      <a:r>
                        <a:rPr sz="1400" spc="-15" dirty="0">
                          <a:latin typeface="Arial MT"/>
                          <a:cs typeface="Arial MT"/>
                        </a:rPr>
                        <a:t>meta-analysis</a:t>
                      </a:r>
                      <a:r>
                        <a:rPr sz="1400" spc="95" dirty="0">
                          <a:latin typeface="Arial MT"/>
                          <a:cs typeface="Arial MT"/>
                        </a:rPr>
                        <a:t> </a:t>
                      </a:r>
                      <a:r>
                        <a:rPr sz="1400" spc="-10" dirty="0">
                          <a:latin typeface="Arial MT"/>
                          <a:cs typeface="Arial MT"/>
                        </a:rPr>
                        <a:t>of </a:t>
                      </a:r>
                      <a:r>
                        <a:rPr sz="1400" spc="-375" dirty="0">
                          <a:latin typeface="Arial MT"/>
                          <a:cs typeface="Arial MT"/>
                        </a:rPr>
                        <a:t> </a:t>
                      </a:r>
                      <a:r>
                        <a:rPr sz="1400" spc="-10" dirty="0">
                          <a:latin typeface="Arial MT"/>
                          <a:cs typeface="Arial MT"/>
                        </a:rPr>
                        <a:t>moderate</a:t>
                      </a:r>
                      <a:r>
                        <a:rPr sz="1400" dirty="0">
                          <a:latin typeface="Arial MT"/>
                          <a:cs typeface="Arial MT"/>
                        </a:rPr>
                        <a:t> </a:t>
                      </a:r>
                      <a:r>
                        <a:rPr sz="1400" spc="-10" dirty="0">
                          <a:latin typeface="Arial MT"/>
                          <a:cs typeface="Arial MT"/>
                        </a:rPr>
                        <a:t>quality</a:t>
                      </a:r>
                      <a:r>
                        <a:rPr sz="1400" spc="35" dirty="0">
                          <a:latin typeface="Arial MT"/>
                          <a:cs typeface="Arial MT"/>
                        </a:rPr>
                        <a:t> </a:t>
                      </a:r>
                      <a:r>
                        <a:rPr sz="1400" spc="-5" dirty="0">
                          <a:latin typeface="Arial MT"/>
                          <a:cs typeface="Arial MT"/>
                        </a:rPr>
                        <a:t>(RCT)</a:t>
                      </a:r>
                      <a:r>
                        <a:rPr sz="1400" spc="-10" dirty="0">
                          <a:latin typeface="Arial MT"/>
                          <a:cs typeface="Arial MT"/>
                        </a:rPr>
                        <a:t> </a:t>
                      </a:r>
                      <a:r>
                        <a:rPr sz="1400" spc="-15" dirty="0">
                          <a:latin typeface="Arial MT"/>
                          <a:cs typeface="Arial MT"/>
                        </a:rPr>
                        <a:t>followed</a:t>
                      </a:r>
                      <a:r>
                        <a:rPr sz="1400" spc="60" dirty="0">
                          <a:latin typeface="Arial MT"/>
                          <a:cs typeface="Arial MT"/>
                        </a:rPr>
                        <a:t> </a:t>
                      </a:r>
                      <a:r>
                        <a:rPr sz="1400" spc="-10" dirty="0">
                          <a:latin typeface="Arial MT"/>
                          <a:cs typeface="Arial MT"/>
                        </a:rPr>
                        <a:t>by</a:t>
                      </a:r>
                      <a:r>
                        <a:rPr sz="1400" spc="15" dirty="0">
                          <a:latin typeface="Arial MT"/>
                          <a:cs typeface="Arial MT"/>
                        </a:rPr>
                        <a:t> </a:t>
                      </a:r>
                      <a:r>
                        <a:rPr sz="1400" spc="-10" dirty="0">
                          <a:latin typeface="Arial MT"/>
                          <a:cs typeface="Arial MT"/>
                        </a:rPr>
                        <a:t>an R</a:t>
                      </a:r>
                      <a:r>
                        <a:rPr sz="1400" spc="15" dirty="0">
                          <a:latin typeface="Arial MT"/>
                          <a:cs typeface="Arial MT"/>
                        </a:rPr>
                        <a:t> </a:t>
                      </a:r>
                      <a:r>
                        <a:rPr sz="1400" spc="-5" dirty="0">
                          <a:latin typeface="Arial MT"/>
                          <a:cs typeface="Arial MT"/>
                        </a:rPr>
                        <a:t>to</a:t>
                      </a:r>
                      <a:r>
                        <a:rPr sz="1400" spc="-15" dirty="0">
                          <a:latin typeface="Arial MT"/>
                          <a:cs typeface="Arial MT"/>
                        </a:rPr>
                        <a:t> denote </a:t>
                      </a:r>
                      <a:r>
                        <a:rPr sz="1400" spc="-10" dirty="0">
                          <a:latin typeface="Arial MT"/>
                          <a:cs typeface="Arial MT"/>
                        </a:rPr>
                        <a:t> </a:t>
                      </a:r>
                      <a:r>
                        <a:rPr sz="1400" b="1" spc="-10" dirty="0">
                          <a:latin typeface="Arial"/>
                          <a:cs typeface="Arial"/>
                        </a:rPr>
                        <a:t>RANDOMIZED</a:t>
                      </a:r>
                      <a:r>
                        <a:rPr sz="1400" b="1" spc="40" dirty="0">
                          <a:latin typeface="Arial"/>
                          <a:cs typeface="Arial"/>
                        </a:rPr>
                        <a:t> </a:t>
                      </a:r>
                      <a:r>
                        <a:rPr sz="1400" spc="-10" dirty="0">
                          <a:latin typeface="Arial MT"/>
                          <a:cs typeface="Arial MT"/>
                        </a:rPr>
                        <a:t>studies</a:t>
                      </a:r>
                      <a:endParaRPr sz="1400">
                        <a:latin typeface="Arial MT"/>
                        <a:cs typeface="Arial MT"/>
                      </a:endParaRPr>
                    </a:p>
                  </a:txBody>
                  <a:tcPr marL="0" marR="0" marT="1054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vMerge="1">
                  <a:txBody>
                    <a:bodyPr/>
                    <a:lstStyle/>
                    <a:p>
                      <a:endParaRPr/>
                    </a:p>
                  </a:txBody>
                  <a:tcPr marL="0" marR="0" marT="10414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2"/>
                  </a:ext>
                </a:extLst>
              </a:tr>
              <a:tr h="855980">
                <a:tc>
                  <a:txBody>
                    <a:bodyPr/>
                    <a:lstStyle/>
                    <a:p>
                      <a:pPr>
                        <a:lnSpc>
                          <a:spcPct val="100000"/>
                        </a:lnSpc>
                        <a:spcBef>
                          <a:spcPts val="40"/>
                        </a:spcBef>
                      </a:pPr>
                      <a:endParaRPr sz="2150">
                        <a:latin typeface="Times New Roman"/>
                        <a:cs typeface="Times New Roman"/>
                      </a:endParaRPr>
                    </a:p>
                    <a:p>
                      <a:pPr marL="635" algn="ctr">
                        <a:lnSpc>
                          <a:spcPct val="100000"/>
                        </a:lnSpc>
                      </a:pPr>
                      <a:r>
                        <a:rPr sz="1400" b="1" spc="-10" dirty="0">
                          <a:latin typeface="Arial"/>
                          <a:cs typeface="Arial"/>
                        </a:rPr>
                        <a:t>B-NR</a:t>
                      </a:r>
                      <a:endParaRPr sz="1400">
                        <a:latin typeface="Arial"/>
                        <a:cs typeface="Arial"/>
                      </a:endParaRPr>
                    </a:p>
                  </a:txBody>
                  <a:tcPr marL="0" marR="0" marT="508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a:txBody>
                    <a:bodyPr/>
                    <a:lstStyle/>
                    <a:p>
                      <a:pPr marL="288290" marR="357505">
                        <a:lnSpc>
                          <a:spcPct val="100000"/>
                        </a:lnSpc>
                        <a:spcBef>
                          <a:spcPts val="830"/>
                        </a:spcBef>
                      </a:pPr>
                      <a:r>
                        <a:rPr sz="1400" spc="-10" dirty="0">
                          <a:latin typeface="Arial MT"/>
                          <a:cs typeface="Arial MT"/>
                        </a:rPr>
                        <a:t>Evidence</a:t>
                      </a:r>
                      <a:r>
                        <a:rPr sz="1400" spc="35" dirty="0">
                          <a:latin typeface="Arial MT"/>
                          <a:cs typeface="Arial MT"/>
                        </a:rPr>
                        <a:t> </a:t>
                      </a:r>
                      <a:r>
                        <a:rPr sz="1400" spc="-15" dirty="0">
                          <a:latin typeface="Arial MT"/>
                          <a:cs typeface="Arial MT"/>
                        </a:rPr>
                        <a:t>from</a:t>
                      </a:r>
                      <a:r>
                        <a:rPr sz="1400" spc="10" dirty="0">
                          <a:latin typeface="Arial MT"/>
                          <a:cs typeface="Arial MT"/>
                        </a:rPr>
                        <a:t> </a:t>
                      </a:r>
                      <a:r>
                        <a:rPr sz="1400" spc="-10" dirty="0">
                          <a:latin typeface="Arial MT"/>
                          <a:cs typeface="Arial MT"/>
                        </a:rPr>
                        <a:t>moderate-quality</a:t>
                      </a:r>
                      <a:r>
                        <a:rPr sz="1400" spc="65" dirty="0">
                          <a:latin typeface="Arial MT"/>
                          <a:cs typeface="Arial MT"/>
                        </a:rPr>
                        <a:t> </a:t>
                      </a:r>
                      <a:r>
                        <a:rPr sz="1400" spc="-5" dirty="0">
                          <a:latin typeface="Arial MT"/>
                          <a:cs typeface="Arial MT"/>
                        </a:rPr>
                        <a:t>trials,</a:t>
                      </a:r>
                      <a:r>
                        <a:rPr sz="1400" spc="10" dirty="0">
                          <a:latin typeface="Arial MT"/>
                          <a:cs typeface="Arial MT"/>
                        </a:rPr>
                        <a:t> </a:t>
                      </a:r>
                      <a:r>
                        <a:rPr sz="1400" spc="-10" dirty="0">
                          <a:latin typeface="Arial MT"/>
                          <a:cs typeface="Arial MT"/>
                        </a:rPr>
                        <a:t>or</a:t>
                      </a:r>
                      <a:r>
                        <a:rPr sz="1400" spc="15" dirty="0">
                          <a:latin typeface="Arial MT"/>
                          <a:cs typeface="Arial MT"/>
                        </a:rPr>
                        <a:t> </a:t>
                      </a:r>
                      <a:r>
                        <a:rPr sz="1400" spc="-5" dirty="0">
                          <a:latin typeface="Arial MT"/>
                          <a:cs typeface="Arial MT"/>
                        </a:rPr>
                        <a:t>a</a:t>
                      </a:r>
                      <a:r>
                        <a:rPr sz="1400" spc="-10" dirty="0">
                          <a:latin typeface="Arial MT"/>
                          <a:cs typeface="Arial MT"/>
                        </a:rPr>
                        <a:t> </a:t>
                      </a:r>
                      <a:r>
                        <a:rPr sz="1400" spc="-15" dirty="0">
                          <a:latin typeface="Arial MT"/>
                          <a:cs typeface="Arial MT"/>
                        </a:rPr>
                        <a:t>meta-analysis</a:t>
                      </a:r>
                      <a:r>
                        <a:rPr sz="1400" spc="90" dirty="0">
                          <a:latin typeface="Arial MT"/>
                          <a:cs typeface="Arial MT"/>
                        </a:rPr>
                        <a:t> </a:t>
                      </a:r>
                      <a:r>
                        <a:rPr sz="1400" spc="-10" dirty="0">
                          <a:latin typeface="Arial MT"/>
                          <a:cs typeface="Arial MT"/>
                        </a:rPr>
                        <a:t>of </a:t>
                      </a:r>
                      <a:r>
                        <a:rPr sz="1400" spc="-5" dirty="0">
                          <a:latin typeface="Arial MT"/>
                          <a:cs typeface="Arial MT"/>
                        </a:rPr>
                        <a:t> </a:t>
                      </a:r>
                      <a:r>
                        <a:rPr sz="1400" spc="-10" dirty="0">
                          <a:latin typeface="Arial MT"/>
                          <a:cs typeface="Arial MT"/>
                        </a:rPr>
                        <a:t>moderate</a:t>
                      </a:r>
                      <a:r>
                        <a:rPr sz="1400" spc="10" dirty="0">
                          <a:latin typeface="Arial MT"/>
                          <a:cs typeface="Arial MT"/>
                        </a:rPr>
                        <a:t> </a:t>
                      </a:r>
                      <a:r>
                        <a:rPr sz="1400" spc="-10" dirty="0">
                          <a:latin typeface="Arial MT"/>
                          <a:cs typeface="Arial MT"/>
                        </a:rPr>
                        <a:t>quality</a:t>
                      </a:r>
                      <a:r>
                        <a:rPr sz="1400" spc="40" dirty="0">
                          <a:latin typeface="Arial MT"/>
                          <a:cs typeface="Arial MT"/>
                        </a:rPr>
                        <a:t> </a:t>
                      </a:r>
                      <a:r>
                        <a:rPr sz="1400" spc="-15" dirty="0">
                          <a:latin typeface="Arial MT"/>
                          <a:cs typeface="Arial MT"/>
                        </a:rPr>
                        <a:t>followed</a:t>
                      </a:r>
                      <a:r>
                        <a:rPr sz="1400" spc="65" dirty="0">
                          <a:latin typeface="Arial MT"/>
                          <a:cs typeface="Arial MT"/>
                        </a:rPr>
                        <a:t> </a:t>
                      </a:r>
                      <a:r>
                        <a:rPr sz="1400" spc="-10" dirty="0">
                          <a:latin typeface="Arial MT"/>
                          <a:cs typeface="Arial MT"/>
                        </a:rPr>
                        <a:t>by</a:t>
                      </a:r>
                      <a:r>
                        <a:rPr sz="1400" spc="-5" dirty="0">
                          <a:latin typeface="Arial MT"/>
                          <a:cs typeface="Arial MT"/>
                        </a:rPr>
                        <a:t> </a:t>
                      </a:r>
                      <a:r>
                        <a:rPr sz="1400" spc="-10" dirty="0">
                          <a:latin typeface="Arial MT"/>
                          <a:cs typeface="Arial MT"/>
                        </a:rPr>
                        <a:t>NR</a:t>
                      </a:r>
                      <a:r>
                        <a:rPr sz="1400" spc="25" dirty="0">
                          <a:latin typeface="Arial MT"/>
                          <a:cs typeface="Arial MT"/>
                        </a:rPr>
                        <a:t> </a:t>
                      </a:r>
                      <a:r>
                        <a:rPr sz="1400" spc="-5" dirty="0">
                          <a:latin typeface="Arial MT"/>
                          <a:cs typeface="Arial MT"/>
                        </a:rPr>
                        <a:t>to</a:t>
                      </a:r>
                      <a:r>
                        <a:rPr sz="1400" spc="-10" dirty="0">
                          <a:latin typeface="Arial MT"/>
                          <a:cs typeface="Arial MT"/>
                        </a:rPr>
                        <a:t> </a:t>
                      </a:r>
                      <a:r>
                        <a:rPr sz="1400" spc="-15" dirty="0">
                          <a:latin typeface="Arial MT"/>
                          <a:cs typeface="Arial MT"/>
                        </a:rPr>
                        <a:t>denote</a:t>
                      </a:r>
                      <a:r>
                        <a:rPr sz="1400" spc="45" dirty="0">
                          <a:latin typeface="Arial MT"/>
                          <a:cs typeface="Arial MT"/>
                        </a:rPr>
                        <a:t> </a:t>
                      </a:r>
                      <a:r>
                        <a:rPr sz="1400" b="1" spc="-10" dirty="0">
                          <a:latin typeface="Arial"/>
                          <a:cs typeface="Arial"/>
                        </a:rPr>
                        <a:t>NON-RANDOMIZED </a:t>
                      </a:r>
                      <a:r>
                        <a:rPr sz="1400" b="1" spc="-375" dirty="0">
                          <a:latin typeface="Arial"/>
                          <a:cs typeface="Arial"/>
                        </a:rPr>
                        <a:t> </a:t>
                      </a:r>
                      <a:r>
                        <a:rPr sz="1400" spc="-10" dirty="0">
                          <a:latin typeface="Arial MT"/>
                          <a:cs typeface="Arial MT"/>
                        </a:rPr>
                        <a:t>studies</a:t>
                      </a:r>
                      <a:endParaRPr sz="1400">
                        <a:latin typeface="Arial MT"/>
                        <a:cs typeface="Arial MT"/>
                      </a:endParaRPr>
                    </a:p>
                  </a:txBody>
                  <a:tcPr marL="0" marR="0" marT="1054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39DD3"/>
                    </a:solidFill>
                  </a:tcPr>
                </a:tc>
                <a:tc vMerge="1">
                  <a:txBody>
                    <a:bodyPr/>
                    <a:lstStyle/>
                    <a:p>
                      <a:endParaRPr/>
                    </a:p>
                  </a:txBody>
                  <a:tcPr marL="0" marR="0" marT="10414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3"/>
                  </a:ext>
                </a:extLst>
              </a:tr>
              <a:tr h="642747">
                <a:tc>
                  <a:txBody>
                    <a:bodyPr/>
                    <a:lstStyle/>
                    <a:p>
                      <a:pPr>
                        <a:lnSpc>
                          <a:spcPct val="100000"/>
                        </a:lnSpc>
                        <a:spcBef>
                          <a:spcPts val="5"/>
                        </a:spcBef>
                      </a:pPr>
                      <a:endParaRPr sz="1450">
                        <a:latin typeface="Times New Roman"/>
                        <a:cs typeface="Times New Roman"/>
                      </a:endParaRPr>
                    </a:p>
                    <a:p>
                      <a:pPr algn="ctr">
                        <a:lnSpc>
                          <a:spcPct val="100000"/>
                        </a:lnSpc>
                        <a:spcBef>
                          <a:spcPts val="5"/>
                        </a:spcBef>
                      </a:pPr>
                      <a:r>
                        <a:rPr sz="1400" b="1" spc="-15" dirty="0">
                          <a:latin typeface="Arial"/>
                          <a:cs typeface="Arial"/>
                        </a:rPr>
                        <a:t>C-LD</a:t>
                      </a:r>
                      <a:endParaRPr sz="1400">
                        <a:latin typeface="Arial"/>
                        <a:cs typeface="Arial"/>
                      </a:endParaRPr>
                    </a:p>
                  </a:txBody>
                  <a:tcPr marL="0" marR="0" marT="63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a:txBody>
                    <a:bodyPr/>
                    <a:lstStyle/>
                    <a:p>
                      <a:pPr marL="288290">
                        <a:lnSpc>
                          <a:spcPct val="100000"/>
                        </a:lnSpc>
                        <a:spcBef>
                          <a:spcPts val="835"/>
                        </a:spcBef>
                      </a:pPr>
                      <a:r>
                        <a:rPr sz="1400" spc="-10" dirty="0">
                          <a:latin typeface="Arial MT"/>
                          <a:cs typeface="Arial MT"/>
                        </a:rPr>
                        <a:t>There</a:t>
                      </a:r>
                      <a:r>
                        <a:rPr sz="1400" spc="10" dirty="0">
                          <a:latin typeface="Arial MT"/>
                          <a:cs typeface="Arial MT"/>
                        </a:rPr>
                        <a:t> </a:t>
                      </a:r>
                      <a:r>
                        <a:rPr sz="1400" spc="-5" dirty="0">
                          <a:latin typeface="Arial MT"/>
                          <a:cs typeface="Arial MT"/>
                        </a:rPr>
                        <a:t>is </a:t>
                      </a:r>
                      <a:r>
                        <a:rPr sz="1400" spc="-10" dirty="0">
                          <a:latin typeface="Arial MT"/>
                          <a:cs typeface="Arial MT"/>
                        </a:rPr>
                        <a:t>no</a:t>
                      </a:r>
                      <a:r>
                        <a:rPr sz="1400" spc="15" dirty="0">
                          <a:latin typeface="Arial MT"/>
                          <a:cs typeface="Arial MT"/>
                        </a:rPr>
                        <a:t> </a:t>
                      </a:r>
                      <a:r>
                        <a:rPr sz="1400" spc="-10" dirty="0">
                          <a:latin typeface="Arial MT"/>
                          <a:cs typeface="Arial MT"/>
                        </a:rPr>
                        <a:t>convincing</a:t>
                      </a:r>
                      <a:r>
                        <a:rPr sz="1400" spc="30" dirty="0">
                          <a:latin typeface="Arial MT"/>
                          <a:cs typeface="Arial MT"/>
                        </a:rPr>
                        <a:t> </a:t>
                      </a:r>
                      <a:r>
                        <a:rPr sz="1400" spc="-10" dirty="0">
                          <a:latin typeface="Arial MT"/>
                          <a:cs typeface="Arial MT"/>
                        </a:rPr>
                        <a:t>evidence</a:t>
                      </a:r>
                      <a:r>
                        <a:rPr sz="1400" spc="35" dirty="0">
                          <a:latin typeface="Arial MT"/>
                          <a:cs typeface="Arial MT"/>
                        </a:rPr>
                        <a:t> </a:t>
                      </a:r>
                      <a:r>
                        <a:rPr sz="1400" spc="-10" dirty="0">
                          <a:latin typeface="Arial MT"/>
                          <a:cs typeface="Arial MT"/>
                        </a:rPr>
                        <a:t>and</a:t>
                      </a:r>
                      <a:r>
                        <a:rPr sz="1400" spc="10" dirty="0">
                          <a:latin typeface="Arial MT"/>
                          <a:cs typeface="Arial MT"/>
                        </a:rPr>
                        <a:t> </a:t>
                      </a:r>
                      <a:r>
                        <a:rPr sz="1400" spc="-5" dirty="0">
                          <a:latin typeface="Arial MT"/>
                          <a:cs typeface="Arial MT"/>
                        </a:rPr>
                        <a:t>is </a:t>
                      </a:r>
                      <a:r>
                        <a:rPr sz="1400" spc="-15" dirty="0">
                          <a:latin typeface="Arial MT"/>
                          <a:cs typeface="Arial MT"/>
                        </a:rPr>
                        <a:t>followed</a:t>
                      </a:r>
                      <a:r>
                        <a:rPr sz="1400" spc="60" dirty="0">
                          <a:latin typeface="Arial MT"/>
                          <a:cs typeface="Arial MT"/>
                        </a:rPr>
                        <a:t> </a:t>
                      </a:r>
                      <a:r>
                        <a:rPr sz="1400" spc="-10" dirty="0">
                          <a:latin typeface="Arial MT"/>
                          <a:cs typeface="Arial MT"/>
                        </a:rPr>
                        <a:t>by</a:t>
                      </a:r>
                      <a:r>
                        <a:rPr sz="1400" spc="15" dirty="0">
                          <a:latin typeface="Arial MT"/>
                          <a:cs typeface="Arial MT"/>
                        </a:rPr>
                        <a:t> </a:t>
                      </a:r>
                      <a:r>
                        <a:rPr sz="1400" spc="-10" dirty="0">
                          <a:latin typeface="Arial MT"/>
                          <a:cs typeface="Arial MT"/>
                        </a:rPr>
                        <a:t>LD</a:t>
                      </a:r>
                      <a:r>
                        <a:rPr sz="1400" dirty="0">
                          <a:latin typeface="Arial MT"/>
                          <a:cs typeface="Arial MT"/>
                        </a:rPr>
                        <a:t> </a:t>
                      </a:r>
                      <a:r>
                        <a:rPr sz="1400" spc="-10" dirty="0">
                          <a:latin typeface="Arial MT"/>
                          <a:cs typeface="Arial MT"/>
                        </a:rPr>
                        <a:t>to</a:t>
                      </a:r>
                      <a:endParaRPr sz="1400">
                        <a:latin typeface="Arial MT"/>
                        <a:cs typeface="Arial MT"/>
                      </a:endParaRPr>
                    </a:p>
                    <a:p>
                      <a:pPr marL="288290">
                        <a:lnSpc>
                          <a:spcPct val="100000"/>
                        </a:lnSpc>
                      </a:pPr>
                      <a:r>
                        <a:rPr sz="1400" spc="-10" dirty="0">
                          <a:latin typeface="Arial MT"/>
                          <a:cs typeface="Arial MT"/>
                        </a:rPr>
                        <a:t>indicate</a:t>
                      </a:r>
                      <a:r>
                        <a:rPr sz="1400" spc="20" dirty="0">
                          <a:latin typeface="Arial MT"/>
                          <a:cs typeface="Arial MT"/>
                        </a:rPr>
                        <a:t> </a:t>
                      </a:r>
                      <a:r>
                        <a:rPr sz="1400" b="1" spc="-10" dirty="0">
                          <a:latin typeface="Arial"/>
                          <a:cs typeface="Arial"/>
                        </a:rPr>
                        <a:t>LIMITED</a:t>
                      </a:r>
                      <a:r>
                        <a:rPr sz="1400" b="1" spc="10" dirty="0">
                          <a:latin typeface="Arial"/>
                          <a:cs typeface="Arial"/>
                        </a:rPr>
                        <a:t> </a:t>
                      </a:r>
                      <a:r>
                        <a:rPr sz="1400" b="1" spc="-65" dirty="0">
                          <a:latin typeface="Arial"/>
                          <a:cs typeface="Arial"/>
                        </a:rPr>
                        <a:t>DATA</a:t>
                      </a:r>
                      <a:endParaRPr sz="1400">
                        <a:latin typeface="Arial"/>
                        <a:cs typeface="Arial"/>
                      </a:endParaRPr>
                    </a:p>
                  </a:txBody>
                  <a:tcPr marL="0" marR="0" marT="1060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0C1E7"/>
                    </a:solidFill>
                  </a:tcPr>
                </a:tc>
                <a:tc vMerge="1">
                  <a:txBody>
                    <a:bodyPr/>
                    <a:lstStyle/>
                    <a:p>
                      <a:endParaRPr/>
                    </a:p>
                  </a:txBody>
                  <a:tcPr marL="0" marR="0" marT="10414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4"/>
                  </a:ext>
                </a:extLst>
              </a:tr>
              <a:tr h="937031">
                <a:tc>
                  <a:txBody>
                    <a:bodyPr/>
                    <a:lstStyle/>
                    <a:p>
                      <a:pPr>
                        <a:lnSpc>
                          <a:spcPct val="100000"/>
                        </a:lnSpc>
                      </a:pPr>
                      <a:endParaRPr sz="1500">
                        <a:latin typeface="Times New Roman"/>
                        <a:cs typeface="Times New Roman"/>
                      </a:endParaRPr>
                    </a:p>
                    <a:p>
                      <a:pPr marL="1905" algn="ctr">
                        <a:lnSpc>
                          <a:spcPct val="100000"/>
                        </a:lnSpc>
                        <a:spcBef>
                          <a:spcPts val="1110"/>
                        </a:spcBef>
                      </a:pPr>
                      <a:r>
                        <a:rPr sz="1400" b="1" spc="-5" dirty="0">
                          <a:latin typeface="Arial"/>
                          <a:cs typeface="Arial"/>
                        </a:rPr>
                        <a:t>C-EO</a:t>
                      </a:r>
                      <a:endParaRPr sz="1400">
                        <a:latin typeface="Arial"/>
                        <a:cs typeface="Arial"/>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A0C1E7"/>
                    </a:solidFill>
                  </a:tcPr>
                </a:tc>
                <a:tc>
                  <a:txBody>
                    <a:bodyPr/>
                    <a:lstStyle/>
                    <a:p>
                      <a:pPr marL="288290" marR="668020">
                        <a:lnSpc>
                          <a:spcPct val="100000"/>
                        </a:lnSpc>
                        <a:spcBef>
                          <a:spcPts val="1155"/>
                        </a:spcBef>
                      </a:pPr>
                      <a:r>
                        <a:rPr sz="1400" spc="-10" dirty="0">
                          <a:latin typeface="Arial MT"/>
                          <a:cs typeface="Arial MT"/>
                        </a:rPr>
                        <a:t>There</a:t>
                      </a:r>
                      <a:r>
                        <a:rPr sz="1400" spc="10" dirty="0">
                          <a:latin typeface="Arial MT"/>
                          <a:cs typeface="Arial MT"/>
                        </a:rPr>
                        <a:t> </a:t>
                      </a:r>
                      <a:r>
                        <a:rPr sz="1400" spc="-5" dirty="0">
                          <a:latin typeface="Arial MT"/>
                          <a:cs typeface="Arial MT"/>
                        </a:rPr>
                        <a:t>is</a:t>
                      </a:r>
                      <a:r>
                        <a:rPr sz="1400" dirty="0">
                          <a:latin typeface="Arial MT"/>
                          <a:cs typeface="Arial MT"/>
                        </a:rPr>
                        <a:t> </a:t>
                      </a:r>
                      <a:r>
                        <a:rPr sz="1400" spc="-10" dirty="0">
                          <a:latin typeface="Arial MT"/>
                          <a:cs typeface="Arial MT"/>
                        </a:rPr>
                        <a:t>no</a:t>
                      </a:r>
                      <a:r>
                        <a:rPr sz="1400" spc="10" dirty="0">
                          <a:latin typeface="Arial MT"/>
                          <a:cs typeface="Arial MT"/>
                        </a:rPr>
                        <a:t> </a:t>
                      </a:r>
                      <a:r>
                        <a:rPr sz="1400" spc="-10" dirty="0">
                          <a:latin typeface="Arial MT"/>
                          <a:cs typeface="Arial MT"/>
                        </a:rPr>
                        <a:t>convincing</a:t>
                      </a:r>
                      <a:r>
                        <a:rPr sz="1400" spc="40" dirty="0">
                          <a:latin typeface="Arial MT"/>
                          <a:cs typeface="Arial MT"/>
                        </a:rPr>
                        <a:t> </a:t>
                      </a:r>
                      <a:r>
                        <a:rPr sz="1400" spc="-10" dirty="0">
                          <a:latin typeface="Arial MT"/>
                          <a:cs typeface="Arial MT"/>
                        </a:rPr>
                        <a:t>evidence</a:t>
                      </a:r>
                      <a:r>
                        <a:rPr sz="1400" spc="40" dirty="0">
                          <a:latin typeface="Arial MT"/>
                          <a:cs typeface="Arial MT"/>
                        </a:rPr>
                        <a:t> </a:t>
                      </a:r>
                      <a:r>
                        <a:rPr sz="1400" spc="-15" dirty="0">
                          <a:latin typeface="Arial MT"/>
                          <a:cs typeface="Arial MT"/>
                        </a:rPr>
                        <a:t>and</a:t>
                      </a:r>
                      <a:r>
                        <a:rPr sz="1400" spc="10" dirty="0">
                          <a:latin typeface="Arial MT"/>
                          <a:cs typeface="Arial MT"/>
                        </a:rPr>
                        <a:t> </a:t>
                      </a:r>
                      <a:r>
                        <a:rPr sz="1400" spc="-5" dirty="0">
                          <a:latin typeface="Arial MT"/>
                          <a:cs typeface="Arial MT"/>
                        </a:rPr>
                        <a:t>is</a:t>
                      </a:r>
                      <a:r>
                        <a:rPr sz="1400" dirty="0">
                          <a:latin typeface="Arial MT"/>
                          <a:cs typeface="Arial MT"/>
                        </a:rPr>
                        <a:t> </a:t>
                      </a:r>
                      <a:r>
                        <a:rPr sz="1400" spc="-15" dirty="0">
                          <a:latin typeface="Arial MT"/>
                          <a:cs typeface="Arial MT"/>
                        </a:rPr>
                        <a:t>followed</a:t>
                      </a:r>
                      <a:r>
                        <a:rPr sz="1400" spc="60" dirty="0">
                          <a:latin typeface="Arial MT"/>
                          <a:cs typeface="Arial MT"/>
                        </a:rPr>
                        <a:t> </a:t>
                      </a:r>
                      <a:r>
                        <a:rPr sz="1400" spc="-10" dirty="0">
                          <a:latin typeface="Arial MT"/>
                          <a:cs typeface="Arial MT"/>
                        </a:rPr>
                        <a:t>by</a:t>
                      </a:r>
                      <a:r>
                        <a:rPr sz="1400" spc="20" dirty="0">
                          <a:latin typeface="Arial MT"/>
                          <a:cs typeface="Arial MT"/>
                        </a:rPr>
                        <a:t> </a:t>
                      </a:r>
                      <a:r>
                        <a:rPr sz="1400" spc="-5" dirty="0">
                          <a:latin typeface="Arial MT"/>
                          <a:cs typeface="Arial MT"/>
                        </a:rPr>
                        <a:t>EO if </a:t>
                      </a:r>
                      <a:r>
                        <a:rPr sz="1400" spc="-15" dirty="0">
                          <a:latin typeface="Arial MT"/>
                          <a:cs typeface="Arial MT"/>
                        </a:rPr>
                        <a:t>the </a:t>
                      </a:r>
                      <a:r>
                        <a:rPr sz="1400" spc="-375" dirty="0">
                          <a:latin typeface="Arial MT"/>
                          <a:cs typeface="Arial MT"/>
                        </a:rPr>
                        <a:t> </a:t>
                      </a:r>
                      <a:r>
                        <a:rPr sz="1400" spc="-10" dirty="0">
                          <a:latin typeface="Arial MT"/>
                          <a:cs typeface="Arial MT"/>
                        </a:rPr>
                        <a:t>consensus</a:t>
                      </a:r>
                      <a:r>
                        <a:rPr sz="1400" spc="35" dirty="0">
                          <a:latin typeface="Arial MT"/>
                          <a:cs typeface="Arial MT"/>
                        </a:rPr>
                        <a:t> </a:t>
                      </a:r>
                      <a:r>
                        <a:rPr sz="1400" spc="-5" dirty="0">
                          <a:latin typeface="Arial MT"/>
                          <a:cs typeface="Arial MT"/>
                        </a:rPr>
                        <a:t>is</a:t>
                      </a:r>
                      <a:r>
                        <a:rPr sz="1400" spc="20" dirty="0">
                          <a:latin typeface="Arial MT"/>
                          <a:cs typeface="Arial MT"/>
                        </a:rPr>
                        <a:t> </a:t>
                      </a:r>
                      <a:r>
                        <a:rPr sz="1400" spc="-15" dirty="0">
                          <a:latin typeface="Arial MT"/>
                          <a:cs typeface="Arial MT"/>
                        </a:rPr>
                        <a:t>based</a:t>
                      </a:r>
                      <a:r>
                        <a:rPr sz="1400" spc="10" dirty="0">
                          <a:latin typeface="Arial MT"/>
                          <a:cs typeface="Arial MT"/>
                        </a:rPr>
                        <a:t> </a:t>
                      </a:r>
                      <a:r>
                        <a:rPr sz="1400" spc="-10" dirty="0">
                          <a:latin typeface="Arial MT"/>
                          <a:cs typeface="Arial MT"/>
                        </a:rPr>
                        <a:t>on</a:t>
                      </a:r>
                      <a:r>
                        <a:rPr sz="1400" spc="15" dirty="0">
                          <a:latin typeface="Arial MT"/>
                          <a:cs typeface="Arial MT"/>
                        </a:rPr>
                        <a:t> </a:t>
                      </a:r>
                      <a:r>
                        <a:rPr sz="1400" b="1" spc="-5" dirty="0">
                          <a:latin typeface="Arial"/>
                          <a:cs typeface="Arial"/>
                        </a:rPr>
                        <a:t>EXPERT</a:t>
                      </a:r>
                      <a:r>
                        <a:rPr sz="1400" b="1" spc="10" dirty="0">
                          <a:latin typeface="Arial"/>
                          <a:cs typeface="Arial"/>
                        </a:rPr>
                        <a:t> </a:t>
                      </a:r>
                      <a:r>
                        <a:rPr sz="1400" b="1" spc="-5" dirty="0">
                          <a:latin typeface="Arial"/>
                          <a:cs typeface="Arial"/>
                        </a:rPr>
                        <a:t>OPINION</a:t>
                      </a:r>
                      <a:r>
                        <a:rPr sz="1400" spc="-5" dirty="0">
                          <a:latin typeface="Arial MT"/>
                          <a:cs typeface="Arial MT"/>
                        </a:rPr>
                        <a:t>,</a:t>
                      </a:r>
                      <a:r>
                        <a:rPr sz="1400" spc="10" dirty="0">
                          <a:latin typeface="Arial MT"/>
                          <a:cs typeface="Arial MT"/>
                        </a:rPr>
                        <a:t> </a:t>
                      </a:r>
                      <a:r>
                        <a:rPr sz="1400" spc="-10" dirty="0">
                          <a:latin typeface="Arial MT"/>
                          <a:cs typeface="Arial MT"/>
                        </a:rPr>
                        <a:t>case</a:t>
                      </a:r>
                      <a:r>
                        <a:rPr sz="1400" spc="35" dirty="0">
                          <a:latin typeface="Arial MT"/>
                          <a:cs typeface="Arial MT"/>
                        </a:rPr>
                        <a:t> </a:t>
                      </a:r>
                      <a:r>
                        <a:rPr sz="1400" spc="-10" dirty="0">
                          <a:latin typeface="Arial MT"/>
                          <a:cs typeface="Arial MT"/>
                        </a:rPr>
                        <a:t>studies</a:t>
                      </a:r>
                      <a:r>
                        <a:rPr sz="1400" spc="10" dirty="0">
                          <a:latin typeface="Arial MT"/>
                          <a:cs typeface="Arial MT"/>
                        </a:rPr>
                        <a:t> </a:t>
                      </a:r>
                      <a:r>
                        <a:rPr sz="1400" spc="-10" dirty="0">
                          <a:latin typeface="Arial MT"/>
                          <a:cs typeface="Arial MT"/>
                        </a:rPr>
                        <a:t>or </a:t>
                      </a:r>
                      <a:r>
                        <a:rPr sz="1400" spc="-5" dirty="0">
                          <a:latin typeface="Arial MT"/>
                          <a:cs typeface="Arial MT"/>
                        </a:rPr>
                        <a:t> </a:t>
                      </a:r>
                      <a:r>
                        <a:rPr sz="1400" spc="-10" dirty="0">
                          <a:latin typeface="Arial MT"/>
                          <a:cs typeface="Arial MT"/>
                        </a:rPr>
                        <a:t>standards</a:t>
                      </a:r>
                      <a:r>
                        <a:rPr sz="1400" spc="35" dirty="0">
                          <a:latin typeface="Arial MT"/>
                          <a:cs typeface="Arial MT"/>
                        </a:rPr>
                        <a:t> </a:t>
                      </a:r>
                      <a:r>
                        <a:rPr sz="1400" spc="-10" dirty="0">
                          <a:latin typeface="Arial MT"/>
                          <a:cs typeface="Arial MT"/>
                        </a:rPr>
                        <a:t>of</a:t>
                      </a:r>
                      <a:r>
                        <a:rPr sz="1400" spc="10" dirty="0">
                          <a:latin typeface="Arial MT"/>
                          <a:cs typeface="Arial MT"/>
                        </a:rPr>
                        <a:t> </a:t>
                      </a:r>
                      <a:r>
                        <a:rPr sz="1400" spc="-10" dirty="0">
                          <a:latin typeface="Arial MT"/>
                          <a:cs typeface="Arial MT"/>
                        </a:rPr>
                        <a:t>care.</a:t>
                      </a:r>
                      <a:endParaRPr sz="1400">
                        <a:latin typeface="Arial MT"/>
                        <a:cs typeface="Arial MT"/>
                      </a:endParaRPr>
                    </a:p>
                  </a:txBody>
                  <a:tcPr marL="0" marR="0" marT="14668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A0C1E7"/>
                    </a:solidFill>
                  </a:tcPr>
                </a:tc>
                <a:tc vMerge="1">
                  <a:txBody>
                    <a:bodyPr/>
                    <a:lstStyle/>
                    <a:p>
                      <a:endParaRPr/>
                    </a:p>
                  </a:txBody>
                  <a:tcPr marL="0" marR="0" marT="10414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FFFFFF"/>
                    </a:solidFill>
                  </a:tcPr>
                </a:tc>
                <a:extLst>
                  <a:ext uri="{0D108BD9-81ED-4DB2-BD59-A6C34878D82A}">
                    <a16:rowId xmlns:a16="http://schemas.microsoft.com/office/drawing/2014/main" val="10005"/>
                  </a:ext>
                </a:extLst>
              </a:tr>
            </a:tbl>
          </a:graphicData>
        </a:graphic>
      </p:graphicFrame>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39</a:t>
            </a:fld>
            <a:endParaRPr sz="1200"/>
          </a:p>
        </p:txBody>
      </p:sp>
      <p:sp>
        <p:nvSpPr>
          <p:cNvPr id="6" name="object 6"/>
          <p:cNvSpPr txBox="1"/>
          <p:nvPr/>
        </p:nvSpPr>
        <p:spPr>
          <a:xfrm>
            <a:off x="1048613" y="837641"/>
            <a:ext cx="10212070" cy="574675"/>
          </a:xfrm>
          <a:prstGeom prst="rect">
            <a:avLst/>
          </a:prstGeom>
        </p:spPr>
        <p:txBody>
          <a:bodyPr vert="horz" wrap="square" lIns="0" tIns="12700" rIns="0" bIns="0" rtlCol="0">
            <a:spAutoFit/>
          </a:bodyPr>
          <a:lstStyle/>
          <a:p>
            <a:pPr marL="12700">
              <a:lnSpc>
                <a:spcPct val="100000"/>
              </a:lnSpc>
              <a:spcBef>
                <a:spcPts val="100"/>
              </a:spcBef>
            </a:pPr>
            <a:r>
              <a:rPr sz="3600" b="1" spc="-15" dirty="0">
                <a:latin typeface="Arial"/>
                <a:cs typeface="Arial"/>
              </a:rPr>
              <a:t>ASSESSING</a:t>
            </a:r>
            <a:r>
              <a:rPr sz="3600" b="1" spc="90" dirty="0">
                <a:latin typeface="Arial"/>
                <a:cs typeface="Arial"/>
              </a:rPr>
              <a:t> </a:t>
            </a:r>
            <a:r>
              <a:rPr sz="3600" b="1" dirty="0">
                <a:latin typeface="Arial"/>
                <a:cs typeface="Arial"/>
              </a:rPr>
              <a:t>THE</a:t>
            </a:r>
            <a:r>
              <a:rPr sz="3600" b="1" spc="-25" dirty="0">
                <a:latin typeface="Arial"/>
                <a:cs typeface="Arial"/>
              </a:rPr>
              <a:t> </a:t>
            </a:r>
            <a:r>
              <a:rPr sz="3600" b="1" spc="-5" dirty="0">
                <a:latin typeface="Arial"/>
                <a:cs typeface="Arial"/>
              </a:rPr>
              <a:t>EVIDENCE</a:t>
            </a:r>
            <a:r>
              <a:rPr sz="3600" b="1" spc="10" dirty="0">
                <a:latin typeface="Arial"/>
                <a:cs typeface="Arial"/>
              </a:rPr>
              <a:t> </a:t>
            </a:r>
            <a:r>
              <a:rPr sz="3600" b="1" dirty="0">
                <a:latin typeface="Arial"/>
                <a:cs typeface="Arial"/>
              </a:rPr>
              <a:t>FOR</a:t>
            </a:r>
            <a:r>
              <a:rPr sz="3600" b="1" spc="-25" dirty="0">
                <a:latin typeface="Arial"/>
                <a:cs typeface="Arial"/>
              </a:rPr>
              <a:t> </a:t>
            </a:r>
            <a:r>
              <a:rPr sz="3600" b="1" dirty="0">
                <a:latin typeface="Arial"/>
                <a:cs typeface="Arial"/>
              </a:rPr>
              <a:t>GUIDELINES</a:t>
            </a:r>
            <a:endParaRPr sz="3600">
              <a:latin typeface="Arial"/>
              <a:cs typeface="Aria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6"/>
                </a:lnTo>
                <a:lnTo>
                  <a:pt x="12191999" y="6857996"/>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2" cstate="print"/>
          <a:stretch>
            <a:fillRect/>
          </a:stretch>
        </p:blipFill>
        <p:spPr>
          <a:xfrm>
            <a:off x="307847" y="256031"/>
            <a:ext cx="1173480" cy="655320"/>
          </a:xfrm>
          <a:prstGeom prst="rect">
            <a:avLst/>
          </a:prstGeom>
        </p:spPr>
      </p:pic>
      <p:sp>
        <p:nvSpPr>
          <p:cNvPr id="4" name="object 4"/>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5" name="object 5"/>
          <p:cNvSpPr txBox="1">
            <a:spLocks noGrp="1"/>
          </p:cNvSpPr>
          <p:nvPr>
            <p:ph type="title"/>
          </p:nvPr>
        </p:nvSpPr>
        <p:spPr>
          <a:xfrm>
            <a:off x="4438903" y="944702"/>
            <a:ext cx="3394075" cy="574675"/>
          </a:xfrm>
          <a:prstGeom prst="rect">
            <a:avLst/>
          </a:prstGeom>
        </p:spPr>
        <p:txBody>
          <a:bodyPr vert="horz" wrap="square" lIns="0" tIns="12700" rIns="0" bIns="0" rtlCol="0">
            <a:spAutoFit/>
          </a:bodyPr>
          <a:lstStyle/>
          <a:p>
            <a:pPr marL="12700">
              <a:lnSpc>
                <a:spcPct val="100000"/>
              </a:lnSpc>
              <a:spcBef>
                <a:spcPts val="100"/>
              </a:spcBef>
            </a:pPr>
            <a:r>
              <a:rPr sz="3600" dirty="0">
                <a:solidFill>
                  <a:srgbClr val="FFFFFF"/>
                </a:solidFill>
              </a:rPr>
              <a:t>SKILL</a:t>
            </a:r>
            <a:r>
              <a:rPr sz="3600" spc="-155" dirty="0">
                <a:solidFill>
                  <a:srgbClr val="FFFFFF"/>
                </a:solidFill>
              </a:rPr>
              <a:t> </a:t>
            </a:r>
            <a:r>
              <a:rPr sz="3600" spc="-90" dirty="0">
                <a:solidFill>
                  <a:srgbClr val="FFFFFF"/>
                </a:solidFill>
              </a:rPr>
              <a:t>STATION</a:t>
            </a:r>
            <a:endParaRPr sz="3600"/>
          </a:p>
        </p:txBody>
      </p:sp>
      <p:pic>
        <p:nvPicPr>
          <p:cNvPr id="6" name="object 6"/>
          <p:cNvPicPr/>
          <p:nvPr/>
        </p:nvPicPr>
        <p:blipFill>
          <a:blip r:embed="rId3" cstate="print"/>
          <a:stretch>
            <a:fillRect/>
          </a:stretch>
        </p:blipFill>
        <p:spPr>
          <a:xfrm>
            <a:off x="2770632" y="2602992"/>
            <a:ext cx="661416" cy="670560"/>
          </a:xfrm>
          <a:prstGeom prst="rect">
            <a:avLst/>
          </a:prstGeom>
        </p:spPr>
      </p:pic>
      <p:pic>
        <p:nvPicPr>
          <p:cNvPr id="7" name="object 7"/>
          <p:cNvPicPr/>
          <p:nvPr/>
        </p:nvPicPr>
        <p:blipFill>
          <a:blip r:embed="rId3" cstate="print"/>
          <a:stretch>
            <a:fillRect/>
          </a:stretch>
        </p:blipFill>
        <p:spPr>
          <a:xfrm>
            <a:off x="2758439" y="3358896"/>
            <a:ext cx="664463" cy="670559"/>
          </a:xfrm>
          <a:prstGeom prst="rect">
            <a:avLst/>
          </a:prstGeom>
        </p:spPr>
      </p:pic>
      <p:pic>
        <p:nvPicPr>
          <p:cNvPr id="8" name="object 8"/>
          <p:cNvPicPr/>
          <p:nvPr/>
        </p:nvPicPr>
        <p:blipFill>
          <a:blip r:embed="rId3" cstate="print"/>
          <a:stretch>
            <a:fillRect/>
          </a:stretch>
        </p:blipFill>
        <p:spPr>
          <a:xfrm>
            <a:off x="2758439" y="4206240"/>
            <a:ext cx="664463" cy="670560"/>
          </a:xfrm>
          <a:prstGeom prst="rect">
            <a:avLst/>
          </a:prstGeom>
        </p:spPr>
      </p:pic>
      <p:sp>
        <p:nvSpPr>
          <p:cNvPr id="9" name="object 9"/>
          <p:cNvSpPr txBox="1"/>
          <p:nvPr/>
        </p:nvSpPr>
        <p:spPr>
          <a:xfrm>
            <a:off x="829462" y="1810004"/>
            <a:ext cx="10624185" cy="3937000"/>
          </a:xfrm>
          <a:prstGeom prst="rect">
            <a:avLst/>
          </a:prstGeom>
        </p:spPr>
        <p:txBody>
          <a:bodyPr vert="horz" wrap="square" lIns="0" tIns="13335" rIns="0" bIns="0" rtlCol="0">
            <a:spAutoFit/>
          </a:bodyPr>
          <a:lstStyle/>
          <a:p>
            <a:pPr marL="12700">
              <a:lnSpc>
                <a:spcPct val="100000"/>
              </a:lnSpc>
              <a:spcBef>
                <a:spcPts val="105"/>
              </a:spcBef>
            </a:pPr>
            <a:r>
              <a:rPr sz="2800" b="1" dirty="0">
                <a:solidFill>
                  <a:srgbClr val="FFFFFF"/>
                </a:solidFill>
                <a:latin typeface="Arial"/>
                <a:cs typeface="Arial"/>
              </a:rPr>
              <a:t>IN,</a:t>
            </a:r>
            <a:r>
              <a:rPr sz="2800" b="1" spc="-35" dirty="0">
                <a:solidFill>
                  <a:srgbClr val="FFFFFF"/>
                </a:solidFill>
                <a:latin typeface="Arial"/>
                <a:cs typeface="Arial"/>
              </a:rPr>
              <a:t> </a:t>
            </a:r>
            <a:r>
              <a:rPr sz="2800" b="1" spc="15" dirty="0">
                <a:solidFill>
                  <a:srgbClr val="FFFFFF"/>
                </a:solidFill>
                <a:latin typeface="Arial"/>
                <a:cs typeface="Arial"/>
              </a:rPr>
              <a:t>IM,</a:t>
            </a:r>
            <a:r>
              <a:rPr sz="2800" b="1" spc="-60" dirty="0">
                <a:solidFill>
                  <a:srgbClr val="FFFFFF"/>
                </a:solidFill>
                <a:latin typeface="Arial"/>
                <a:cs typeface="Arial"/>
              </a:rPr>
              <a:t> </a:t>
            </a:r>
            <a:r>
              <a:rPr sz="2800" b="1" spc="5" dirty="0">
                <a:solidFill>
                  <a:srgbClr val="FFFFFF"/>
                </a:solidFill>
                <a:latin typeface="Arial"/>
                <a:cs typeface="Arial"/>
              </a:rPr>
              <a:t>IV/IO</a:t>
            </a:r>
            <a:r>
              <a:rPr sz="2800" b="1" spc="-85" dirty="0">
                <a:solidFill>
                  <a:srgbClr val="FFFFFF"/>
                </a:solidFill>
                <a:latin typeface="Arial"/>
                <a:cs typeface="Arial"/>
              </a:rPr>
              <a:t> </a:t>
            </a:r>
            <a:r>
              <a:rPr sz="2800" b="1" spc="5" dirty="0">
                <a:solidFill>
                  <a:srgbClr val="FFFFFF"/>
                </a:solidFill>
                <a:latin typeface="Arial"/>
                <a:cs typeface="Arial"/>
              </a:rPr>
              <a:t>Medication</a:t>
            </a:r>
            <a:r>
              <a:rPr sz="2800" b="1" spc="-50" dirty="0">
                <a:solidFill>
                  <a:srgbClr val="FFFFFF"/>
                </a:solidFill>
                <a:latin typeface="Arial"/>
                <a:cs typeface="Arial"/>
              </a:rPr>
              <a:t> </a:t>
            </a:r>
            <a:r>
              <a:rPr sz="2800" b="1" spc="-5" dirty="0">
                <a:solidFill>
                  <a:srgbClr val="FFFFFF"/>
                </a:solidFill>
                <a:latin typeface="Arial"/>
                <a:cs typeface="Arial"/>
              </a:rPr>
              <a:t>and</a:t>
            </a:r>
            <a:r>
              <a:rPr sz="2800" b="1" spc="-120" dirty="0">
                <a:solidFill>
                  <a:srgbClr val="FFFFFF"/>
                </a:solidFill>
                <a:latin typeface="Arial"/>
                <a:cs typeface="Arial"/>
              </a:rPr>
              <a:t> </a:t>
            </a:r>
            <a:r>
              <a:rPr sz="2800" b="1" spc="-10" dirty="0">
                <a:solidFill>
                  <a:srgbClr val="FFFFFF"/>
                </a:solidFill>
                <a:latin typeface="Arial"/>
                <a:cs typeface="Arial"/>
              </a:rPr>
              <a:t>Analgesic</a:t>
            </a:r>
            <a:r>
              <a:rPr sz="2800" b="1" spc="75" dirty="0">
                <a:solidFill>
                  <a:srgbClr val="FFFFFF"/>
                </a:solidFill>
                <a:latin typeface="Arial"/>
                <a:cs typeface="Arial"/>
              </a:rPr>
              <a:t> </a:t>
            </a:r>
            <a:r>
              <a:rPr sz="2800" b="1" dirty="0">
                <a:solidFill>
                  <a:srgbClr val="FFFFFF"/>
                </a:solidFill>
                <a:latin typeface="Arial"/>
                <a:cs typeface="Arial"/>
              </a:rPr>
              <a:t>Sedation</a:t>
            </a:r>
            <a:r>
              <a:rPr sz="2800" b="1" spc="-120" dirty="0">
                <a:solidFill>
                  <a:srgbClr val="FFFFFF"/>
                </a:solidFill>
                <a:latin typeface="Arial"/>
                <a:cs typeface="Arial"/>
              </a:rPr>
              <a:t> </a:t>
            </a:r>
            <a:r>
              <a:rPr sz="2800" b="1" spc="-5" dirty="0">
                <a:solidFill>
                  <a:srgbClr val="FFFFFF"/>
                </a:solidFill>
                <a:latin typeface="Arial"/>
                <a:cs typeface="Arial"/>
              </a:rPr>
              <a:t>Administration</a:t>
            </a:r>
            <a:endParaRPr sz="2800">
              <a:latin typeface="Arial"/>
              <a:cs typeface="Arial"/>
            </a:endParaRPr>
          </a:p>
          <a:p>
            <a:pPr marL="2840355" marR="1870710" indent="32384">
              <a:lnSpc>
                <a:spcPct val="206599"/>
              </a:lnSpc>
              <a:spcBef>
                <a:spcPts val="560"/>
              </a:spcBef>
            </a:pPr>
            <a:r>
              <a:rPr sz="2400" b="1" dirty="0">
                <a:solidFill>
                  <a:srgbClr val="FFFFFF"/>
                </a:solidFill>
                <a:latin typeface="Arial"/>
                <a:cs typeface="Arial"/>
              </a:rPr>
              <a:t>Intranasal Medication </a:t>
            </a:r>
            <a:r>
              <a:rPr sz="2400" b="1" spc="-10" dirty="0">
                <a:solidFill>
                  <a:srgbClr val="FFFFFF"/>
                </a:solidFill>
                <a:latin typeface="Arial"/>
                <a:cs typeface="Arial"/>
              </a:rPr>
              <a:t>Administration </a:t>
            </a:r>
            <a:r>
              <a:rPr sz="2400" b="1" spc="-5" dirty="0">
                <a:solidFill>
                  <a:srgbClr val="FFFFFF"/>
                </a:solidFill>
                <a:latin typeface="Arial"/>
                <a:cs typeface="Arial"/>
              </a:rPr>
              <a:t> </a:t>
            </a:r>
            <a:r>
              <a:rPr sz="2400" b="1" dirty="0">
                <a:solidFill>
                  <a:srgbClr val="FFFFFF"/>
                </a:solidFill>
                <a:latin typeface="Arial"/>
                <a:cs typeface="Arial"/>
              </a:rPr>
              <a:t>Intramuscular</a:t>
            </a:r>
            <a:r>
              <a:rPr sz="2400" b="1" spc="-55" dirty="0">
                <a:solidFill>
                  <a:srgbClr val="FFFFFF"/>
                </a:solidFill>
                <a:latin typeface="Arial"/>
                <a:cs typeface="Arial"/>
              </a:rPr>
              <a:t> </a:t>
            </a:r>
            <a:r>
              <a:rPr sz="2400" b="1" dirty="0">
                <a:solidFill>
                  <a:srgbClr val="FFFFFF"/>
                </a:solidFill>
                <a:latin typeface="Arial"/>
                <a:cs typeface="Arial"/>
              </a:rPr>
              <a:t>Medication</a:t>
            </a:r>
            <a:r>
              <a:rPr sz="2400" b="1" spc="-130" dirty="0">
                <a:solidFill>
                  <a:srgbClr val="FFFFFF"/>
                </a:solidFill>
                <a:latin typeface="Arial"/>
                <a:cs typeface="Arial"/>
              </a:rPr>
              <a:t> </a:t>
            </a:r>
            <a:r>
              <a:rPr sz="2400" b="1" spc="-10" dirty="0">
                <a:solidFill>
                  <a:srgbClr val="FFFFFF"/>
                </a:solidFill>
                <a:latin typeface="Arial"/>
                <a:cs typeface="Arial"/>
              </a:rPr>
              <a:t>Administration </a:t>
            </a:r>
            <a:r>
              <a:rPr sz="2400" b="1" spc="-650" dirty="0">
                <a:solidFill>
                  <a:srgbClr val="FFFFFF"/>
                </a:solidFill>
                <a:latin typeface="Arial"/>
                <a:cs typeface="Arial"/>
              </a:rPr>
              <a:t> </a:t>
            </a:r>
            <a:r>
              <a:rPr sz="2400" b="1" spc="-5" dirty="0">
                <a:solidFill>
                  <a:srgbClr val="FFFFFF"/>
                </a:solidFill>
                <a:latin typeface="Arial"/>
                <a:cs typeface="Arial"/>
              </a:rPr>
              <a:t>Intravenous/Intraosseous</a:t>
            </a:r>
            <a:r>
              <a:rPr sz="2400" b="1" spc="-40" dirty="0">
                <a:solidFill>
                  <a:srgbClr val="FFFFFF"/>
                </a:solidFill>
                <a:latin typeface="Arial"/>
                <a:cs typeface="Arial"/>
              </a:rPr>
              <a:t> </a:t>
            </a:r>
            <a:r>
              <a:rPr sz="2400" b="1" spc="-5" dirty="0">
                <a:solidFill>
                  <a:srgbClr val="FFFFFF"/>
                </a:solidFill>
                <a:latin typeface="Arial"/>
                <a:cs typeface="Arial"/>
              </a:rPr>
              <a:t>Medication</a:t>
            </a:r>
            <a:endParaRPr sz="2400">
              <a:latin typeface="Arial"/>
              <a:cs typeface="Arial"/>
            </a:endParaRPr>
          </a:p>
          <a:p>
            <a:pPr marL="2840355">
              <a:lnSpc>
                <a:spcPct val="100000"/>
              </a:lnSpc>
            </a:pPr>
            <a:r>
              <a:rPr sz="2400" b="1" spc="-10" dirty="0">
                <a:solidFill>
                  <a:srgbClr val="FFFFFF"/>
                </a:solidFill>
                <a:latin typeface="Arial"/>
                <a:cs typeface="Arial"/>
              </a:rPr>
              <a:t>Administration</a:t>
            </a:r>
            <a:endParaRPr sz="2400">
              <a:latin typeface="Arial"/>
              <a:cs typeface="Arial"/>
            </a:endParaRPr>
          </a:p>
          <a:p>
            <a:pPr>
              <a:lnSpc>
                <a:spcPct val="100000"/>
              </a:lnSpc>
              <a:spcBef>
                <a:spcPts val="40"/>
              </a:spcBef>
            </a:pPr>
            <a:endParaRPr sz="2800">
              <a:latin typeface="Arial"/>
              <a:cs typeface="Arial"/>
            </a:endParaRPr>
          </a:p>
          <a:p>
            <a:pPr marL="2840355">
              <a:lnSpc>
                <a:spcPct val="100000"/>
              </a:lnSpc>
            </a:pPr>
            <a:r>
              <a:rPr sz="2400" b="1" spc="-10" dirty="0">
                <a:solidFill>
                  <a:srgbClr val="FFFFFF"/>
                </a:solidFill>
                <a:latin typeface="Arial"/>
                <a:cs typeface="Arial"/>
              </a:rPr>
              <a:t>Analgesic</a:t>
            </a:r>
            <a:r>
              <a:rPr sz="2400" b="1" spc="40" dirty="0">
                <a:solidFill>
                  <a:srgbClr val="FFFFFF"/>
                </a:solidFill>
                <a:latin typeface="Arial"/>
                <a:cs typeface="Arial"/>
              </a:rPr>
              <a:t> </a:t>
            </a:r>
            <a:r>
              <a:rPr sz="2400" b="1" dirty="0">
                <a:solidFill>
                  <a:srgbClr val="FFFFFF"/>
                </a:solidFill>
                <a:latin typeface="Arial"/>
                <a:cs typeface="Arial"/>
              </a:rPr>
              <a:t>Sedation</a:t>
            </a:r>
            <a:r>
              <a:rPr sz="2400" b="1" spc="-120" dirty="0">
                <a:solidFill>
                  <a:srgbClr val="FFFFFF"/>
                </a:solidFill>
                <a:latin typeface="Arial"/>
                <a:cs typeface="Arial"/>
              </a:rPr>
              <a:t> </a:t>
            </a:r>
            <a:r>
              <a:rPr sz="2400" b="1" spc="-10" dirty="0">
                <a:solidFill>
                  <a:srgbClr val="FFFFFF"/>
                </a:solidFill>
                <a:latin typeface="Arial"/>
                <a:cs typeface="Arial"/>
              </a:rPr>
              <a:t>Administration</a:t>
            </a:r>
            <a:endParaRPr sz="2400">
              <a:latin typeface="Arial"/>
              <a:cs typeface="Arial"/>
            </a:endParaRPr>
          </a:p>
        </p:txBody>
      </p:sp>
      <p:pic>
        <p:nvPicPr>
          <p:cNvPr id="10" name="object 10"/>
          <p:cNvPicPr/>
          <p:nvPr/>
        </p:nvPicPr>
        <p:blipFill>
          <a:blip r:embed="rId3" cstate="print"/>
          <a:stretch>
            <a:fillRect/>
          </a:stretch>
        </p:blipFill>
        <p:spPr>
          <a:xfrm>
            <a:off x="2761488" y="5248655"/>
            <a:ext cx="664463" cy="673607"/>
          </a:xfrm>
          <a:prstGeom prst="rect">
            <a:avLst/>
          </a:prstGeom>
        </p:spPr>
      </p:pic>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40</a:t>
            </a:fld>
            <a:endParaRPr sz="12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a:spLocks noGrp="1"/>
          </p:cNvSpPr>
          <p:nvPr>
            <p:ph type="body" idx="1"/>
          </p:nvPr>
        </p:nvSpPr>
        <p:spPr>
          <a:prstGeom prst="rect">
            <a:avLst/>
          </a:prstGeom>
        </p:spPr>
        <p:txBody>
          <a:bodyPr vert="horz" wrap="square" lIns="0" tIns="165735" rIns="0" bIns="0" rtlCol="0">
            <a:spAutoFit/>
          </a:bodyPr>
          <a:lstStyle/>
          <a:p>
            <a:pPr marL="12700">
              <a:lnSpc>
                <a:spcPct val="100000"/>
              </a:lnSpc>
              <a:spcBef>
                <a:spcPts val="1305"/>
              </a:spcBef>
            </a:pPr>
            <a:r>
              <a:rPr dirty="0"/>
              <a:t>Indications</a:t>
            </a:r>
            <a:r>
              <a:rPr spc="-90" dirty="0"/>
              <a:t> </a:t>
            </a:r>
            <a:r>
              <a:rPr dirty="0"/>
              <a:t>and</a:t>
            </a:r>
            <a:r>
              <a:rPr spc="-20" dirty="0"/>
              <a:t> </a:t>
            </a:r>
            <a:r>
              <a:rPr dirty="0"/>
              <a:t>considerations</a:t>
            </a:r>
            <a:r>
              <a:rPr spc="-90" dirty="0"/>
              <a:t> </a:t>
            </a:r>
            <a:r>
              <a:rPr dirty="0"/>
              <a:t>of analgesia</a:t>
            </a:r>
            <a:r>
              <a:rPr spc="-95" dirty="0"/>
              <a:t> </a:t>
            </a:r>
            <a:r>
              <a:rPr dirty="0"/>
              <a:t>approaches</a:t>
            </a:r>
          </a:p>
          <a:p>
            <a:pPr marL="12700">
              <a:lnSpc>
                <a:spcPct val="100000"/>
              </a:lnSpc>
              <a:spcBef>
                <a:spcPts val="1200"/>
              </a:spcBef>
            </a:pPr>
            <a:r>
              <a:rPr dirty="0"/>
              <a:t>Indications,</a:t>
            </a:r>
            <a:r>
              <a:rPr spc="-60" dirty="0"/>
              <a:t> </a:t>
            </a:r>
            <a:r>
              <a:rPr dirty="0"/>
              <a:t>contraindications,</a:t>
            </a:r>
            <a:r>
              <a:rPr spc="-85" dirty="0"/>
              <a:t> </a:t>
            </a:r>
            <a:r>
              <a:rPr dirty="0"/>
              <a:t>dosage,</a:t>
            </a:r>
            <a:r>
              <a:rPr spc="-40" dirty="0"/>
              <a:t> </a:t>
            </a:r>
            <a:r>
              <a:rPr dirty="0"/>
              <a:t>route,</a:t>
            </a:r>
            <a:r>
              <a:rPr spc="-40" dirty="0"/>
              <a:t> </a:t>
            </a:r>
            <a:r>
              <a:rPr dirty="0"/>
              <a:t>and</a:t>
            </a:r>
          </a:p>
          <a:p>
            <a:pPr marL="12700">
              <a:lnSpc>
                <a:spcPct val="100000"/>
              </a:lnSpc>
            </a:pPr>
            <a:r>
              <a:rPr dirty="0"/>
              <a:t>administration</a:t>
            </a:r>
            <a:r>
              <a:rPr spc="-70" dirty="0"/>
              <a:t> </a:t>
            </a:r>
            <a:r>
              <a:rPr dirty="0"/>
              <a:t>methods</a:t>
            </a:r>
            <a:r>
              <a:rPr spc="-65" dirty="0"/>
              <a:t> </a:t>
            </a:r>
            <a:r>
              <a:rPr dirty="0"/>
              <a:t>of</a:t>
            </a:r>
            <a:r>
              <a:rPr spc="-25" dirty="0"/>
              <a:t> </a:t>
            </a:r>
            <a:r>
              <a:rPr dirty="0"/>
              <a:t>oral</a:t>
            </a:r>
            <a:r>
              <a:rPr spc="-25" dirty="0"/>
              <a:t> </a:t>
            </a:r>
            <a:r>
              <a:rPr dirty="0"/>
              <a:t>medication</a:t>
            </a:r>
          </a:p>
          <a:p>
            <a:pPr marL="12700">
              <a:lnSpc>
                <a:spcPct val="100000"/>
              </a:lnSpc>
              <a:spcBef>
                <a:spcPts val="1205"/>
              </a:spcBef>
            </a:pPr>
            <a:r>
              <a:rPr dirty="0"/>
              <a:t>Indications,</a:t>
            </a:r>
            <a:r>
              <a:rPr spc="-60" dirty="0"/>
              <a:t> </a:t>
            </a:r>
            <a:r>
              <a:rPr dirty="0"/>
              <a:t>contraindications,</a:t>
            </a:r>
            <a:r>
              <a:rPr spc="-85" dirty="0"/>
              <a:t> </a:t>
            </a:r>
            <a:r>
              <a:rPr dirty="0"/>
              <a:t>dosage,</a:t>
            </a:r>
            <a:r>
              <a:rPr spc="-40" dirty="0"/>
              <a:t> </a:t>
            </a:r>
            <a:r>
              <a:rPr dirty="0"/>
              <a:t>route,</a:t>
            </a:r>
            <a:r>
              <a:rPr spc="-40" dirty="0"/>
              <a:t> </a:t>
            </a:r>
            <a:r>
              <a:rPr dirty="0"/>
              <a:t>and</a:t>
            </a:r>
          </a:p>
          <a:p>
            <a:pPr marL="12700">
              <a:lnSpc>
                <a:spcPct val="100000"/>
              </a:lnSpc>
            </a:pPr>
            <a:r>
              <a:rPr dirty="0"/>
              <a:t>administration</a:t>
            </a:r>
            <a:r>
              <a:rPr spc="-70" dirty="0"/>
              <a:t> </a:t>
            </a:r>
            <a:r>
              <a:rPr dirty="0"/>
              <a:t>methods</a:t>
            </a:r>
            <a:r>
              <a:rPr spc="-60" dirty="0"/>
              <a:t> </a:t>
            </a:r>
            <a:r>
              <a:rPr dirty="0"/>
              <a:t>of</a:t>
            </a:r>
            <a:r>
              <a:rPr spc="-20" dirty="0"/>
              <a:t> </a:t>
            </a:r>
            <a:r>
              <a:rPr dirty="0"/>
              <a:t>transmucosal</a:t>
            </a:r>
            <a:r>
              <a:rPr spc="-70" dirty="0"/>
              <a:t> </a:t>
            </a:r>
            <a:r>
              <a:rPr dirty="0"/>
              <a:t>medication</a:t>
            </a:r>
          </a:p>
          <a:p>
            <a:pPr marL="12700">
              <a:lnSpc>
                <a:spcPct val="100000"/>
              </a:lnSpc>
              <a:spcBef>
                <a:spcPts val="1200"/>
              </a:spcBef>
            </a:pPr>
            <a:r>
              <a:rPr dirty="0"/>
              <a:t>Indications,</a:t>
            </a:r>
            <a:r>
              <a:rPr spc="-60" dirty="0"/>
              <a:t> </a:t>
            </a:r>
            <a:r>
              <a:rPr dirty="0"/>
              <a:t>contraindications,</a:t>
            </a:r>
            <a:r>
              <a:rPr spc="-85" dirty="0"/>
              <a:t> </a:t>
            </a:r>
            <a:r>
              <a:rPr dirty="0"/>
              <a:t>dosage,</a:t>
            </a:r>
            <a:r>
              <a:rPr spc="-35" dirty="0"/>
              <a:t> </a:t>
            </a:r>
            <a:r>
              <a:rPr dirty="0"/>
              <a:t>route,</a:t>
            </a:r>
            <a:r>
              <a:rPr spc="-35" dirty="0"/>
              <a:t> </a:t>
            </a:r>
            <a:r>
              <a:rPr dirty="0"/>
              <a:t>and</a:t>
            </a:r>
          </a:p>
          <a:p>
            <a:pPr marL="12700">
              <a:lnSpc>
                <a:spcPct val="100000"/>
              </a:lnSpc>
            </a:pPr>
            <a:r>
              <a:rPr dirty="0"/>
              <a:t>administration</a:t>
            </a:r>
            <a:r>
              <a:rPr spc="-65" dirty="0"/>
              <a:t> </a:t>
            </a:r>
            <a:r>
              <a:rPr dirty="0"/>
              <a:t>methods</a:t>
            </a:r>
            <a:r>
              <a:rPr spc="-60" dirty="0"/>
              <a:t> </a:t>
            </a:r>
            <a:r>
              <a:rPr dirty="0"/>
              <a:t>of</a:t>
            </a:r>
            <a:r>
              <a:rPr spc="-15" dirty="0"/>
              <a:t> </a:t>
            </a:r>
            <a:r>
              <a:rPr spc="-5" dirty="0"/>
              <a:t>IM/IN/IV/IO</a:t>
            </a:r>
            <a:r>
              <a:rPr spc="20" dirty="0"/>
              <a:t> </a:t>
            </a:r>
            <a:r>
              <a:rPr dirty="0"/>
              <a:t>medication</a:t>
            </a:r>
          </a:p>
          <a:p>
            <a:pPr marL="12700">
              <a:lnSpc>
                <a:spcPct val="100000"/>
              </a:lnSpc>
              <a:spcBef>
                <a:spcPts val="1205"/>
              </a:spcBef>
            </a:pPr>
            <a:r>
              <a:rPr dirty="0"/>
              <a:t>Indications,</a:t>
            </a:r>
            <a:r>
              <a:rPr spc="-60" dirty="0"/>
              <a:t> </a:t>
            </a:r>
            <a:r>
              <a:rPr dirty="0"/>
              <a:t>considerations,</a:t>
            </a:r>
            <a:r>
              <a:rPr spc="-55" dirty="0"/>
              <a:t> </a:t>
            </a:r>
            <a:r>
              <a:rPr dirty="0"/>
              <a:t>and</a:t>
            </a:r>
            <a:r>
              <a:rPr spc="-5" dirty="0"/>
              <a:t> </a:t>
            </a:r>
            <a:r>
              <a:rPr dirty="0"/>
              <a:t>approaches</a:t>
            </a:r>
            <a:r>
              <a:rPr spc="-75" dirty="0"/>
              <a:t> </a:t>
            </a:r>
            <a:r>
              <a:rPr dirty="0"/>
              <a:t>to</a:t>
            </a:r>
            <a:r>
              <a:rPr spc="15" dirty="0"/>
              <a:t> </a:t>
            </a:r>
            <a:r>
              <a:rPr dirty="0"/>
              <a:t>sedation</a:t>
            </a:r>
          </a:p>
          <a:p>
            <a:pPr marL="12700" marR="342265">
              <a:lnSpc>
                <a:spcPct val="100000"/>
              </a:lnSpc>
              <a:spcBef>
                <a:spcPts val="1200"/>
              </a:spcBef>
            </a:pPr>
            <a:r>
              <a:rPr dirty="0"/>
              <a:t>Identify</a:t>
            </a:r>
            <a:r>
              <a:rPr spc="-30" dirty="0"/>
              <a:t> </a:t>
            </a:r>
            <a:r>
              <a:rPr dirty="0"/>
              <a:t>evidence-based</a:t>
            </a:r>
            <a:r>
              <a:rPr spc="-60" dirty="0"/>
              <a:t> </a:t>
            </a:r>
            <a:r>
              <a:rPr spc="5" dirty="0"/>
              <a:t>medicine</a:t>
            </a:r>
            <a:r>
              <a:rPr spc="-85" dirty="0"/>
              <a:t> </a:t>
            </a:r>
            <a:r>
              <a:rPr dirty="0"/>
              <a:t>on</a:t>
            </a:r>
            <a:r>
              <a:rPr spc="10" dirty="0"/>
              <a:t> </a:t>
            </a:r>
            <a:r>
              <a:rPr dirty="0"/>
              <a:t>the</a:t>
            </a:r>
            <a:r>
              <a:rPr spc="-10" dirty="0"/>
              <a:t> </a:t>
            </a:r>
            <a:r>
              <a:rPr dirty="0"/>
              <a:t>indications, </a:t>
            </a:r>
            <a:r>
              <a:rPr spc="-484" dirty="0"/>
              <a:t> </a:t>
            </a:r>
            <a:r>
              <a:rPr dirty="0"/>
              <a:t>contraindications, and administration methods of </a:t>
            </a:r>
            <a:r>
              <a:rPr spc="5" dirty="0"/>
              <a:t> </a:t>
            </a:r>
            <a:r>
              <a:rPr dirty="0"/>
              <a:t>analgesia</a:t>
            </a:r>
            <a:r>
              <a:rPr spc="-70" dirty="0"/>
              <a:t> </a:t>
            </a:r>
            <a:r>
              <a:rPr dirty="0"/>
              <a:t>in</a:t>
            </a:r>
            <a:r>
              <a:rPr spc="-65" dirty="0"/>
              <a:t> </a:t>
            </a:r>
            <a:r>
              <a:rPr spc="-10" dirty="0"/>
              <a:t>TFC</a:t>
            </a:r>
          </a:p>
        </p:txBody>
      </p:sp>
      <p:sp>
        <p:nvSpPr>
          <p:cNvPr id="5" name="object 5"/>
          <p:cNvSpPr txBox="1"/>
          <p:nvPr/>
        </p:nvSpPr>
        <p:spPr>
          <a:xfrm>
            <a:off x="673100" y="1303781"/>
            <a:ext cx="9607550" cy="453390"/>
          </a:xfrm>
          <a:prstGeom prst="rect">
            <a:avLst/>
          </a:prstGeom>
        </p:spPr>
        <p:txBody>
          <a:bodyPr vert="horz" wrap="square" lIns="0" tIns="13335" rIns="0" bIns="0" rtlCol="0">
            <a:spAutoFit/>
          </a:bodyPr>
          <a:lstStyle/>
          <a:p>
            <a:pPr marL="12700">
              <a:lnSpc>
                <a:spcPct val="100000"/>
              </a:lnSpc>
              <a:spcBef>
                <a:spcPts val="105"/>
              </a:spcBef>
              <a:tabLst>
                <a:tab pos="6469380" algn="l"/>
              </a:tabLst>
            </a:pPr>
            <a:r>
              <a:rPr sz="2800" b="1" dirty="0">
                <a:latin typeface="Arial"/>
                <a:cs typeface="Arial"/>
              </a:rPr>
              <a:t>Knowledge</a:t>
            </a:r>
            <a:r>
              <a:rPr sz="2800" b="1" spc="-45" dirty="0">
                <a:latin typeface="Arial"/>
                <a:cs typeface="Arial"/>
              </a:rPr>
              <a:t> </a:t>
            </a:r>
            <a:r>
              <a:rPr sz="2800" b="1" spc="-40" dirty="0">
                <a:latin typeface="Arial"/>
                <a:cs typeface="Arial"/>
              </a:rPr>
              <a:t>Topics	</a:t>
            </a:r>
            <a:r>
              <a:rPr sz="2800" b="1" spc="5" dirty="0">
                <a:latin typeface="Arial"/>
                <a:cs typeface="Arial"/>
              </a:rPr>
              <a:t>Skills</a:t>
            </a:r>
            <a:r>
              <a:rPr sz="2800" b="1" spc="-80" dirty="0">
                <a:latin typeface="Arial"/>
                <a:cs typeface="Arial"/>
              </a:rPr>
              <a:t> </a:t>
            </a:r>
            <a:r>
              <a:rPr sz="2800" b="1" spc="-5" dirty="0">
                <a:latin typeface="Arial"/>
                <a:cs typeface="Arial"/>
              </a:rPr>
              <a:t>and</a:t>
            </a:r>
            <a:r>
              <a:rPr sz="2800" b="1" spc="-110" dirty="0">
                <a:latin typeface="Arial"/>
                <a:cs typeface="Arial"/>
              </a:rPr>
              <a:t> </a:t>
            </a:r>
            <a:r>
              <a:rPr sz="2800" b="1" spc="-10" dirty="0">
                <a:latin typeface="Arial"/>
                <a:cs typeface="Arial"/>
              </a:rPr>
              <a:t>Abilities</a:t>
            </a:r>
            <a:endParaRPr sz="2800">
              <a:latin typeface="Arial"/>
              <a:cs typeface="Arial"/>
            </a:endParaRPr>
          </a:p>
        </p:txBody>
      </p:sp>
      <p:sp>
        <p:nvSpPr>
          <p:cNvPr id="6" name="object 6"/>
          <p:cNvSpPr txBox="1"/>
          <p:nvPr/>
        </p:nvSpPr>
        <p:spPr>
          <a:xfrm>
            <a:off x="7404607" y="1836877"/>
            <a:ext cx="4053840" cy="2800985"/>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MT"/>
                <a:cs typeface="Arial MT"/>
              </a:rPr>
              <a:t>Oral Medication</a:t>
            </a:r>
            <a:r>
              <a:rPr sz="1800" spc="-50" dirty="0">
                <a:latin typeface="Arial MT"/>
                <a:cs typeface="Arial MT"/>
              </a:rPr>
              <a:t> </a:t>
            </a:r>
            <a:r>
              <a:rPr sz="1800" dirty="0">
                <a:latin typeface="Arial MT"/>
                <a:cs typeface="Arial MT"/>
              </a:rPr>
              <a:t>Preparation</a:t>
            </a:r>
            <a:r>
              <a:rPr sz="1800" spc="-70" dirty="0">
                <a:latin typeface="Arial MT"/>
                <a:cs typeface="Arial MT"/>
              </a:rPr>
              <a:t> </a:t>
            </a:r>
            <a:r>
              <a:rPr sz="1800" dirty="0">
                <a:latin typeface="Arial MT"/>
                <a:cs typeface="Arial MT"/>
              </a:rPr>
              <a:t>and</a:t>
            </a:r>
            <a:endParaRPr sz="1800">
              <a:latin typeface="Arial MT"/>
              <a:cs typeface="Arial MT"/>
            </a:endParaRPr>
          </a:p>
          <a:p>
            <a:pPr marL="12700">
              <a:lnSpc>
                <a:spcPct val="100000"/>
              </a:lnSpc>
              <a:spcBef>
                <a:spcPts val="5"/>
              </a:spcBef>
            </a:pPr>
            <a:r>
              <a:rPr sz="1800" dirty="0">
                <a:latin typeface="Arial MT"/>
                <a:cs typeface="Arial MT"/>
              </a:rPr>
              <a:t>Administration</a:t>
            </a:r>
            <a:endParaRPr sz="1800">
              <a:latin typeface="Arial MT"/>
              <a:cs typeface="Arial MT"/>
            </a:endParaRPr>
          </a:p>
          <a:p>
            <a:pPr marL="12700">
              <a:lnSpc>
                <a:spcPct val="100000"/>
              </a:lnSpc>
              <a:spcBef>
                <a:spcPts val="815"/>
              </a:spcBef>
            </a:pPr>
            <a:r>
              <a:rPr sz="1800" spc="-10" dirty="0">
                <a:latin typeface="Arial MT"/>
                <a:cs typeface="Arial MT"/>
              </a:rPr>
              <a:t>OTFC</a:t>
            </a:r>
            <a:r>
              <a:rPr sz="1800" spc="10" dirty="0">
                <a:latin typeface="Arial MT"/>
                <a:cs typeface="Arial MT"/>
              </a:rPr>
              <a:t> </a:t>
            </a:r>
            <a:r>
              <a:rPr sz="1800" spc="-5" dirty="0">
                <a:latin typeface="Arial MT"/>
                <a:cs typeface="Arial MT"/>
              </a:rPr>
              <a:t>Medication</a:t>
            </a:r>
            <a:r>
              <a:rPr sz="1800" spc="-55" dirty="0">
                <a:latin typeface="Arial MT"/>
                <a:cs typeface="Arial MT"/>
              </a:rPr>
              <a:t> </a:t>
            </a:r>
            <a:r>
              <a:rPr sz="1800" dirty="0">
                <a:latin typeface="Arial MT"/>
                <a:cs typeface="Arial MT"/>
              </a:rPr>
              <a:t>Preparation</a:t>
            </a:r>
            <a:r>
              <a:rPr sz="1800" spc="-50" dirty="0">
                <a:latin typeface="Arial MT"/>
                <a:cs typeface="Arial MT"/>
              </a:rPr>
              <a:t> </a:t>
            </a:r>
            <a:r>
              <a:rPr sz="1800" dirty="0">
                <a:latin typeface="Arial MT"/>
                <a:cs typeface="Arial MT"/>
              </a:rPr>
              <a:t>and</a:t>
            </a:r>
            <a:endParaRPr sz="1800">
              <a:latin typeface="Arial MT"/>
              <a:cs typeface="Arial MT"/>
            </a:endParaRPr>
          </a:p>
          <a:p>
            <a:pPr marL="12700">
              <a:lnSpc>
                <a:spcPct val="100000"/>
              </a:lnSpc>
            </a:pPr>
            <a:r>
              <a:rPr sz="1800" dirty="0">
                <a:latin typeface="Arial MT"/>
                <a:cs typeface="Arial MT"/>
              </a:rPr>
              <a:t>Administration</a:t>
            </a:r>
            <a:endParaRPr sz="1800">
              <a:latin typeface="Arial MT"/>
              <a:cs typeface="Arial MT"/>
            </a:endParaRPr>
          </a:p>
          <a:p>
            <a:pPr marL="12700">
              <a:lnSpc>
                <a:spcPct val="100000"/>
              </a:lnSpc>
              <a:spcBef>
                <a:spcPts val="795"/>
              </a:spcBef>
            </a:pPr>
            <a:r>
              <a:rPr sz="1800" spc="-5" dirty="0">
                <a:latin typeface="Arial MT"/>
                <a:cs typeface="Arial MT"/>
              </a:rPr>
              <a:t>IM/IN/IV/IO</a:t>
            </a:r>
            <a:r>
              <a:rPr sz="1800" spc="15" dirty="0">
                <a:latin typeface="Arial MT"/>
                <a:cs typeface="Arial MT"/>
              </a:rPr>
              <a:t> </a:t>
            </a:r>
            <a:r>
              <a:rPr sz="1800" spc="-5" dirty="0">
                <a:latin typeface="Arial MT"/>
                <a:cs typeface="Arial MT"/>
              </a:rPr>
              <a:t>Medication</a:t>
            </a:r>
            <a:r>
              <a:rPr sz="1800" spc="-45" dirty="0">
                <a:latin typeface="Arial MT"/>
                <a:cs typeface="Arial MT"/>
              </a:rPr>
              <a:t> </a:t>
            </a:r>
            <a:r>
              <a:rPr sz="1800" dirty="0">
                <a:latin typeface="Arial MT"/>
                <a:cs typeface="Arial MT"/>
              </a:rPr>
              <a:t>Preparation</a:t>
            </a:r>
            <a:r>
              <a:rPr sz="1800" spc="-70" dirty="0">
                <a:latin typeface="Arial MT"/>
                <a:cs typeface="Arial MT"/>
              </a:rPr>
              <a:t> </a:t>
            </a:r>
            <a:r>
              <a:rPr sz="1800" dirty="0">
                <a:latin typeface="Arial MT"/>
                <a:cs typeface="Arial MT"/>
              </a:rPr>
              <a:t>and</a:t>
            </a:r>
            <a:endParaRPr sz="1800">
              <a:latin typeface="Arial MT"/>
              <a:cs typeface="Arial MT"/>
            </a:endParaRPr>
          </a:p>
          <a:p>
            <a:pPr marL="12700">
              <a:lnSpc>
                <a:spcPct val="100000"/>
              </a:lnSpc>
            </a:pPr>
            <a:r>
              <a:rPr sz="1800" dirty="0">
                <a:latin typeface="Arial MT"/>
                <a:cs typeface="Arial MT"/>
              </a:rPr>
              <a:t>Administration</a:t>
            </a:r>
            <a:endParaRPr sz="1800">
              <a:latin typeface="Arial MT"/>
              <a:cs typeface="Arial MT"/>
            </a:endParaRPr>
          </a:p>
          <a:p>
            <a:pPr marL="12700" marR="5080">
              <a:lnSpc>
                <a:spcPct val="100000"/>
              </a:lnSpc>
              <a:spcBef>
                <a:spcPts val="795"/>
              </a:spcBef>
            </a:pPr>
            <a:r>
              <a:rPr sz="1800" spc="-5" dirty="0">
                <a:latin typeface="Arial MT"/>
                <a:cs typeface="Arial MT"/>
              </a:rPr>
              <a:t>Pr</a:t>
            </a:r>
            <a:r>
              <a:rPr sz="1800" dirty="0">
                <a:latin typeface="Arial MT"/>
                <a:cs typeface="Arial MT"/>
              </a:rPr>
              <a:t>epa</a:t>
            </a:r>
            <a:r>
              <a:rPr sz="1800" spc="-5" dirty="0">
                <a:latin typeface="Arial MT"/>
                <a:cs typeface="Arial MT"/>
              </a:rPr>
              <a:t>r</a:t>
            </a:r>
            <a:r>
              <a:rPr sz="1800" dirty="0">
                <a:latin typeface="Arial MT"/>
                <a:cs typeface="Arial MT"/>
              </a:rPr>
              <a:t>at</a:t>
            </a:r>
            <a:r>
              <a:rPr sz="1800" spc="10" dirty="0">
                <a:latin typeface="Arial MT"/>
                <a:cs typeface="Arial MT"/>
              </a:rPr>
              <a:t>i</a:t>
            </a:r>
            <a:r>
              <a:rPr sz="1800" dirty="0">
                <a:latin typeface="Arial MT"/>
                <a:cs typeface="Arial MT"/>
              </a:rPr>
              <a:t>on,</a:t>
            </a:r>
            <a:r>
              <a:rPr sz="1800" spc="-160" dirty="0">
                <a:latin typeface="Arial MT"/>
                <a:cs typeface="Arial MT"/>
              </a:rPr>
              <a:t> </a:t>
            </a:r>
            <a:r>
              <a:rPr sz="1800" spc="-5" dirty="0">
                <a:latin typeface="Arial MT"/>
                <a:cs typeface="Arial MT"/>
              </a:rPr>
              <a:t>A</a:t>
            </a:r>
            <a:r>
              <a:rPr sz="1800" dirty="0">
                <a:latin typeface="Arial MT"/>
                <a:cs typeface="Arial MT"/>
              </a:rPr>
              <a:t>d</a:t>
            </a:r>
            <a:r>
              <a:rPr sz="1800" spc="10" dirty="0">
                <a:latin typeface="Arial MT"/>
                <a:cs typeface="Arial MT"/>
              </a:rPr>
              <a:t>m</a:t>
            </a:r>
            <a:r>
              <a:rPr sz="1800" dirty="0">
                <a:latin typeface="Arial MT"/>
                <a:cs typeface="Arial MT"/>
              </a:rPr>
              <a:t>ini</a:t>
            </a:r>
            <a:r>
              <a:rPr sz="1800" spc="10" dirty="0">
                <a:latin typeface="Arial MT"/>
                <a:cs typeface="Arial MT"/>
              </a:rPr>
              <a:t>s</a:t>
            </a:r>
            <a:r>
              <a:rPr sz="1800" dirty="0">
                <a:latin typeface="Arial MT"/>
                <a:cs typeface="Arial MT"/>
              </a:rPr>
              <a:t>tr</a:t>
            </a:r>
            <a:r>
              <a:rPr sz="1800" spc="5" dirty="0">
                <a:latin typeface="Arial MT"/>
                <a:cs typeface="Arial MT"/>
              </a:rPr>
              <a:t>a</a:t>
            </a:r>
            <a:r>
              <a:rPr sz="1800" dirty="0">
                <a:latin typeface="Arial MT"/>
                <a:cs typeface="Arial MT"/>
              </a:rPr>
              <a:t>t</a:t>
            </a:r>
            <a:r>
              <a:rPr sz="1800" spc="10" dirty="0">
                <a:latin typeface="Arial MT"/>
                <a:cs typeface="Arial MT"/>
              </a:rPr>
              <a:t>i</a:t>
            </a:r>
            <a:r>
              <a:rPr sz="1800" spc="-25" dirty="0">
                <a:latin typeface="Arial MT"/>
                <a:cs typeface="Arial MT"/>
              </a:rPr>
              <a:t>o</a:t>
            </a:r>
            <a:r>
              <a:rPr sz="1800" spc="-5" dirty="0">
                <a:latin typeface="Arial MT"/>
                <a:cs typeface="Arial MT"/>
              </a:rPr>
              <a:t>n</a:t>
            </a:r>
            <a:r>
              <a:rPr sz="1800" spc="-65" dirty="0">
                <a:latin typeface="Arial MT"/>
                <a:cs typeface="Arial MT"/>
              </a:rPr>
              <a:t> </a:t>
            </a:r>
            <a:r>
              <a:rPr sz="1800" dirty="0">
                <a:latin typeface="Arial MT"/>
                <a:cs typeface="Arial MT"/>
              </a:rPr>
              <a:t>an</a:t>
            </a:r>
            <a:r>
              <a:rPr sz="1800" spc="-5" dirty="0">
                <a:latin typeface="Arial MT"/>
                <a:cs typeface="Arial MT"/>
              </a:rPr>
              <a:t>d  </a:t>
            </a:r>
            <a:r>
              <a:rPr sz="1800" dirty="0">
                <a:latin typeface="Arial MT"/>
                <a:cs typeface="Arial MT"/>
              </a:rPr>
              <a:t>Management</a:t>
            </a:r>
            <a:r>
              <a:rPr sz="1800" spc="-50" dirty="0">
                <a:latin typeface="Arial MT"/>
                <a:cs typeface="Arial MT"/>
              </a:rPr>
              <a:t> </a:t>
            </a:r>
            <a:r>
              <a:rPr sz="1800" dirty="0">
                <a:latin typeface="Arial MT"/>
                <a:cs typeface="Arial MT"/>
              </a:rPr>
              <a:t>of</a:t>
            </a:r>
            <a:r>
              <a:rPr sz="1800" spc="5" dirty="0">
                <a:latin typeface="Arial MT"/>
                <a:cs typeface="Arial MT"/>
              </a:rPr>
              <a:t> </a:t>
            </a:r>
            <a:r>
              <a:rPr sz="1800" dirty="0">
                <a:latin typeface="Arial MT"/>
                <a:cs typeface="Arial MT"/>
              </a:rPr>
              <a:t>procedural</a:t>
            </a:r>
            <a:r>
              <a:rPr sz="1800" spc="-65" dirty="0">
                <a:latin typeface="Arial MT"/>
                <a:cs typeface="Arial MT"/>
              </a:rPr>
              <a:t> </a:t>
            </a:r>
            <a:r>
              <a:rPr sz="1800" dirty="0">
                <a:latin typeface="Arial MT"/>
                <a:cs typeface="Arial MT"/>
              </a:rPr>
              <a:t>or</a:t>
            </a:r>
            <a:r>
              <a:rPr sz="1800" spc="-25" dirty="0">
                <a:latin typeface="Arial MT"/>
                <a:cs typeface="Arial MT"/>
              </a:rPr>
              <a:t> </a:t>
            </a:r>
            <a:r>
              <a:rPr sz="1800" dirty="0">
                <a:latin typeface="Arial MT"/>
                <a:cs typeface="Arial MT"/>
              </a:rPr>
              <a:t>analgesic </a:t>
            </a:r>
            <a:r>
              <a:rPr sz="1800" spc="-484" dirty="0">
                <a:latin typeface="Arial MT"/>
                <a:cs typeface="Arial MT"/>
              </a:rPr>
              <a:t> </a:t>
            </a:r>
            <a:r>
              <a:rPr sz="1800" dirty="0">
                <a:latin typeface="Arial MT"/>
                <a:cs typeface="Arial MT"/>
              </a:rPr>
              <a:t>sedation</a:t>
            </a:r>
            <a:endParaRPr sz="1800">
              <a:latin typeface="Arial MT"/>
              <a:cs typeface="Arial MT"/>
            </a:endParaRPr>
          </a:p>
        </p:txBody>
      </p:sp>
      <p:sp>
        <p:nvSpPr>
          <p:cNvPr id="7" name="object 7"/>
          <p:cNvSpPr txBox="1">
            <a:spLocks noGrp="1"/>
          </p:cNvSpPr>
          <p:nvPr>
            <p:ph type="title"/>
          </p:nvPr>
        </p:nvSpPr>
        <p:spPr>
          <a:xfrm>
            <a:off x="4625721" y="676402"/>
            <a:ext cx="2354580"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SUMM</a:t>
            </a:r>
            <a:r>
              <a:rPr sz="3600" spc="-114" dirty="0">
                <a:solidFill>
                  <a:srgbClr val="000000"/>
                </a:solidFill>
              </a:rPr>
              <a:t>A</a:t>
            </a:r>
            <a:r>
              <a:rPr sz="3600" spc="-160" dirty="0">
                <a:solidFill>
                  <a:srgbClr val="000000"/>
                </a:solidFill>
              </a:rPr>
              <a:t>R</a:t>
            </a:r>
            <a:r>
              <a:rPr sz="3600" dirty="0">
                <a:solidFill>
                  <a:srgbClr val="000000"/>
                </a:solidFill>
              </a:rPr>
              <a:t>Y</a:t>
            </a:r>
            <a:endParaRPr sz="3600"/>
          </a:p>
        </p:txBody>
      </p:sp>
      <p:sp>
        <p:nvSpPr>
          <p:cNvPr id="8" name="object 8"/>
          <p:cNvSpPr/>
          <p:nvPr/>
        </p:nvSpPr>
        <p:spPr>
          <a:xfrm>
            <a:off x="7206233" y="1859279"/>
            <a:ext cx="114300" cy="502920"/>
          </a:xfrm>
          <a:custGeom>
            <a:avLst/>
            <a:gdLst/>
            <a:ahLst/>
            <a:cxnLst/>
            <a:rect l="l" t="t" r="r" b="b"/>
            <a:pathLst>
              <a:path w="114300" h="502919">
                <a:moveTo>
                  <a:pt x="0" y="502920"/>
                </a:moveTo>
                <a:lnTo>
                  <a:pt x="114300" y="502920"/>
                </a:lnTo>
                <a:lnTo>
                  <a:pt x="114300" y="0"/>
                </a:lnTo>
                <a:lnTo>
                  <a:pt x="0" y="0"/>
                </a:lnTo>
                <a:lnTo>
                  <a:pt x="0" y="502920"/>
                </a:lnTo>
                <a:close/>
              </a:path>
            </a:pathLst>
          </a:custGeom>
          <a:solidFill>
            <a:srgbClr val="BB8542"/>
          </a:solidFill>
        </p:spPr>
        <p:txBody>
          <a:bodyPr wrap="square" lIns="0" tIns="0" rIns="0" bIns="0" rtlCol="0"/>
          <a:lstStyle/>
          <a:p>
            <a:endParaRPr/>
          </a:p>
        </p:txBody>
      </p:sp>
      <p:sp>
        <p:nvSpPr>
          <p:cNvPr id="9" name="object 9"/>
          <p:cNvSpPr/>
          <p:nvPr/>
        </p:nvSpPr>
        <p:spPr>
          <a:xfrm>
            <a:off x="7206233" y="3179064"/>
            <a:ext cx="114300" cy="502920"/>
          </a:xfrm>
          <a:custGeom>
            <a:avLst/>
            <a:gdLst/>
            <a:ahLst/>
            <a:cxnLst/>
            <a:rect l="l" t="t" r="r" b="b"/>
            <a:pathLst>
              <a:path w="114300" h="502920">
                <a:moveTo>
                  <a:pt x="0" y="502919"/>
                </a:moveTo>
                <a:lnTo>
                  <a:pt x="114300" y="502919"/>
                </a:lnTo>
                <a:lnTo>
                  <a:pt x="114300" y="0"/>
                </a:lnTo>
                <a:lnTo>
                  <a:pt x="0" y="0"/>
                </a:lnTo>
                <a:lnTo>
                  <a:pt x="0" y="502919"/>
                </a:lnTo>
                <a:close/>
              </a:path>
            </a:pathLst>
          </a:custGeom>
          <a:solidFill>
            <a:srgbClr val="BB8542"/>
          </a:solidFill>
        </p:spPr>
        <p:txBody>
          <a:bodyPr wrap="square" lIns="0" tIns="0" rIns="0" bIns="0" rtlCol="0"/>
          <a:lstStyle/>
          <a:p>
            <a:endParaRPr/>
          </a:p>
        </p:txBody>
      </p:sp>
      <p:sp>
        <p:nvSpPr>
          <p:cNvPr id="10" name="object 10"/>
          <p:cNvSpPr/>
          <p:nvPr/>
        </p:nvSpPr>
        <p:spPr>
          <a:xfrm>
            <a:off x="807719" y="4858511"/>
            <a:ext cx="0" cy="759460"/>
          </a:xfrm>
          <a:custGeom>
            <a:avLst/>
            <a:gdLst/>
            <a:ahLst/>
            <a:cxnLst/>
            <a:rect l="l" t="t" r="r" b="b"/>
            <a:pathLst>
              <a:path h="759460">
                <a:moveTo>
                  <a:pt x="0" y="758951"/>
                </a:moveTo>
                <a:lnTo>
                  <a:pt x="0" y="0"/>
                </a:lnTo>
              </a:path>
            </a:pathLst>
          </a:custGeom>
          <a:ln w="114300">
            <a:solidFill>
              <a:srgbClr val="BB8542"/>
            </a:solidFill>
          </a:ln>
        </p:spPr>
        <p:txBody>
          <a:bodyPr wrap="square" lIns="0" tIns="0" rIns="0" bIns="0" rtlCol="0"/>
          <a:lstStyle/>
          <a:p>
            <a:endParaRPr/>
          </a:p>
        </p:txBody>
      </p:sp>
      <p:sp>
        <p:nvSpPr>
          <p:cNvPr id="11" name="object 11"/>
          <p:cNvSpPr/>
          <p:nvPr/>
        </p:nvSpPr>
        <p:spPr>
          <a:xfrm>
            <a:off x="7206233" y="3834384"/>
            <a:ext cx="114300" cy="777240"/>
          </a:xfrm>
          <a:custGeom>
            <a:avLst/>
            <a:gdLst/>
            <a:ahLst/>
            <a:cxnLst/>
            <a:rect l="l" t="t" r="r" b="b"/>
            <a:pathLst>
              <a:path w="114300" h="777239">
                <a:moveTo>
                  <a:pt x="0" y="777240"/>
                </a:moveTo>
                <a:lnTo>
                  <a:pt x="114300" y="777240"/>
                </a:lnTo>
                <a:lnTo>
                  <a:pt x="114300" y="0"/>
                </a:lnTo>
                <a:lnTo>
                  <a:pt x="0" y="0"/>
                </a:lnTo>
                <a:lnTo>
                  <a:pt x="0" y="777240"/>
                </a:lnTo>
                <a:close/>
              </a:path>
            </a:pathLst>
          </a:custGeom>
          <a:solidFill>
            <a:srgbClr val="BB8542"/>
          </a:solidFill>
        </p:spPr>
        <p:txBody>
          <a:bodyPr wrap="square" lIns="0" tIns="0" rIns="0" bIns="0" rtlCol="0"/>
          <a:lstStyle/>
          <a:p>
            <a:endParaRPr/>
          </a:p>
        </p:txBody>
      </p:sp>
      <p:sp>
        <p:nvSpPr>
          <p:cNvPr id="12" name="object 12"/>
          <p:cNvSpPr/>
          <p:nvPr/>
        </p:nvSpPr>
        <p:spPr>
          <a:xfrm>
            <a:off x="807719" y="3681984"/>
            <a:ext cx="0" cy="485140"/>
          </a:xfrm>
          <a:custGeom>
            <a:avLst/>
            <a:gdLst/>
            <a:ahLst/>
            <a:cxnLst/>
            <a:rect l="l" t="t" r="r" b="b"/>
            <a:pathLst>
              <a:path h="485139">
                <a:moveTo>
                  <a:pt x="0" y="484632"/>
                </a:moveTo>
                <a:lnTo>
                  <a:pt x="0" y="0"/>
                </a:lnTo>
              </a:path>
            </a:pathLst>
          </a:custGeom>
          <a:ln w="114300">
            <a:solidFill>
              <a:srgbClr val="BB8542"/>
            </a:solidFill>
          </a:ln>
        </p:spPr>
        <p:txBody>
          <a:bodyPr wrap="square" lIns="0" tIns="0" rIns="0" bIns="0" rtlCol="0"/>
          <a:lstStyle/>
          <a:p>
            <a:endParaRPr/>
          </a:p>
        </p:txBody>
      </p:sp>
      <p:sp>
        <p:nvSpPr>
          <p:cNvPr id="13" name="object 13"/>
          <p:cNvSpPr/>
          <p:nvPr/>
        </p:nvSpPr>
        <p:spPr>
          <a:xfrm>
            <a:off x="807719" y="2996183"/>
            <a:ext cx="0" cy="485140"/>
          </a:xfrm>
          <a:custGeom>
            <a:avLst/>
            <a:gdLst/>
            <a:ahLst/>
            <a:cxnLst/>
            <a:rect l="l" t="t" r="r" b="b"/>
            <a:pathLst>
              <a:path h="485139">
                <a:moveTo>
                  <a:pt x="0" y="484631"/>
                </a:moveTo>
                <a:lnTo>
                  <a:pt x="0" y="0"/>
                </a:lnTo>
              </a:path>
            </a:pathLst>
          </a:custGeom>
          <a:ln w="114300">
            <a:solidFill>
              <a:srgbClr val="BB8542"/>
            </a:solidFill>
          </a:ln>
        </p:spPr>
        <p:txBody>
          <a:bodyPr wrap="square" lIns="0" tIns="0" rIns="0" bIns="0" rtlCol="0"/>
          <a:lstStyle/>
          <a:p>
            <a:endParaRPr/>
          </a:p>
        </p:txBody>
      </p:sp>
      <p:sp>
        <p:nvSpPr>
          <p:cNvPr id="14" name="object 14"/>
          <p:cNvSpPr/>
          <p:nvPr/>
        </p:nvSpPr>
        <p:spPr>
          <a:xfrm>
            <a:off x="807719" y="2331720"/>
            <a:ext cx="0" cy="485140"/>
          </a:xfrm>
          <a:custGeom>
            <a:avLst/>
            <a:gdLst/>
            <a:ahLst/>
            <a:cxnLst/>
            <a:rect l="l" t="t" r="r" b="b"/>
            <a:pathLst>
              <a:path h="485139">
                <a:moveTo>
                  <a:pt x="0" y="484631"/>
                </a:moveTo>
                <a:lnTo>
                  <a:pt x="0" y="0"/>
                </a:lnTo>
              </a:path>
            </a:pathLst>
          </a:custGeom>
          <a:ln w="114300">
            <a:solidFill>
              <a:srgbClr val="BB8542"/>
            </a:solidFill>
          </a:ln>
        </p:spPr>
        <p:txBody>
          <a:bodyPr wrap="square" lIns="0" tIns="0" rIns="0" bIns="0" rtlCol="0"/>
          <a:lstStyle/>
          <a:p>
            <a:endParaRPr/>
          </a:p>
        </p:txBody>
      </p:sp>
      <p:sp>
        <p:nvSpPr>
          <p:cNvPr id="15" name="object 15"/>
          <p:cNvSpPr/>
          <p:nvPr/>
        </p:nvSpPr>
        <p:spPr>
          <a:xfrm>
            <a:off x="807719" y="1859279"/>
            <a:ext cx="0" cy="274320"/>
          </a:xfrm>
          <a:custGeom>
            <a:avLst/>
            <a:gdLst/>
            <a:ahLst/>
            <a:cxnLst/>
            <a:rect l="l" t="t" r="r" b="b"/>
            <a:pathLst>
              <a:path h="274319">
                <a:moveTo>
                  <a:pt x="0" y="274320"/>
                </a:moveTo>
                <a:lnTo>
                  <a:pt x="0" y="0"/>
                </a:lnTo>
              </a:path>
            </a:pathLst>
          </a:custGeom>
          <a:ln w="114300">
            <a:solidFill>
              <a:srgbClr val="BB8542"/>
            </a:solidFill>
          </a:ln>
        </p:spPr>
        <p:txBody>
          <a:bodyPr wrap="square" lIns="0" tIns="0" rIns="0" bIns="0" rtlCol="0"/>
          <a:lstStyle/>
          <a:p>
            <a:endParaRPr/>
          </a:p>
        </p:txBody>
      </p:sp>
      <p:sp>
        <p:nvSpPr>
          <p:cNvPr id="16" name="object 16"/>
          <p:cNvSpPr/>
          <p:nvPr/>
        </p:nvSpPr>
        <p:spPr>
          <a:xfrm>
            <a:off x="7206233" y="2520695"/>
            <a:ext cx="114300" cy="502920"/>
          </a:xfrm>
          <a:custGeom>
            <a:avLst/>
            <a:gdLst/>
            <a:ahLst/>
            <a:cxnLst/>
            <a:rect l="l" t="t" r="r" b="b"/>
            <a:pathLst>
              <a:path w="114300" h="502919">
                <a:moveTo>
                  <a:pt x="0" y="502919"/>
                </a:moveTo>
                <a:lnTo>
                  <a:pt x="114300" y="502919"/>
                </a:lnTo>
                <a:lnTo>
                  <a:pt x="114300" y="0"/>
                </a:lnTo>
                <a:lnTo>
                  <a:pt x="0" y="0"/>
                </a:lnTo>
                <a:lnTo>
                  <a:pt x="0" y="502919"/>
                </a:lnTo>
                <a:close/>
              </a:path>
            </a:pathLst>
          </a:custGeom>
          <a:solidFill>
            <a:srgbClr val="BB8542"/>
          </a:solidFill>
        </p:spPr>
        <p:txBody>
          <a:bodyPr wrap="square" lIns="0" tIns="0" rIns="0" bIns="0" rtlCol="0"/>
          <a:lstStyle/>
          <a:p>
            <a:endParaRPr/>
          </a:p>
        </p:txBody>
      </p:sp>
      <p:sp>
        <p:nvSpPr>
          <p:cNvPr id="17" name="object 17"/>
          <p:cNvSpPr/>
          <p:nvPr/>
        </p:nvSpPr>
        <p:spPr>
          <a:xfrm>
            <a:off x="807719" y="4370832"/>
            <a:ext cx="0" cy="274320"/>
          </a:xfrm>
          <a:custGeom>
            <a:avLst/>
            <a:gdLst/>
            <a:ahLst/>
            <a:cxnLst/>
            <a:rect l="l" t="t" r="r" b="b"/>
            <a:pathLst>
              <a:path h="274320">
                <a:moveTo>
                  <a:pt x="0" y="274320"/>
                </a:moveTo>
                <a:lnTo>
                  <a:pt x="0" y="0"/>
                </a:lnTo>
              </a:path>
            </a:pathLst>
          </a:custGeom>
          <a:ln w="114300">
            <a:solidFill>
              <a:srgbClr val="BB8542"/>
            </a:solidFill>
          </a:ln>
        </p:spPr>
        <p:txBody>
          <a:bodyPr wrap="square" lIns="0" tIns="0" rIns="0" bIns="0" rtlCol="0"/>
          <a:lstStyle/>
          <a:p>
            <a:endParaRPr/>
          </a:p>
        </p:txBody>
      </p:sp>
      <p:sp>
        <p:nvSpPr>
          <p:cNvPr id="18" name="object 18"/>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41</a:t>
            </a:fld>
            <a:endParaRPr sz="12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1999" y="0"/>
                </a:moveTo>
                <a:lnTo>
                  <a:pt x="0" y="0"/>
                </a:lnTo>
                <a:lnTo>
                  <a:pt x="0" y="6857996"/>
                </a:lnTo>
                <a:lnTo>
                  <a:pt x="12191999" y="6857996"/>
                </a:lnTo>
                <a:lnTo>
                  <a:pt x="12191999" y="0"/>
                </a:lnTo>
                <a:close/>
              </a:path>
            </a:pathLst>
          </a:custGeom>
          <a:solidFill>
            <a:srgbClr val="2D3334"/>
          </a:solidFill>
        </p:spPr>
        <p:txBody>
          <a:bodyPr wrap="square" lIns="0" tIns="0" rIns="0" bIns="0" rtlCol="0"/>
          <a:lstStyle/>
          <a:p>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sp>
        <p:nvSpPr>
          <p:cNvPr id="5" name="object 5"/>
          <p:cNvSpPr txBox="1"/>
          <p:nvPr/>
        </p:nvSpPr>
        <p:spPr>
          <a:xfrm>
            <a:off x="2017014" y="1848434"/>
            <a:ext cx="8981440" cy="4434205"/>
          </a:xfrm>
          <a:prstGeom prst="rect">
            <a:avLst/>
          </a:prstGeom>
        </p:spPr>
        <p:txBody>
          <a:bodyPr vert="horz" wrap="square" lIns="0" tIns="14605" rIns="0" bIns="0" rtlCol="0">
            <a:spAutoFit/>
          </a:bodyPr>
          <a:lstStyle/>
          <a:p>
            <a:pPr marL="12700">
              <a:lnSpc>
                <a:spcPct val="100000"/>
              </a:lnSpc>
              <a:spcBef>
                <a:spcPts val="115"/>
              </a:spcBef>
            </a:pPr>
            <a:r>
              <a:rPr sz="2100" b="1" spc="5" dirty="0">
                <a:solidFill>
                  <a:srgbClr val="FFFFFF"/>
                </a:solidFill>
                <a:latin typeface="Arial"/>
                <a:cs typeface="Arial"/>
              </a:rPr>
              <a:t>What</a:t>
            </a:r>
            <a:r>
              <a:rPr sz="2100" b="1" spc="-10" dirty="0">
                <a:solidFill>
                  <a:srgbClr val="FFFFFF"/>
                </a:solidFill>
                <a:latin typeface="Arial"/>
                <a:cs typeface="Arial"/>
              </a:rPr>
              <a:t> </a:t>
            </a:r>
            <a:r>
              <a:rPr sz="2100" b="1" spc="5" dirty="0">
                <a:solidFill>
                  <a:srgbClr val="FFFFFF"/>
                </a:solidFill>
                <a:latin typeface="Arial"/>
                <a:cs typeface="Arial"/>
              </a:rPr>
              <a:t>are</a:t>
            </a:r>
            <a:r>
              <a:rPr sz="2100" b="1" spc="-30" dirty="0">
                <a:solidFill>
                  <a:srgbClr val="FFFFFF"/>
                </a:solidFill>
                <a:latin typeface="Arial"/>
                <a:cs typeface="Arial"/>
              </a:rPr>
              <a:t> </a:t>
            </a:r>
            <a:r>
              <a:rPr sz="2100" b="1" dirty="0">
                <a:solidFill>
                  <a:srgbClr val="FFFFFF"/>
                </a:solidFill>
                <a:latin typeface="Arial"/>
                <a:cs typeface="Arial"/>
              </a:rPr>
              <a:t>the</a:t>
            </a:r>
            <a:r>
              <a:rPr sz="2100" b="1" spc="-20" dirty="0">
                <a:solidFill>
                  <a:srgbClr val="FFFFFF"/>
                </a:solidFill>
                <a:latin typeface="Arial"/>
                <a:cs typeface="Arial"/>
              </a:rPr>
              <a:t> </a:t>
            </a:r>
            <a:r>
              <a:rPr sz="2100" b="1" dirty="0">
                <a:solidFill>
                  <a:srgbClr val="FFFFFF"/>
                </a:solidFill>
                <a:latin typeface="Arial"/>
                <a:cs typeface="Arial"/>
              </a:rPr>
              <a:t>contraindications</a:t>
            </a:r>
            <a:r>
              <a:rPr sz="2100" b="1" spc="-40" dirty="0">
                <a:solidFill>
                  <a:srgbClr val="FFFFFF"/>
                </a:solidFill>
                <a:latin typeface="Arial"/>
                <a:cs typeface="Arial"/>
              </a:rPr>
              <a:t> </a:t>
            </a:r>
            <a:r>
              <a:rPr sz="2100" b="1" spc="5" dirty="0">
                <a:solidFill>
                  <a:srgbClr val="FFFFFF"/>
                </a:solidFill>
                <a:latin typeface="Arial"/>
                <a:cs typeface="Arial"/>
              </a:rPr>
              <a:t>of</a:t>
            </a:r>
            <a:r>
              <a:rPr sz="2100" b="1" spc="-5" dirty="0">
                <a:solidFill>
                  <a:srgbClr val="FFFFFF"/>
                </a:solidFill>
                <a:latin typeface="Arial"/>
                <a:cs typeface="Arial"/>
              </a:rPr>
              <a:t> </a:t>
            </a:r>
            <a:r>
              <a:rPr sz="2100" b="1" spc="5" dirty="0">
                <a:solidFill>
                  <a:srgbClr val="FFFFFF"/>
                </a:solidFill>
                <a:latin typeface="Arial"/>
                <a:cs typeface="Arial"/>
              </a:rPr>
              <a:t>using</a:t>
            </a:r>
            <a:r>
              <a:rPr sz="2100" b="1" spc="-20" dirty="0">
                <a:solidFill>
                  <a:srgbClr val="FFFFFF"/>
                </a:solidFill>
                <a:latin typeface="Arial"/>
                <a:cs typeface="Arial"/>
              </a:rPr>
              <a:t> </a:t>
            </a:r>
            <a:r>
              <a:rPr sz="2100" b="1" dirty="0">
                <a:solidFill>
                  <a:srgbClr val="FFFFFF"/>
                </a:solidFill>
                <a:latin typeface="Arial"/>
                <a:cs typeface="Arial"/>
              </a:rPr>
              <a:t>the</a:t>
            </a:r>
            <a:r>
              <a:rPr sz="2100" b="1" spc="10" dirty="0">
                <a:solidFill>
                  <a:srgbClr val="FFFFFF"/>
                </a:solidFill>
                <a:latin typeface="Arial"/>
                <a:cs typeface="Arial"/>
              </a:rPr>
              <a:t> </a:t>
            </a:r>
            <a:r>
              <a:rPr sz="2100" b="1" spc="5" dirty="0">
                <a:solidFill>
                  <a:srgbClr val="FFFFFF"/>
                </a:solidFill>
                <a:latin typeface="Arial"/>
                <a:cs typeface="Arial"/>
              </a:rPr>
              <a:t>oral</a:t>
            </a:r>
            <a:r>
              <a:rPr sz="2100" b="1" spc="-15" dirty="0">
                <a:solidFill>
                  <a:srgbClr val="FFFFFF"/>
                </a:solidFill>
                <a:latin typeface="Arial"/>
                <a:cs typeface="Arial"/>
              </a:rPr>
              <a:t> </a:t>
            </a:r>
            <a:r>
              <a:rPr sz="2100" b="1" dirty="0">
                <a:solidFill>
                  <a:srgbClr val="FFFFFF"/>
                </a:solidFill>
                <a:latin typeface="Arial"/>
                <a:cs typeface="Arial"/>
              </a:rPr>
              <a:t>transmucosal</a:t>
            </a:r>
            <a:r>
              <a:rPr sz="2100" b="1" spc="-60" dirty="0">
                <a:solidFill>
                  <a:srgbClr val="FFFFFF"/>
                </a:solidFill>
                <a:latin typeface="Arial"/>
                <a:cs typeface="Arial"/>
              </a:rPr>
              <a:t> </a:t>
            </a:r>
            <a:r>
              <a:rPr sz="2100" b="1" spc="-5" dirty="0">
                <a:solidFill>
                  <a:srgbClr val="FFFFFF"/>
                </a:solidFill>
                <a:latin typeface="Arial"/>
                <a:cs typeface="Arial"/>
              </a:rPr>
              <a:t>fentanyl</a:t>
            </a:r>
            <a:endParaRPr sz="2100">
              <a:latin typeface="Arial"/>
              <a:cs typeface="Arial"/>
            </a:endParaRPr>
          </a:p>
          <a:p>
            <a:pPr marL="12700">
              <a:lnSpc>
                <a:spcPct val="100000"/>
              </a:lnSpc>
            </a:pPr>
            <a:r>
              <a:rPr sz="2100" b="1" dirty="0">
                <a:solidFill>
                  <a:srgbClr val="FFFFFF"/>
                </a:solidFill>
                <a:latin typeface="Arial"/>
                <a:cs typeface="Arial"/>
              </a:rPr>
              <a:t>citrate</a:t>
            </a:r>
            <a:r>
              <a:rPr sz="2100" b="1" spc="-40" dirty="0">
                <a:solidFill>
                  <a:srgbClr val="FFFFFF"/>
                </a:solidFill>
                <a:latin typeface="Arial"/>
                <a:cs typeface="Arial"/>
              </a:rPr>
              <a:t> </a:t>
            </a:r>
            <a:r>
              <a:rPr sz="2100" b="1" dirty="0">
                <a:solidFill>
                  <a:srgbClr val="FFFFFF"/>
                </a:solidFill>
                <a:latin typeface="Arial"/>
                <a:cs typeface="Arial"/>
              </a:rPr>
              <a:t>(OTFC)</a:t>
            </a:r>
            <a:r>
              <a:rPr sz="2100" b="1" spc="-15" dirty="0">
                <a:solidFill>
                  <a:srgbClr val="FFFFFF"/>
                </a:solidFill>
                <a:latin typeface="Arial"/>
                <a:cs typeface="Arial"/>
              </a:rPr>
              <a:t> </a:t>
            </a:r>
            <a:r>
              <a:rPr sz="2100" b="1" spc="5" dirty="0">
                <a:solidFill>
                  <a:srgbClr val="FFFFFF"/>
                </a:solidFill>
                <a:latin typeface="Arial"/>
                <a:cs typeface="Arial"/>
              </a:rPr>
              <a:t>lozenges</a:t>
            </a:r>
            <a:r>
              <a:rPr sz="2100" b="1" spc="-55" dirty="0">
                <a:solidFill>
                  <a:srgbClr val="FFFFFF"/>
                </a:solidFill>
                <a:latin typeface="Arial"/>
                <a:cs typeface="Arial"/>
              </a:rPr>
              <a:t> </a:t>
            </a:r>
            <a:r>
              <a:rPr sz="2100" b="1" dirty="0">
                <a:solidFill>
                  <a:srgbClr val="FFFFFF"/>
                </a:solidFill>
                <a:latin typeface="Arial"/>
                <a:cs typeface="Arial"/>
              </a:rPr>
              <a:t>for</a:t>
            </a:r>
            <a:r>
              <a:rPr sz="2100" b="1" spc="-10" dirty="0">
                <a:solidFill>
                  <a:srgbClr val="FFFFFF"/>
                </a:solidFill>
                <a:latin typeface="Arial"/>
                <a:cs typeface="Arial"/>
              </a:rPr>
              <a:t> </a:t>
            </a:r>
            <a:r>
              <a:rPr sz="2100" b="1" dirty="0">
                <a:solidFill>
                  <a:srgbClr val="FFFFFF"/>
                </a:solidFill>
                <a:latin typeface="Arial"/>
                <a:cs typeface="Arial"/>
              </a:rPr>
              <a:t>moderate</a:t>
            </a:r>
            <a:r>
              <a:rPr sz="2100" b="1" spc="-55" dirty="0">
                <a:solidFill>
                  <a:srgbClr val="FFFFFF"/>
                </a:solidFill>
                <a:latin typeface="Arial"/>
                <a:cs typeface="Arial"/>
              </a:rPr>
              <a:t> </a:t>
            </a:r>
            <a:r>
              <a:rPr sz="2100" b="1" dirty="0">
                <a:solidFill>
                  <a:srgbClr val="FFFFFF"/>
                </a:solidFill>
                <a:latin typeface="Arial"/>
                <a:cs typeface="Arial"/>
              </a:rPr>
              <a:t>to severe</a:t>
            </a:r>
            <a:r>
              <a:rPr sz="2100" b="1" spc="-60" dirty="0">
                <a:solidFill>
                  <a:srgbClr val="FFFFFF"/>
                </a:solidFill>
                <a:latin typeface="Arial"/>
                <a:cs typeface="Arial"/>
              </a:rPr>
              <a:t> </a:t>
            </a:r>
            <a:r>
              <a:rPr sz="2100" b="1" dirty="0">
                <a:solidFill>
                  <a:srgbClr val="FFFFFF"/>
                </a:solidFill>
                <a:latin typeface="Arial"/>
                <a:cs typeface="Arial"/>
              </a:rPr>
              <a:t>pain?</a:t>
            </a:r>
            <a:endParaRPr sz="2100">
              <a:latin typeface="Arial"/>
              <a:cs typeface="Arial"/>
            </a:endParaRPr>
          </a:p>
          <a:p>
            <a:pPr>
              <a:lnSpc>
                <a:spcPct val="100000"/>
              </a:lnSpc>
              <a:spcBef>
                <a:spcPts val="10"/>
              </a:spcBef>
            </a:pPr>
            <a:endParaRPr sz="2600">
              <a:latin typeface="Arial"/>
              <a:cs typeface="Arial"/>
            </a:endParaRPr>
          </a:p>
          <a:p>
            <a:pPr marL="12700">
              <a:lnSpc>
                <a:spcPct val="100000"/>
              </a:lnSpc>
              <a:spcBef>
                <a:spcPts val="5"/>
              </a:spcBef>
            </a:pPr>
            <a:r>
              <a:rPr sz="2100" b="1" spc="5" dirty="0">
                <a:solidFill>
                  <a:srgbClr val="FFFFFF"/>
                </a:solidFill>
                <a:latin typeface="Arial"/>
                <a:cs typeface="Arial"/>
              </a:rPr>
              <a:t>Which</a:t>
            </a:r>
            <a:r>
              <a:rPr sz="2100" b="1" spc="-5" dirty="0">
                <a:solidFill>
                  <a:srgbClr val="FFFFFF"/>
                </a:solidFill>
                <a:latin typeface="Arial"/>
                <a:cs typeface="Arial"/>
              </a:rPr>
              <a:t> </a:t>
            </a:r>
            <a:r>
              <a:rPr sz="2100" b="1" dirty="0">
                <a:solidFill>
                  <a:srgbClr val="FFFFFF"/>
                </a:solidFill>
                <a:latin typeface="Arial"/>
                <a:cs typeface="Arial"/>
              </a:rPr>
              <a:t>CoTCCC-recommended</a:t>
            </a:r>
            <a:r>
              <a:rPr sz="2100" b="1" spc="-25" dirty="0">
                <a:solidFill>
                  <a:srgbClr val="FFFFFF"/>
                </a:solidFill>
                <a:latin typeface="Arial"/>
                <a:cs typeface="Arial"/>
              </a:rPr>
              <a:t> </a:t>
            </a:r>
            <a:r>
              <a:rPr sz="2100" b="1" spc="-5" dirty="0">
                <a:solidFill>
                  <a:srgbClr val="FFFFFF"/>
                </a:solidFill>
                <a:latin typeface="Arial"/>
                <a:cs typeface="Arial"/>
              </a:rPr>
              <a:t>analgesia</a:t>
            </a:r>
            <a:r>
              <a:rPr sz="2100" b="1" spc="-55" dirty="0">
                <a:solidFill>
                  <a:srgbClr val="FFFFFF"/>
                </a:solidFill>
                <a:latin typeface="Arial"/>
                <a:cs typeface="Arial"/>
              </a:rPr>
              <a:t> </a:t>
            </a:r>
            <a:r>
              <a:rPr sz="2100" b="1" dirty="0">
                <a:solidFill>
                  <a:srgbClr val="FFFFFF"/>
                </a:solidFill>
                <a:latin typeface="Arial"/>
                <a:cs typeface="Arial"/>
              </a:rPr>
              <a:t>medications</a:t>
            </a:r>
            <a:r>
              <a:rPr sz="2100" b="1" spc="-50" dirty="0">
                <a:solidFill>
                  <a:srgbClr val="FFFFFF"/>
                </a:solidFill>
                <a:latin typeface="Arial"/>
                <a:cs typeface="Arial"/>
              </a:rPr>
              <a:t> </a:t>
            </a:r>
            <a:r>
              <a:rPr sz="2100" b="1" spc="5" dirty="0">
                <a:solidFill>
                  <a:srgbClr val="FFFFFF"/>
                </a:solidFill>
                <a:latin typeface="Arial"/>
                <a:cs typeface="Arial"/>
              </a:rPr>
              <a:t>can</a:t>
            </a:r>
            <a:r>
              <a:rPr sz="2100" b="1" spc="-30" dirty="0">
                <a:solidFill>
                  <a:srgbClr val="FFFFFF"/>
                </a:solidFill>
                <a:latin typeface="Arial"/>
                <a:cs typeface="Arial"/>
              </a:rPr>
              <a:t> </a:t>
            </a:r>
            <a:r>
              <a:rPr sz="2100" b="1" spc="5" dirty="0">
                <a:solidFill>
                  <a:srgbClr val="FFFFFF"/>
                </a:solidFill>
                <a:latin typeface="Arial"/>
                <a:cs typeface="Arial"/>
              </a:rPr>
              <a:t>be</a:t>
            </a:r>
            <a:r>
              <a:rPr sz="2100" b="1" spc="-30" dirty="0">
                <a:solidFill>
                  <a:srgbClr val="FFFFFF"/>
                </a:solidFill>
                <a:latin typeface="Arial"/>
                <a:cs typeface="Arial"/>
              </a:rPr>
              <a:t> </a:t>
            </a:r>
            <a:r>
              <a:rPr sz="2100" b="1" dirty="0">
                <a:solidFill>
                  <a:srgbClr val="FFFFFF"/>
                </a:solidFill>
                <a:latin typeface="Arial"/>
                <a:cs typeface="Arial"/>
              </a:rPr>
              <a:t>given</a:t>
            </a:r>
            <a:r>
              <a:rPr sz="2100" b="1" spc="-5" dirty="0">
                <a:solidFill>
                  <a:srgbClr val="FFFFFF"/>
                </a:solidFill>
                <a:latin typeface="Arial"/>
                <a:cs typeface="Arial"/>
              </a:rPr>
              <a:t> </a:t>
            </a:r>
            <a:r>
              <a:rPr sz="2100" b="1" spc="5" dirty="0">
                <a:solidFill>
                  <a:srgbClr val="FFFFFF"/>
                </a:solidFill>
                <a:latin typeface="Arial"/>
                <a:cs typeface="Arial"/>
              </a:rPr>
              <a:t>by</a:t>
            </a:r>
            <a:endParaRPr sz="2100">
              <a:latin typeface="Arial"/>
              <a:cs typeface="Arial"/>
            </a:endParaRPr>
          </a:p>
          <a:p>
            <a:pPr marL="12700">
              <a:lnSpc>
                <a:spcPct val="100000"/>
              </a:lnSpc>
            </a:pPr>
            <a:r>
              <a:rPr sz="2100" b="1" dirty="0">
                <a:solidFill>
                  <a:srgbClr val="FFFFFF"/>
                </a:solidFill>
                <a:latin typeface="Arial"/>
                <a:cs typeface="Arial"/>
              </a:rPr>
              <a:t>the</a:t>
            </a:r>
            <a:r>
              <a:rPr sz="2100" b="1" spc="-25" dirty="0">
                <a:solidFill>
                  <a:srgbClr val="FFFFFF"/>
                </a:solidFill>
                <a:latin typeface="Arial"/>
                <a:cs typeface="Arial"/>
              </a:rPr>
              <a:t> </a:t>
            </a:r>
            <a:r>
              <a:rPr sz="2100" b="1" dirty="0">
                <a:solidFill>
                  <a:srgbClr val="FFFFFF"/>
                </a:solidFill>
                <a:latin typeface="Arial"/>
                <a:cs typeface="Arial"/>
              </a:rPr>
              <a:t>intranasal</a:t>
            </a:r>
            <a:r>
              <a:rPr sz="2100" b="1" spc="-80" dirty="0">
                <a:solidFill>
                  <a:srgbClr val="FFFFFF"/>
                </a:solidFill>
                <a:latin typeface="Arial"/>
                <a:cs typeface="Arial"/>
              </a:rPr>
              <a:t> </a:t>
            </a:r>
            <a:r>
              <a:rPr sz="2100" b="1" spc="5" dirty="0">
                <a:solidFill>
                  <a:srgbClr val="FFFFFF"/>
                </a:solidFill>
                <a:latin typeface="Arial"/>
                <a:cs typeface="Arial"/>
              </a:rPr>
              <a:t>route?</a:t>
            </a:r>
            <a:endParaRPr sz="2100">
              <a:latin typeface="Arial"/>
              <a:cs typeface="Arial"/>
            </a:endParaRPr>
          </a:p>
          <a:p>
            <a:pPr marL="12700" marR="579120">
              <a:lnSpc>
                <a:spcPct val="219099"/>
              </a:lnSpc>
            </a:pPr>
            <a:r>
              <a:rPr sz="2100" b="1" spc="10" dirty="0">
                <a:solidFill>
                  <a:srgbClr val="FFFFFF"/>
                </a:solidFill>
                <a:latin typeface="Arial"/>
                <a:cs typeface="Arial"/>
              </a:rPr>
              <a:t>Why</a:t>
            </a:r>
            <a:r>
              <a:rPr sz="2100" b="1" spc="-30" dirty="0">
                <a:solidFill>
                  <a:srgbClr val="FFFFFF"/>
                </a:solidFill>
                <a:latin typeface="Arial"/>
                <a:cs typeface="Arial"/>
              </a:rPr>
              <a:t> </a:t>
            </a:r>
            <a:r>
              <a:rPr sz="2100" b="1" spc="-5" dirty="0">
                <a:solidFill>
                  <a:srgbClr val="FFFFFF"/>
                </a:solidFill>
                <a:latin typeface="Arial"/>
                <a:cs typeface="Arial"/>
              </a:rPr>
              <a:t>is</a:t>
            </a:r>
            <a:r>
              <a:rPr sz="2100" b="1" spc="15" dirty="0">
                <a:solidFill>
                  <a:srgbClr val="FFFFFF"/>
                </a:solidFill>
                <a:latin typeface="Arial"/>
                <a:cs typeface="Arial"/>
              </a:rPr>
              <a:t> </a:t>
            </a:r>
            <a:r>
              <a:rPr sz="2100" b="1" spc="-5" dirty="0">
                <a:solidFill>
                  <a:srgbClr val="FFFFFF"/>
                </a:solidFill>
                <a:latin typeface="Arial"/>
                <a:cs typeface="Arial"/>
              </a:rPr>
              <a:t>it</a:t>
            </a:r>
            <a:r>
              <a:rPr sz="2100" b="1" spc="10" dirty="0">
                <a:solidFill>
                  <a:srgbClr val="FFFFFF"/>
                </a:solidFill>
                <a:latin typeface="Arial"/>
                <a:cs typeface="Arial"/>
              </a:rPr>
              <a:t> </a:t>
            </a:r>
            <a:r>
              <a:rPr sz="2100" b="1" spc="5" dirty="0">
                <a:solidFill>
                  <a:srgbClr val="FFFFFF"/>
                </a:solidFill>
                <a:latin typeface="Arial"/>
                <a:cs typeface="Arial"/>
              </a:rPr>
              <a:t>okay</a:t>
            </a:r>
            <a:r>
              <a:rPr sz="2100" b="1" spc="-50" dirty="0">
                <a:solidFill>
                  <a:srgbClr val="FFFFFF"/>
                </a:solidFill>
                <a:latin typeface="Arial"/>
                <a:cs typeface="Arial"/>
              </a:rPr>
              <a:t> </a:t>
            </a:r>
            <a:r>
              <a:rPr sz="2100" b="1" dirty="0">
                <a:solidFill>
                  <a:srgbClr val="FFFFFF"/>
                </a:solidFill>
                <a:latin typeface="Arial"/>
                <a:cs typeface="Arial"/>
              </a:rPr>
              <a:t>to</a:t>
            </a:r>
            <a:r>
              <a:rPr sz="2100" b="1" spc="25" dirty="0">
                <a:solidFill>
                  <a:srgbClr val="FFFFFF"/>
                </a:solidFill>
                <a:latin typeface="Arial"/>
                <a:cs typeface="Arial"/>
              </a:rPr>
              <a:t> </a:t>
            </a:r>
            <a:r>
              <a:rPr sz="2100" b="1" dirty="0">
                <a:solidFill>
                  <a:srgbClr val="FFFFFF"/>
                </a:solidFill>
                <a:latin typeface="Arial"/>
                <a:cs typeface="Arial"/>
              </a:rPr>
              <a:t>take</a:t>
            </a:r>
            <a:r>
              <a:rPr sz="2100" b="1" spc="-25" dirty="0">
                <a:solidFill>
                  <a:srgbClr val="FFFFFF"/>
                </a:solidFill>
                <a:latin typeface="Arial"/>
                <a:cs typeface="Arial"/>
              </a:rPr>
              <a:t> </a:t>
            </a:r>
            <a:r>
              <a:rPr sz="2100" b="1" dirty="0">
                <a:solidFill>
                  <a:srgbClr val="FFFFFF"/>
                </a:solidFill>
                <a:latin typeface="Arial"/>
                <a:cs typeface="Arial"/>
              </a:rPr>
              <a:t>the</a:t>
            </a:r>
            <a:r>
              <a:rPr sz="2100" b="1" spc="-25" dirty="0">
                <a:solidFill>
                  <a:srgbClr val="FFFFFF"/>
                </a:solidFill>
                <a:latin typeface="Arial"/>
                <a:cs typeface="Arial"/>
              </a:rPr>
              <a:t> </a:t>
            </a:r>
            <a:r>
              <a:rPr sz="2100" b="1" dirty="0">
                <a:solidFill>
                  <a:srgbClr val="FFFFFF"/>
                </a:solidFill>
                <a:latin typeface="Arial"/>
                <a:cs typeface="Arial"/>
              </a:rPr>
              <a:t>meloxicam</a:t>
            </a:r>
            <a:r>
              <a:rPr sz="2100" b="1" spc="-60" dirty="0">
                <a:solidFill>
                  <a:srgbClr val="FFFFFF"/>
                </a:solidFill>
                <a:latin typeface="Arial"/>
                <a:cs typeface="Arial"/>
              </a:rPr>
              <a:t> </a:t>
            </a:r>
            <a:r>
              <a:rPr sz="2100" b="1" spc="-5" dirty="0">
                <a:solidFill>
                  <a:srgbClr val="FFFFFF"/>
                </a:solidFill>
                <a:latin typeface="Arial"/>
                <a:cs typeface="Arial"/>
              </a:rPr>
              <a:t>in</a:t>
            </a:r>
            <a:r>
              <a:rPr sz="2100" b="1" spc="25" dirty="0">
                <a:solidFill>
                  <a:srgbClr val="FFFFFF"/>
                </a:solidFill>
                <a:latin typeface="Arial"/>
                <a:cs typeface="Arial"/>
              </a:rPr>
              <a:t> </a:t>
            </a:r>
            <a:r>
              <a:rPr sz="2100" b="1" dirty="0">
                <a:solidFill>
                  <a:srgbClr val="FFFFFF"/>
                </a:solidFill>
                <a:latin typeface="Arial"/>
                <a:cs typeface="Arial"/>
              </a:rPr>
              <a:t>the </a:t>
            </a:r>
            <a:r>
              <a:rPr sz="2100" b="1" spc="10" dirty="0">
                <a:solidFill>
                  <a:srgbClr val="FFFFFF"/>
                </a:solidFill>
                <a:latin typeface="Arial"/>
                <a:cs typeface="Arial"/>
              </a:rPr>
              <a:t>CWMP</a:t>
            </a:r>
            <a:r>
              <a:rPr sz="2100" b="1" spc="-95" dirty="0">
                <a:solidFill>
                  <a:srgbClr val="FFFFFF"/>
                </a:solidFill>
                <a:latin typeface="Arial"/>
                <a:cs typeface="Arial"/>
              </a:rPr>
              <a:t> </a:t>
            </a:r>
            <a:r>
              <a:rPr sz="2100" b="1" spc="5" dirty="0">
                <a:solidFill>
                  <a:srgbClr val="FFFFFF"/>
                </a:solidFill>
                <a:latin typeface="Arial"/>
                <a:cs typeface="Arial"/>
              </a:rPr>
              <a:t>but</a:t>
            </a:r>
            <a:r>
              <a:rPr sz="2100" b="1" spc="-15" dirty="0">
                <a:solidFill>
                  <a:srgbClr val="FFFFFF"/>
                </a:solidFill>
                <a:latin typeface="Arial"/>
                <a:cs typeface="Arial"/>
              </a:rPr>
              <a:t> </a:t>
            </a:r>
            <a:r>
              <a:rPr sz="2100" b="1" spc="5" dirty="0">
                <a:solidFill>
                  <a:srgbClr val="FFFFFF"/>
                </a:solidFill>
                <a:latin typeface="Arial"/>
                <a:cs typeface="Arial"/>
              </a:rPr>
              <a:t>not</a:t>
            </a:r>
            <a:r>
              <a:rPr sz="2100" b="1" spc="-10" dirty="0">
                <a:solidFill>
                  <a:srgbClr val="FFFFFF"/>
                </a:solidFill>
                <a:latin typeface="Arial"/>
                <a:cs typeface="Arial"/>
              </a:rPr>
              <a:t> </a:t>
            </a:r>
            <a:r>
              <a:rPr sz="2100" b="1" spc="5" dirty="0">
                <a:solidFill>
                  <a:srgbClr val="FFFFFF"/>
                </a:solidFill>
                <a:latin typeface="Arial"/>
                <a:cs typeface="Arial"/>
              </a:rPr>
              <a:t>Motrin? </a:t>
            </a:r>
            <a:r>
              <a:rPr sz="2100" b="1" spc="-570" dirty="0">
                <a:solidFill>
                  <a:srgbClr val="FFFFFF"/>
                </a:solidFill>
                <a:latin typeface="Arial"/>
                <a:cs typeface="Arial"/>
              </a:rPr>
              <a:t> </a:t>
            </a:r>
            <a:r>
              <a:rPr sz="2100" b="1" spc="5" dirty="0">
                <a:solidFill>
                  <a:srgbClr val="FFFFFF"/>
                </a:solidFill>
                <a:latin typeface="Arial"/>
                <a:cs typeface="Arial"/>
              </a:rPr>
              <a:t>What</a:t>
            </a:r>
            <a:r>
              <a:rPr sz="2100" b="1" spc="-20" dirty="0">
                <a:solidFill>
                  <a:srgbClr val="FFFFFF"/>
                </a:solidFill>
                <a:latin typeface="Arial"/>
                <a:cs typeface="Arial"/>
              </a:rPr>
              <a:t> </a:t>
            </a:r>
            <a:r>
              <a:rPr sz="2100" b="1" spc="5" dirty="0">
                <a:solidFill>
                  <a:srgbClr val="FFFFFF"/>
                </a:solidFill>
                <a:latin typeface="Arial"/>
                <a:cs typeface="Arial"/>
              </a:rPr>
              <a:t>are</a:t>
            </a:r>
            <a:r>
              <a:rPr sz="2100" b="1" spc="-40" dirty="0">
                <a:solidFill>
                  <a:srgbClr val="FFFFFF"/>
                </a:solidFill>
                <a:latin typeface="Arial"/>
                <a:cs typeface="Arial"/>
              </a:rPr>
              <a:t> </a:t>
            </a:r>
            <a:r>
              <a:rPr sz="2100" b="1" dirty="0">
                <a:solidFill>
                  <a:srgbClr val="FFFFFF"/>
                </a:solidFill>
                <a:latin typeface="Arial"/>
                <a:cs typeface="Arial"/>
              </a:rPr>
              <a:t>the</a:t>
            </a:r>
            <a:r>
              <a:rPr sz="2100" b="1" spc="-25" dirty="0">
                <a:solidFill>
                  <a:srgbClr val="FFFFFF"/>
                </a:solidFill>
                <a:latin typeface="Arial"/>
                <a:cs typeface="Arial"/>
              </a:rPr>
              <a:t> </a:t>
            </a:r>
            <a:r>
              <a:rPr sz="2100" b="1" spc="5" dirty="0">
                <a:solidFill>
                  <a:srgbClr val="FFFFFF"/>
                </a:solidFill>
                <a:latin typeface="Arial"/>
                <a:cs typeface="Arial"/>
              </a:rPr>
              <a:t>advantages</a:t>
            </a:r>
            <a:r>
              <a:rPr sz="2100" b="1" spc="-55" dirty="0">
                <a:solidFill>
                  <a:srgbClr val="FFFFFF"/>
                </a:solidFill>
                <a:latin typeface="Arial"/>
                <a:cs typeface="Arial"/>
              </a:rPr>
              <a:t> </a:t>
            </a:r>
            <a:r>
              <a:rPr sz="2100" b="1" spc="5" dirty="0">
                <a:solidFill>
                  <a:srgbClr val="FFFFFF"/>
                </a:solidFill>
                <a:latin typeface="Arial"/>
                <a:cs typeface="Arial"/>
              </a:rPr>
              <a:t>of</a:t>
            </a:r>
            <a:r>
              <a:rPr sz="2100" b="1" spc="-10" dirty="0">
                <a:solidFill>
                  <a:srgbClr val="FFFFFF"/>
                </a:solidFill>
                <a:latin typeface="Arial"/>
                <a:cs typeface="Arial"/>
              </a:rPr>
              <a:t> </a:t>
            </a:r>
            <a:r>
              <a:rPr sz="2100" b="1" spc="5" dirty="0">
                <a:solidFill>
                  <a:srgbClr val="FFFFFF"/>
                </a:solidFill>
                <a:latin typeface="Arial"/>
                <a:cs typeface="Arial"/>
              </a:rPr>
              <a:t>using</a:t>
            </a:r>
            <a:r>
              <a:rPr sz="2100" b="1" spc="-30" dirty="0">
                <a:solidFill>
                  <a:srgbClr val="FFFFFF"/>
                </a:solidFill>
                <a:latin typeface="Arial"/>
                <a:cs typeface="Arial"/>
              </a:rPr>
              <a:t> </a:t>
            </a:r>
            <a:r>
              <a:rPr sz="2100" b="1" dirty="0">
                <a:solidFill>
                  <a:srgbClr val="FFFFFF"/>
                </a:solidFill>
                <a:latin typeface="Arial"/>
                <a:cs typeface="Arial"/>
              </a:rPr>
              <a:t>ketamine</a:t>
            </a:r>
            <a:r>
              <a:rPr sz="2100" b="1" spc="-50" dirty="0">
                <a:solidFill>
                  <a:srgbClr val="FFFFFF"/>
                </a:solidFill>
                <a:latin typeface="Arial"/>
                <a:cs typeface="Arial"/>
              </a:rPr>
              <a:t> </a:t>
            </a:r>
            <a:r>
              <a:rPr sz="2100" b="1" spc="5" dirty="0">
                <a:solidFill>
                  <a:srgbClr val="FFFFFF"/>
                </a:solidFill>
                <a:latin typeface="Arial"/>
                <a:cs typeface="Arial"/>
              </a:rPr>
              <a:t>instead</a:t>
            </a:r>
            <a:r>
              <a:rPr sz="2100" b="1" spc="-30" dirty="0">
                <a:solidFill>
                  <a:srgbClr val="FFFFFF"/>
                </a:solidFill>
                <a:latin typeface="Arial"/>
                <a:cs typeface="Arial"/>
              </a:rPr>
              <a:t> </a:t>
            </a:r>
            <a:r>
              <a:rPr sz="2100" b="1" spc="5" dirty="0">
                <a:solidFill>
                  <a:srgbClr val="FFFFFF"/>
                </a:solidFill>
                <a:latin typeface="Arial"/>
                <a:cs typeface="Arial"/>
              </a:rPr>
              <a:t>of</a:t>
            </a:r>
            <a:r>
              <a:rPr sz="2100" b="1" spc="-10" dirty="0">
                <a:solidFill>
                  <a:srgbClr val="FFFFFF"/>
                </a:solidFill>
                <a:latin typeface="Arial"/>
                <a:cs typeface="Arial"/>
              </a:rPr>
              <a:t> </a:t>
            </a:r>
            <a:r>
              <a:rPr sz="2100" b="1" spc="-5" dirty="0">
                <a:solidFill>
                  <a:srgbClr val="FFFFFF"/>
                </a:solidFill>
                <a:latin typeface="Arial"/>
                <a:cs typeface="Arial"/>
              </a:rPr>
              <a:t>fentanyl</a:t>
            </a:r>
            <a:r>
              <a:rPr sz="2100" b="1" dirty="0">
                <a:solidFill>
                  <a:srgbClr val="FFFFFF"/>
                </a:solidFill>
                <a:latin typeface="Arial"/>
                <a:cs typeface="Arial"/>
              </a:rPr>
              <a:t> for</a:t>
            </a:r>
            <a:endParaRPr sz="2100">
              <a:latin typeface="Arial"/>
              <a:cs typeface="Arial"/>
            </a:endParaRPr>
          </a:p>
          <a:p>
            <a:pPr marL="12700">
              <a:lnSpc>
                <a:spcPct val="100000"/>
              </a:lnSpc>
            </a:pPr>
            <a:r>
              <a:rPr sz="2100" b="1" dirty="0">
                <a:solidFill>
                  <a:srgbClr val="FFFFFF"/>
                </a:solidFill>
                <a:latin typeface="Arial"/>
                <a:cs typeface="Arial"/>
              </a:rPr>
              <a:t>moderate</a:t>
            </a:r>
            <a:r>
              <a:rPr sz="2100" b="1" spc="-55" dirty="0">
                <a:solidFill>
                  <a:srgbClr val="FFFFFF"/>
                </a:solidFill>
                <a:latin typeface="Arial"/>
                <a:cs typeface="Arial"/>
              </a:rPr>
              <a:t> </a:t>
            </a:r>
            <a:r>
              <a:rPr sz="2100" b="1" dirty="0">
                <a:solidFill>
                  <a:srgbClr val="FFFFFF"/>
                </a:solidFill>
                <a:latin typeface="Arial"/>
                <a:cs typeface="Arial"/>
              </a:rPr>
              <a:t>to</a:t>
            </a:r>
            <a:r>
              <a:rPr sz="2100" b="1" spc="5" dirty="0">
                <a:solidFill>
                  <a:srgbClr val="FFFFFF"/>
                </a:solidFill>
                <a:latin typeface="Arial"/>
                <a:cs typeface="Arial"/>
              </a:rPr>
              <a:t> </a:t>
            </a:r>
            <a:r>
              <a:rPr sz="2100" b="1" dirty="0">
                <a:solidFill>
                  <a:srgbClr val="FFFFFF"/>
                </a:solidFill>
                <a:latin typeface="Arial"/>
                <a:cs typeface="Arial"/>
              </a:rPr>
              <a:t>severe</a:t>
            </a:r>
            <a:r>
              <a:rPr sz="2100" b="1" spc="-30" dirty="0">
                <a:solidFill>
                  <a:srgbClr val="FFFFFF"/>
                </a:solidFill>
                <a:latin typeface="Arial"/>
                <a:cs typeface="Arial"/>
              </a:rPr>
              <a:t> </a:t>
            </a:r>
            <a:r>
              <a:rPr sz="2100" b="1" dirty="0">
                <a:solidFill>
                  <a:srgbClr val="FFFFFF"/>
                </a:solidFill>
                <a:latin typeface="Arial"/>
                <a:cs typeface="Arial"/>
              </a:rPr>
              <a:t>pain</a:t>
            </a:r>
            <a:r>
              <a:rPr sz="2100" b="1" spc="-25" dirty="0">
                <a:solidFill>
                  <a:srgbClr val="FFFFFF"/>
                </a:solidFill>
                <a:latin typeface="Arial"/>
                <a:cs typeface="Arial"/>
              </a:rPr>
              <a:t> </a:t>
            </a:r>
            <a:r>
              <a:rPr sz="2100" b="1" dirty="0">
                <a:solidFill>
                  <a:srgbClr val="FFFFFF"/>
                </a:solidFill>
                <a:latin typeface="Arial"/>
                <a:cs typeface="Arial"/>
              </a:rPr>
              <a:t>control</a:t>
            </a:r>
            <a:r>
              <a:rPr sz="2100" b="1" spc="-10" dirty="0">
                <a:solidFill>
                  <a:srgbClr val="FFFFFF"/>
                </a:solidFill>
                <a:latin typeface="Arial"/>
                <a:cs typeface="Arial"/>
              </a:rPr>
              <a:t> </a:t>
            </a:r>
            <a:r>
              <a:rPr sz="2100" b="1" spc="-5" dirty="0">
                <a:solidFill>
                  <a:srgbClr val="FFFFFF"/>
                </a:solidFill>
                <a:latin typeface="Arial"/>
                <a:cs typeface="Arial"/>
              </a:rPr>
              <a:t>in</a:t>
            </a:r>
            <a:r>
              <a:rPr sz="2100" b="1" spc="5" dirty="0">
                <a:solidFill>
                  <a:srgbClr val="FFFFFF"/>
                </a:solidFill>
                <a:latin typeface="Arial"/>
                <a:cs typeface="Arial"/>
              </a:rPr>
              <a:t> </a:t>
            </a:r>
            <a:r>
              <a:rPr sz="2100" b="1" dirty="0">
                <a:solidFill>
                  <a:srgbClr val="FFFFFF"/>
                </a:solidFill>
                <a:latin typeface="Arial"/>
                <a:cs typeface="Arial"/>
              </a:rPr>
              <a:t>the face</a:t>
            </a:r>
            <a:r>
              <a:rPr sz="2100" b="1" spc="-25" dirty="0">
                <a:solidFill>
                  <a:srgbClr val="FFFFFF"/>
                </a:solidFill>
                <a:latin typeface="Arial"/>
                <a:cs typeface="Arial"/>
              </a:rPr>
              <a:t> </a:t>
            </a:r>
            <a:r>
              <a:rPr sz="2100" b="1" spc="5" dirty="0">
                <a:solidFill>
                  <a:srgbClr val="FFFFFF"/>
                </a:solidFill>
                <a:latin typeface="Arial"/>
                <a:cs typeface="Arial"/>
              </a:rPr>
              <a:t>of</a:t>
            </a:r>
            <a:r>
              <a:rPr sz="2100" b="1" spc="-5" dirty="0">
                <a:solidFill>
                  <a:srgbClr val="FFFFFF"/>
                </a:solidFill>
                <a:latin typeface="Arial"/>
                <a:cs typeface="Arial"/>
              </a:rPr>
              <a:t> </a:t>
            </a:r>
            <a:r>
              <a:rPr sz="2100" b="1" spc="5" dirty="0">
                <a:solidFill>
                  <a:srgbClr val="FFFFFF"/>
                </a:solidFill>
                <a:latin typeface="Arial"/>
                <a:cs typeface="Arial"/>
              </a:rPr>
              <a:t>shock</a:t>
            </a:r>
            <a:r>
              <a:rPr sz="2100" b="1" spc="-50" dirty="0">
                <a:solidFill>
                  <a:srgbClr val="FFFFFF"/>
                </a:solidFill>
                <a:latin typeface="Arial"/>
                <a:cs typeface="Arial"/>
              </a:rPr>
              <a:t> </a:t>
            </a:r>
            <a:r>
              <a:rPr sz="2100" b="1" spc="5" dirty="0">
                <a:solidFill>
                  <a:srgbClr val="FFFFFF"/>
                </a:solidFill>
                <a:latin typeface="Arial"/>
                <a:cs typeface="Arial"/>
              </a:rPr>
              <a:t>or</a:t>
            </a:r>
            <a:r>
              <a:rPr sz="2100" b="1" spc="-5" dirty="0">
                <a:solidFill>
                  <a:srgbClr val="FFFFFF"/>
                </a:solidFill>
                <a:latin typeface="Arial"/>
                <a:cs typeface="Arial"/>
              </a:rPr>
              <a:t> </a:t>
            </a:r>
            <a:r>
              <a:rPr sz="2100" b="1" dirty="0">
                <a:solidFill>
                  <a:srgbClr val="FFFFFF"/>
                </a:solidFill>
                <a:latin typeface="Arial"/>
                <a:cs typeface="Arial"/>
              </a:rPr>
              <a:t>respiratory</a:t>
            </a:r>
            <a:endParaRPr sz="2100">
              <a:latin typeface="Arial"/>
              <a:cs typeface="Arial"/>
            </a:endParaRPr>
          </a:p>
          <a:p>
            <a:pPr marL="12700">
              <a:lnSpc>
                <a:spcPct val="100000"/>
              </a:lnSpc>
            </a:pPr>
            <a:r>
              <a:rPr sz="2100" b="1" spc="5" dirty="0">
                <a:solidFill>
                  <a:srgbClr val="FFFFFF"/>
                </a:solidFill>
                <a:latin typeface="Arial"/>
                <a:cs typeface="Arial"/>
              </a:rPr>
              <a:t>compromise?</a:t>
            </a:r>
            <a:endParaRPr sz="2100">
              <a:latin typeface="Arial"/>
              <a:cs typeface="Arial"/>
            </a:endParaRPr>
          </a:p>
          <a:p>
            <a:pPr>
              <a:lnSpc>
                <a:spcPct val="100000"/>
              </a:lnSpc>
              <a:spcBef>
                <a:spcPts val="15"/>
              </a:spcBef>
            </a:pPr>
            <a:endParaRPr sz="2600">
              <a:latin typeface="Arial"/>
              <a:cs typeface="Arial"/>
            </a:endParaRPr>
          </a:p>
          <a:p>
            <a:pPr marL="12700">
              <a:lnSpc>
                <a:spcPct val="100000"/>
              </a:lnSpc>
            </a:pPr>
            <a:r>
              <a:rPr sz="2100" b="1" spc="5" dirty="0">
                <a:solidFill>
                  <a:srgbClr val="FFFFFF"/>
                </a:solidFill>
                <a:latin typeface="Arial"/>
                <a:cs typeface="Arial"/>
              </a:rPr>
              <a:t>Name</a:t>
            </a:r>
            <a:r>
              <a:rPr sz="2100" b="1" spc="-55" dirty="0">
                <a:solidFill>
                  <a:srgbClr val="FFFFFF"/>
                </a:solidFill>
                <a:latin typeface="Arial"/>
                <a:cs typeface="Arial"/>
              </a:rPr>
              <a:t> </a:t>
            </a:r>
            <a:r>
              <a:rPr sz="2100" b="1" dirty="0">
                <a:solidFill>
                  <a:srgbClr val="FFFFFF"/>
                </a:solidFill>
                <a:latin typeface="Arial"/>
                <a:cs typeface="Arial"/>
              </a:rPr>
              <a:t>the three</a:t>
            </a:r>
            <a:r>
              <a:rPr sz="2100" b="1" spc="-25" dirty="0">
                <a:solidFill>
                  <a:srgbClr val="FFFFFF"/>
                </a:solidFill>
                <a:latin typeface="Arial"/>
                <a:cs typeface="Arial"/>
              </a:rPr>
              <a:t> </a:t>
            </a:r>
            <a:r>
              <a:rPr sz="2100" b="1" dirty="0">
                <a:solidFill>
                  <a:srgbClr val="FFFFFF"/>
                </a:solidFill>
                <a:latin typeface="Arial"/>
                <a:cs typeface="Arial"/>
              </a:rPr>
              <a:t>intramuscular</a:t>
            </a:r>
            <a:r>
              <a:rPr sz="2100" b="1" spc="-80" dirty="0">
                <a:solidFill>
                  <a:srgbClr val="FFFFFF"/>
                </a:solidFill>
                <a:latin typeface="Arial"/>
                <a:cs typeface="Arial"/>
              </a:rPr>
              <a:t> </a:t>
            </a:r>
            <a:r>
              <a:rPr sz="2100" b="1" dirty="0">
                <a:solidFill>
                  <a:srgbClr val="FFFFFF"/>
                </a:solidFill>
                <a:latin typeface="Arial"/>
                <a:cs typeface="Arial"/>
              </a:rPr>
              <a:t>injection</a:t>
            </a:r>
            <a:r>
              <a:rPr sz="2100" b="1" spc="10" dirty="0">
                <a:solidFill>
                  <a:srgbClr val="FFFFFF"/>
                </a:solidFill>
                <a:latin typeface="Arial"/>
                <a:cs typeface="Arial"/>
              </a:rPr>
              <a:t> </a:t>
            </a:r>
            <a:r>
              <a:rPr sz="2100" b="1" dirty="0">
                <a:solidFill>
                  <a:srgbClr val="FFFFFF"/>
                </a:solidFill>
                <a:latin typeface="Arial"/>
                <a:cs typeface="Arial"/>
              </a:rPr>
              <a:t>sites </a:t>
            </a:r>
            <a:r>
              <a:rPr sz="2100" b="1" spc="5" dirty="0">
                <a:solidFill>
                  <a:srgbClr val="FFFFFF"/>
                </a:solidFill>
                <a:latin typeface="Arial"/>
                <a:cs typeface="Arial"/>
              </a:rPr>
              <a:t>and</a:t>
            </a:r>
            <a:r>
              <a:rPr sz="2100" b="1" spc="-25" dirty="0">
                <a:solidFill>
                  <a:srgbClr val="FFFFFF"/>
                </a:solidFill>
                <a:latin typeface="Arial"/>
                <a:cs typeface="Arial"/>
              </a:rPr>
              <a:t> </a:t>
            </a:r>
            <a:r>
              <a:rPr sz="2100" b="1" dirty="0">
                <a:solidFill>
                  <a:srgbClr val="FFFFFF"/>
                </a:solidFill>
                <a:latin typeface="Arial"/>
                <a:cs typeface="Arial"/>
              </a:rPr>
              <a:t>their</a:t>
            </a:r>
            <a:r>
              <a:rPr sz="2100" b="1" spc="-10" dirty="0">
                <a:solidFill>
                  <a:srgbClr val="FFFFFF"/>
                </a:solidFill>
                <a:latin typeface="Arial"/>
                <a:cs typeface="Arial"/>
              </a:rPr>
              <a:t> </a:t>
            </a:r>
            <a:r>
              <a:rPr sz="2100" b="1" dirty="0">
                <a:solidFill>
                  <a:srgbClr val="FFFFFF"/>
                </a:solidFill>
                <a:latin typeface="Arial"/>
                <a:cs typeface="Arial"/>
              </a:rPr>
              <a:t>landmarks</a:t>
            </a:r>
            <a:endParaRPr sz="2100">
              <a:latin typeface="Arial"/>
              <a:cs typeface="Arial"/>
            </a:endParaRPr>
          </a:p>
        </p:txBody>
      </p:sp>
      <p:sp>
        <p:nvSpPr>
          <p:cNvPr id="6" name="object 6"/>
          <p:cNvSpPr txBox="1">
            <a:spLocks noGrp="1"/>
          </p:cNvSpPr>
          <p:nvPr>
            <p:ph type="title"/>
          </p:nvPr>
        </p:nvSpPr>
        <p:spPr>
          <a:xfrm>
            <a:off x="3616197" y="804164"/>
            <a:ext cx="4968240"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FFFFFF"/>
                </a:solidFill>
              </a:rPr>
              <a:t>CHECK</a:t>
            </a:r>
            <a:r>
              <a:rPr sz="3600" spc="-15" dirty="0">
                <a:solidFill>
                  <a:srgbClr val="FFFFFF"/>
                </a:solidFill>
              </a:rPr>
              <a:t> </a:t>
            </a:r>
            <a:r>
              <a:rPr sz="3600" dirty="0">
                <a:solidFill>
                  <a:srgbClr val="FFFFFF"/>
                </a:solidFill>
              </a:rPr>
              <a:t>ON</a:t>
            </a:r>
            <a:r>
              <a:rPr sz="3600" spc="-30" dirty="0">
                <a:solidFill>
                  <a:srgbClr val="FFFFFF"/>
                </a:solidFill>
              </a:rPr>
              <a:t> </a:t>
            </a:r>
            <a:r>
              <a:rPr sz="3600" spc="-15" dirty="0">
                <a:solidFill>
                  <a:srgbClr val="FFFFFF"/>
                </a:solidFill>
              </a:rPr>
              <a:t>LEARNING</a:t>
            </a:r>
            <a:endParaRPr sz="3600"/>
          </a:p>
        </p:txBody>
      </p:sp>
      <p:pic>
        <p:nvPicPr>
          <p:cNvPr id="7" name="object 7"/>
          <p:cNvPicPr/>
          <p:nvPr/>
        </p:nvPicPr>
        <p:blipFill>
          <a:blip r:embed="rId4" cstate="print"/>
          <a:stretch>
            <a:fillRect/>
          </a:stretch>
        </p:blipFill>
        <p:spPr>
          <a:xfrm>
            <a:off x="1228344" y="1908048"/>
            <a:ext cx="551688" cy="588263"/>
          </a:xfrm>
          <a:prstGeom prst="rect">
            <a:avLst/>
          </a:prstGeom>
        </p:spPr>
      </p:pic>
      <p:pic>
        <p:nvPicPr>
          <p:cNvPr id="8" name="object 8"/>
          <p:cNvPicPr/>
          <p:nvPr/>
        </p:nvPicPr>
        <p:blipFill>
          <a:blip r:embed="rId4" cstate="print"/>
          <a:stretch>
            <a:fillRect/>
          </a:stretch>
        </p:blipFill>
        <p:spPr>
          <a:xfrm>
            <a:off x="1228344" y="3797808"/>
            <a:ext cx="551688" cy="588263"/>
          </a:xfrm>
          <a:prstGeom prst="rect">
            <a:avLst/>
          </a:prstGeom>
        </p:spPr>
      </p:pic>
      <p:pic>
        <p:nvPicPr>
          <p:cNvPr id="9" name="object 9"/>
          <p:cNvPicPr/>
          <p:nvPr/>
        </p:nvPicPr>
        <p:blipFill>
          <a:blip r:embed="rId4" cstate="print"/>
          <a:stretch>
            <a:fillRect/>
          </a:stretch>
        </p:blipFill>
        <p:spPr>
          <a:xfrm>
            <a:off x="1228344" y="4788408"/>
            <a:ext cx="551688" cy="585215"/>
          </a:xfrm>
          <a:prstGeom prst="rect">
            <a:avLst/>
          </a:prstGeom>
        </p:spPr>
      </p:pic>
      <p:pic>
        <p:nvPicPr>
          <p:cNvPr id="10" name="object 10"/>
          <p:cNvPicPr/>
          <p:nvPr/>
        </p:nvPicPr>
        <p:blipFill>
          <a:blip r:embed="rId4" cstate="print"/>
          <a:stretch>
            <a:fillRect/>
          </a:stretch>
        </p:blipFill>
        <p:spPr>
          <a:xfrm>
            <a:off x="1228344" y="5794247"/>
            <a:ext cx="551688" cy="588263"/>
          </a:xfrm>
          <a:prstGeom prst="rect">
            <a:avLst/>
          </a:prstGeom>
        </p:spPr>
      </p:pic>
      <p:pic>
        <p:nvPicPr>
          <p:cNvPr id="11" name="object 11"/>
          <p:cNvPicPr/>
          <p:nvPr/>
        </p:nvPicPr>
        <p:blipFill>
          <a:blip r:embed="rId4" cstate="print"/>
          <a:stretch>
            <a:fillRect/>
          </a:stretch>
        </p:blipFill>
        <p:spPr>
          <a:xfrm>
            <a:off x="1228344" y="2919983"/>
            <a:ext cx="551688" cy="588263"/>
          </a:xfrm>
          <a:prstGeom prst="rect">
            <a:avLst/>
          </a:prstGeom>
        </p:spPr>
      </p:pic>
      <p:sp>
        <p:nvSpPr>
          <p:cNvPr id="12" name="object 12"/>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42</a:t>
            </a:fld>
            <a:endParaRPr sz="12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A0A6AA"/>
                </a:solidFill>
                <a:latin typeface="Arial"/>
                <a:cs typeface="Arial"/>
              </a:rPr>
              <a:t>Module</a:t>
            </a:r>
            <a:r>
              <a:rPr sz="2000" b="1" spc="-30" dirty="0">
                <a:solidFill>
                  <a:srgbClr val="A0A6AA"/>
                </a:solidFill>
                <a:latin typeface="Arial"/>
                <a:cs typeface="Arial"/>
              </a:rPr>
              <a:t> </a:t>
            </a:r>
            <a:r>
              <a:rPr sz="2000" b="1" spc="-10" dirty="0">
                <a:solidFill>
                  <a:srgbClr val="A0A6AA"/>
                </a:solidFill>
                <a:latin typeface="Arial"/>
                <a:cs typeface="Arial"/>
              </a:rPr>
              <a:t>15:</a:t>
            </a:r>
            <a:r>
              <a:rPr sz="2000" b="1" spc="10" dirty="0">
                <a:solidFill>
                  <a:srgbClr val="A0A6AA"/>
                </a:solidFill>
                <a:latin typeface="Arial"/>
                <a:cs typeface="Arial"/>
              </a:rPr>
              <a:t> </a:t>
            </a:r>
            <a:r>
              <a:rPr sz="2000" b="1" spc="-10" dirty="0">
                <a:solidFill>
                  <a:srgbClr val="A0A6AA"/>
                </a:solidFill>
                <a:latin typeface="Arial"/>
                <a:cs typeface="Arial"/>
              </a:rPr>
              <a:t>Pain</a:t>
            </a:r>
            <a:r>
              <a:rPr sz="2000" b="1" spc="30" dirty="0">
                <a:solidFill>
                  <a:srgbClr val="A0A6AA"/>
                </a:solidFill>
                <a:latin typeface="Arial"/>
                <a:cs typeface="Arial"/>
              </a:rPr>
              <a:t> </a:t>
            </a:r>
            <a:r>
              <a:rPr sz="2000" b="1" spc="-5" dirty="0">
                <a:solidFill>
                  <a:srgbClr val="A0A6AA"/>
                </a:solidFill>
                <a:latin typeface="Arial"/>
                <a:cs typeface="Arial"/>
              </a:rPr>
              <a:t>Medications</a:t>
            </a:r>
            <a:r>
              <a:rPr sz="2000" b="1" spc="-25" dirty="0">
                <a:solidFill>
                  <a:srgbClr val="A0A6AA"/>
                </a:solidFill>
                <a:latin typeface="Arial"/>
                <a:cs typeface="Arial"/>
              </a:rPr>
              <a:t> </a:t>
            </a:r>
            <a:r>
              <a:rPr sz="2000" b="1" spc="-15" dirty="0">
                <a:solidFill>
                  <a:srgbClr val="A0A6AA"/>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sp>
        <p:nvSpPr>
          <p:cNvPr id="4" name="object 4"/>
          <p:cNvSpPr txBox="1"/>
          <p:nvPr/>
        </p:nvSpPr>
        <p:spPr>
          <a:xfrm>
            <a:off x="2701289" y="2916707"/>
            <a:ext cx="6790055" cy="941069"/>
          </a:xfrm>
          <a:prstGeom prst="rect">
            <a:avLst/>
          </a:prstGeom>
        </p:spPr>
        <p:txBody>
          <a:bodyPr vert="horz" wrap="square" lIns="0" tIns="13335" rIns="0" bIns="0" rtlCol="0">
            <a:spAutoFit/>
          </a:bodyPr>
          <a:lstStyle/>
          <a:p>
            <a:pPr marL="12700">
              <a:lnSpc>
                <a:spcPct val="100000"/>
              </a:lnSpc>
              <a:spcBef>
                <a:spcPts val="105"/>
              </a:spcBef>
            </a:pPr>
            <a:r>
              <a:rPr sz="6000" b="1" spc="5" dirty="0">
                <a:solidFill>
                  <a:srgbClr val="FFFFFF"/>
                </a:solidFill>
                <a:latin typeface="Arial"/>
                <a:cs typeface="Arial"/>
              </a:rPr>
              <a:t>ANY</a:t>
            </a:r>
            <a:r>
              <a:rPr sz="6000" b="1" spc="-200" dirty="0">
                <a:solidFill>
                  <a:srgbClr val="FFFFFF"/>
                </a:solidFill>
                <a:latin typeface="Arial"/>
                <a:cs typeface="Arial"/>
              </a:rPr>
              <a:t> </a:t>
            </a:r>
            <a:r>
              <a:rPr sz="6000" b="1" dirty="0">
                <a:solidFill>
                  <a:srgbClr val="FFFFFF"/>
                </a:solidFill>
                <a:latin typeface="Arial"/>
                <a:cs typeface="Arial"/>
              </a:rPr>
              <a:t>QUESTIONS?</a:t>
            </a:r>
            <a:endParaRPr sz="6000">
              <a:latin typeface="Arial"/>
              <a:cs typeface="Arial"/>
            </a:endParaRPr>
          </a:p>
        </p:txBody>
      </p:sp>
      <p:pic>
        <p:nvPicPr>
          <p:cNvPr id="5" name="object 5"/>
          <p:cNvPicPr/>
          <p:nvPr/>
        </p:nvPicPr>
        <p:blipFill>
          <a:blip r:embed="rId4" cstate="print"/>
          <a:stretch>
            <a:fillRect/>
          </a:stretch>
        </p:blipFill>
        <p:spPr>
          <a:xfrm>
            <a:off x="8595359" y="1441703"/>
            <a:ext cx="1524000" cy="1435608"/>
          </a:xfrm>
          <a:prstGeom prst="rect">
            <a:avLst/>
          </a:prstGeom>
        </p:spPr>
      </p:pic>
      <p:pic>
        <p:nvPicPr>
          <p:cNvPr id="6" name="object 6"/>
          <p:cNvPicPr/>
          <p:nvPr/>
        </p:nvPicPr>
        <p:blipFill>
          <a:blip r:embed="rId5" cstate="print"/>
          <a:stretch>
            <a:fillRect/>
          </a:stretch>
        </p:blipFill>
        <p:spPr>
          <a:xfrm>
            <a:off x="7223759" y="4334255"/>
            <a:ext cx="2514600" cy="1828800"/>
          </a:xfrm>
          <a:prstGeom prst="rect">
            <a:avLst/>
          </a:prstGeom>
        </p:spPr>
      </p:pic>
      <p:grpSp>
        <p:nvGrpSpPr>
          <p:cNvPr id="7" name="object 7"/>
          <p:cNvGrpSpPr/>
          <p:nvPr/>
        </p:nvGrpSpPr>
        <p:grpSpPr>
          <a:xfrm>
            <a:off x="198742" y="1300099"/>
            <a:ext cx="3277870" cy="3007360"/>
            <a:chOff x="198742" y="1300099"/>
            <a:chExt cx="3277870" cy="3007360"/>
          </a:xfrm>
        </p:grpSpPr>
        <p:pic>
          <p:nvPicPr>
            <p:cNvPr id="8" name="object 8"/>
            <p:cNvPicPr/>
            <p:nvPr/>
          </p:nvPicPr>
          <p:blipFill>
            <a:blip r:embed="rId6" cstate="print"/>
            <a:stretch>
              <a:fillRect/>
            </a:stretch>
          </p:blipFill>
          <p:spPr>
            <a:xfrm>
              <a:off x="1329829" y="1300099"/>
              <a:ext cx="2146287" cy="2127377"/>
            </a:xfrm>
            <a:prstGeom prst="rect">
              <a:avLst/>
            </a:prstGeom>
          </p:spPr>
        </p:pic>
        <p:pic>
          <p:nvPicPr>
            <p:cNvPr id="9" name="object 9"/>
            <p:cNvPicPr/>
            <p:nvPr/>
          </p:nvPicPr>
          <p:blipFill>
            <a:blip r:embed="rId7" cstate="print"/>
            <a:stretch>
              <a:fillRect/>
            </a:stretch>
          </p:blipFill>
          <p:spPr>
            <a:xfrm>
              <a:off x="198742" y="2094865"/>
              <a:ext cx="2204211" cy="2212594"/>
            </a:xfrm>
            <a:prstGeom prst="rect">
              <a:avLst/>
            </a:prstGeom>
          </p:spPr>
        </p:pic>
      </p:gr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43</a:t>
            </a:fld>
            <a:endParaRPr sz="12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7279" y="290830"/>
            <a:ext cx="4916170" cy="329565"/>
          </a:xfrm>
          <a:prstGeom prst="rect">
            <a:avLst/>
          </a:prstGeom>
        </p:spPr>
        <p:txBody>
          <a:bodyPr vert="horz" wrap="square" lIns="0" tIns="11430" rIns="0" bIns="0" rtlCol="0">
            <a:spAutoFit/>
          </a:bodyPr>
          <a:lstStyle/>
          <a:p>
            <a:pPr marL="12700">
              <a:lnSpc>
                <a:spcPct val="100000"/>
              </a:lnSpc>
              <a:spcBef>
                <a:spcPts val="90"/>
              </a:spcBef>
            </a:pPr>
            <a:r>
              <a:rPr sz="2000" b="1" dirty="0">
                <a:solidFill>
                  <a:srgbClr val="767070"/>
                </a:solidFill>
                <a:latin typeface="Arial"/>
                <a:cs typeface="Arial"/>
              </a:rPr>
              <a:t>Module</a:t>
            </a:r>
            <a:r>
              <a:rPr sz="2000" b="1" spc="-30" dirty="0">
                <a:solidFill>
                  <a:srgbClr val="767070"/>
                </a:solidFill>
                <a:latin typeface="Arial"/>
                <a:cs typeface="Arial"/>
              </a:rPr>
              <a:t> </a:t>
            </a:r>
            <a:r>
              <a:rPr sz="2000" b="1" spc="-10" dirty="0">
                <a:solidFill>
                  <a:srgbClr val="767070"/>
                </a:solidFill>
                <a:latin typeface="Arial"/>
                <a:cs typeface="Arial"/>
              </a:rPr>
              <a:t>15:</a:t>
            </a:r>
            <a:r>
              <a:rPr sz="2000" b="1" spc="10" dirty="0">
                <a:solidFill>
                  <a:srgbClr val="767070"/>
                </a:solidFill>
                <a:latin typeface="Arial"/>
                <a:cs typeface="Arial"/>
              </a:rPr>
              <a:t> </a:t>
            </a:r>
            <a:r>
              <a:rPr sz="2000" b="1" spc="-10" dirty="0">
                <a:solidFill>
                  <a:srgbClr val="767070"/>
                </a:solidFill>
                <a:latin typeface="Arial"/>
                <a:cs typeface="Arial"/>
              </a:rPr>
              <a:t>Pain</a:t>
            </a:r>
            <a:r>
              <a:rPr sz="2000" b="1" spc="30" dirty="0">
                <a:solidFill>
                  <a:srgbClr val="767070"/>
                </a:solidFill>
                <a:latin typeface="Arial"/>
                <a:cs typeface="Arial"/>
              </a:rPr>
              <a:t> </a:t>
            </a:r>
            <a:r>
              <a:rPr sz="2000" b="1" spc="-5" dirty="0">
                <a:solidFill>
                  <a:srgbClr val="767070"/>
                </a:solidFill>
                <a:latin typeface="Arial"/>
                <a:cs typeface="Arial"/>
              </a:rPr>
              <a:t>Medications</a:t>
            </a:r>
            <a:r>
              <a:rPr sz="2000" b="1" spc="-25" dirty="0">
                <a:solidFill>
                  <a:srgbClr val="767070"/>
                </a:solidFill>
                <a:latin typeface="Arial"/>
                <a:cs typeface="Arial"/>
              </a:rPr>
              <a:t> </a:t>
            </a:r>
            <a:r>
              <a:rPr sz="2000" b="1" spc="-15" dirty="0">
                <a:solidFill>
                  <a:srgbClr val="767070"/>
                </a:solidFill>
                <a:latin typeface="Arial"/>
                <a:cs typeface="Arial"/>
              </a:rPr>
              <a:t>(Analgesia)</a:t>
            </a:r>
            <a:endParaRPr sz="2000">
              <a:latin typeface="Arial"/>
              <a:cs typeface="Arial"/>
            </a:endParaRPr>
          </a:p>
        </p:txBody>
      </p:sp>
      <p:pic>
        <p:nvPicPr>
          <p:cNvPr id="3" name="object 3"/>
          <p:cNvPicPr/>
          <p:nvPr/>
        </p:nvPicPr>
        <p:blipFill>
          <a:blip r:embed="rId3" cstate="print"/>
          <a:stretch>
            <a:fillRect/>
          </a:stretch>
        </p:blipFill>
        <p:spPr>
          <a:xfrm>
            <a:off x="307847" y="256031"/>
            <a:ext cx="1173480" cy="655320"/>
          </a:xfrm>
          <a:prstGeom prst="rect">
            <a:avLst/>
          </a:prstGeom>
        </p:spPr>
      </p:pic>
      <p:grpSp>
        <p:nvGrpSpPr>
          <p:cNvPr id="4" name="object 4"/>
          <p:cNvGrpSpPr/>
          <p:nvPr/>
        </p:nvGrpSpPr>
        <p:grpSpPr>
          <a:xfrm>
            <a:off x="649223" y="1774188"/>
            <a:ext cx="5943600" cy="4459605"/>
            <a:chOff x="649223" y="1774188"/>
            <a:chExt cx="5943600" cy="4459605"/>
          </a:xfrm>
        </p:grpSpPr>
        <p:pic>
          <p:nvPicPr>
            <p:cNvPr id="5" name="object 5"/>
            <p:cNvPicPr/>
            <p:nvPr/>
          </p:nvPicPr>
          <p:blipFill>
            <a:blip r:embed="rId4" cstate="print"/>
            <a:stretch>
              <a:fillRect/>
            </a:stretch>
          </p:blipFill>
          <p:spPr>
            <a:xfrm>
              <a:off x="649223" y="1774188"/>
              <a:ext cx="5943600" cy="4459126"/>
            </a:xfrm>
            <a:prstGeom prst="rect">
              <a:avLst/>
            </a:prstGeom>
          </p:spPr>
        </p:pic>
        <p:pic>
          <p:nvPicPr>
            <p:cNvPr id="6" name="object 6"/>
            <p:cNvPicPr/>
            <p:nvPr/>
          </p:nvPicPr>
          <p:blipFill>
            <a:blip r:embed="rId5" cstate="print"/>
            <a:stretch>
              <a:fillRect/>
            </a:stretch>
          </p:blipFill>
          <p:spPr>
            <a:xfrm>
              <a:off x="3786378" y="4936870"/>
              <a:ext cx="1542669" cy="484886"/>
            </a:xfrm>
            <a:prstGeom prst="rect">
              <a:avLst/>
            </a:prstGeom>
          </p:spPr>
        </p:pic>
      </p:grpSp>
      <p:sp>
        <p:nvSpPr>
          <p:cNvPr id="7" name="object 7"/>
          <p:cNvSpPr txBox="1"/>
          <p:nvPr/>
        </p:nvSpPr>
        <p:spPr>
          <a:xfrm>
            <a:off x="6272529" y="1885010"/>
            <a:ext cx="5444490" cy="3829050"/>
          </a:xfrm>
          <a:prstGeom prst="rect">
            <a:avLst/>
          </a:prstGeom>
        </p:spPr>
        <p:txBody>
          <a:bodyPr vert="horz" wrap="square" lIns="0" tIns="12700" rIns="0" bIns="0" rtlCol="0">
            <a:spAutoFit/>
          </a:bodyPr>
          <a:lstStyle/>
          <a:p>
            <a:pPr marL="12700">
              <a:lnSpc>
                <a:spcPct val="100000"/>
              </a:lnSpc>
              <a:spcBef>
                <a:spcPts val="100"/>
              </a:spcBef>
            </a:pPr>
            <a:r>
              <a:rPr sz="2400" b="1" spc="-5" dirty="0">
                <a:latin typeface="Arial"/>
                <a:cs typeface="Arial"/>
              </a:rPr>
              <a:t>TCCC:</a:t>
            </a:r>
            <a:r>
              <a:rPr sz="2400" b="1" spc="-20" dirty="0">
                <a:latin typeface="Arial"/>
                <a:cs typeface="Arial"/>
              </a:rPr>
              <a:t> </a:t>
            </a:r>
            <a:r>
              <a:rPr sz="2400" b="1" dirty="0">
                <a:latin typeface="Arial"/>
                <a:cs typeface="Arial"/>
              </a:rPr>
              <a:t>Guidelines</a:t>
            </a:r>
            <a:endParaRPr sz="2400">
              <a:latin typeface="Arial"/>
              <a:cs typeface="Arial"/>
            </a:endParaRPr>
          </a:p>
          <a:p>
            <a:pPr marL="12700">
              <a:lnSpc>
                <a:spcPct val="100000"/>
              </a:lnSpc>
              <a:spcBef>
                <a:spcPts val="25"/>
              </a:spcBef>
            </a:pPr>
            <a:r>
              <a:rPr sz="1800" dirty="0">
                <a:latin typeface="Arial MT"/>
                <a:cs typeface="Arial MT"/>
              </a:rPr>
              <a:t>by</a:t>
            </a:r>
            <a:r>
              <a:rPr sz="1800" spc="-55" dirty="0">
                <a:latin typeface="Arial MT"/>
                <a:cs typeface="Arial MT"/>
              </a:rPr>
              <a:t> </a:t>
            </a:r>
            <a:r>
              <a:rPr sz="1800" spc="-5" dirty="0">
                <a:latin typeface="Arial MT"/>
                <a:cs typeface="Arial MT"/>
              </a:rPr>
              <a:t>JTS/CoTCCC</a:t>
            </a:r>
            <a:endParaRPr sz="1800">
              <a:latin typeface="Arial MT"/>
              <a:cs typeface="Arial MT"/>
            </a:endParaRPr>
          </a:p>
          <a:p>
            <a:pPr marL="12700" marR="5080">
              <a:lnSpc>
                <a:spcPct val="100600"/>
              </a:lnSpc>
              <a:spcBef>
                <a:spcPts val="985"/>
              </a:spcBef>
            </a:pPr>
            <a:r>
              <a:rPr sz="2000" spc="-10" dirty="0">
                <a:latin typeface="Calibri"/>
                <a:cs typeface="Calibri"/>
              </a:rPr>
              <a:t>These</a:t>
            </a:r>
            <a:r>
              <a:rPr sz="2000" spc="30" dirty="0">
                <a:latin typeface="Calibri"/>
                <a:cs typeface="Calibri"/>
              </a:rPr>
              <a:t> </a:t>
            </a:r>
            <a:r>
              <a:rPr sz="2000" spc="-5" dirty="0">
                <a:latin typeface="Calibri"/>
                <a:cs typeface="Calibri"/>
              </a:rPr>
              <a:t>guidelines,</a:t>
            </a:r>
            <a:r>
              <a:rPr sz="2000" spc="50" dirty="0">
                <a:latin typeface="Calibri"/>
                <a:cs typeface="Calibri"/>
              </a:rPr>
              <a:t> </a:t>
            </a:r>
            <a:r>
              <a:rPr sz="2000" spc="-10" dirty="0">
                <a:latin typeface="Calibri"/>
                <a:cs typeface="Calibri"/>
              </a:rPr>
              <a:t>updated</a:t>
            </a:r>
            <a:r>
              <a:rPr sz="2000" spc="-5" dirty="0">
                <a:latin typeface="Calibri"/>
                <a:cs typeface="Calibri"/>
              </a:rPr>
              <a:t> </a:t>
            </a:r>
            <a:r>
              <a:rPr sz="2000" spc="-20" dirty="0">
                <a:latin typeface="Calibri"/>
                <a:cs typeface="Calibri"/>
              </a:rPr>
              <a:t>regularly,</a:t>
            </a:r>
            <a:r>
              <a:rPr sz="2000" spc="25" dirty="0">
                <a:latin typeface="Calibri"/>
                <a:cs typeface="Calibri"/>
              </a:rPr>
              <a:t> </a:t>
            </a:r>
            <a:r>
              <a:rPr sz="2000" spc="-10" dirty="0">
                <a:latin typeface="Calibri"/>
                <a:cs typeface="Calibri"/>
              </a:rPr>
              <a:t>are</a:t>
            </a:r>
            <a:r>
              <a:rPr sz="2000" spc="-20" dirty="0">
                <a:latin typeface="Calibri"/>
                <a:cs typeface="Calibri"/>
              </a:rPr>
              <a:t> </a:t>
            </a:r>
            <a:r>
              <a:rPr sz="2000" dirty="0">
                <a:latin typeface="Calibri"/>
                <a:cs typeface="Calibri"/>
              </a:rPr>
              <a:t>the</a:t>
            </a:r>
            <a:r>
              <a:rPr sz="2000" spc="-20" dirty="0">
                <a:latin typeface="Calibri"/>
                <a:cs typeface="Calibri"/>
              </a:rPr>
              <a:t> </a:t>
            </a:r>
            <a:r>
              <a:rPr sz="2000" spc="-10" dirty="0">
                <a:latin typeface="Calibri"/>
                <a:cs typeface="Calibri"/>
              </a:rPr>
              <a:t>result</a:t>
            </a:r>
            <a:r>
              <a:rPr sz="2000" spc="40" dirty="0">
                <a:latin typeface="Calibri"/>
                <a:cs typeface="Calibri"/>
              </a:rPr>
              <a:t> </a:t>
            </a:r>
            <a:r>
              <a:rPr sz="2000" spc="-10" dirty="0">
                <a:latin typeface="Calibri"/>
                <a:cs typeface="Calibri"/>
              </a:rPr>
              <a:t>of </a:t>
            </a:r>
            <a:r>
              <a:rPr sz="2000" spc="-434" dirty="0">
                <a:latin typeface="Calibri"/>
                <a:cs typeface="Calibri"/>
              </a:rPr>
              <a:t> </a:t>
            </a:r>
            <a:r>
              <a:rPr sz="2000" spc="-5" dirty="0">
                <a:latin typeface="Calibri"/>
                <a:cs typeface="Calibri"/>
              </a:rPr>
              <a:t>decisions</a:t>
            </a:r>
            <a:r>
              <a:rPr sz="2000" spc="25" dirty="0">
                <a:latin typeface="Calibri"/>
                <a:cs typeface="Calibri"/>
              </a:rPr>
              <a:t> </a:t>
            </a:r>
            <a:r>
              <a:rPr sz="2000" spc="-5" dirty="0">
                <a:latin typeface="Calibri"/>
                <a:cs typeface="Calibri"/>
              </a:rPr>
              <a:t>made</a:t>
            </a:r>
            <a:r>
              <a:rPr sz="2000" spc="10" dirty="0">
                <a:latin typeface="Calibri"/>
                <a:cs typeface="Calibri"/>
              </a:rPr>
              <a:t> </a:t>
            </a:r>
            <a:r>
              <a:rPr sz="2000" spc="-5" dirty="0">
                <a:latin typeface="Calibri"/>
                <a:cs typeface="Calibri"/>
              </a:rPr>
              <a:t>by </a:t>
            </a:r>
            <a:r>
              <a:rPr sz="2000" spc="-20" dirty="0">
                <a:latin typeface="Calibri"/>
                <a:cs typeface="Calibri"/>
              </a:rPr>
              <a:t>CoTCCC</a:t>
            </a:r>
            <a:r>
              <a:rPr sz="2000" spc="15" dirty="0">
                <a:latin typeface="Calibri"/>
                <a:cs typeface="Calibri"/>
              </a:rPr>
              <a:t> </a:t>
            </a:r>
            <a:r>
              <a:rPr sz="2000" spc="-5" dirty="0">
                <a:latin typeface="Calibri"/>
                <a:cs typeface="Calibri"/>
              </a:rPr>
              <a:t>in</a:t>
            </a:r>
            <a:r>
              <a:rPr sz="2000" spc="10" dirty="0">
                <a:latin typeface="Calibri"/>
                <a:cs typeface="Calibri"/>
              </a:rPr>
              <a:t> </a:t>
            </a:r>
            <a:r>
              <a:rPr sz="2000" spc="-5" dirty="0">
                <a:latin typeface="Calibri"/>
                <a:cs typeface="Calibri"/>
              </a:rPr>
              <a:t>exploring</a:t>
            </a:r>
            <a:r>
              <a:rPr sz="2000" dirty="0">
                <a:latin typeface="Calibri"/>
                <a:cs typeface="Calibri"/>
              </a:rPr>
              <a:t> </a:t>
            </a:r>
            <a:r>
              <a:rPr sz="2000" spc="-10" dirty="0">
                <a:latin typeface="Calibri"/>
                <a:cs typeface="Calibri"/>
              </a:rPr>
              <a:t>evidence- </a:t>
            </a:r>
            <a:r>
              <a:rPr sz="2000" spc="-5" dirty="0">
                <a:latin typeface="Calibri"/>
                <a:cs typeface="Calibri"/>
              </a:rPr>
              <a:t> </a:t>
            </a:r>
            <a:r>
              <a:rPr sz="2000" spc="-10" dirty="0">
                <a:latin typeface="Calibri"/>
                <a:cs typeface="Calibri"/>
              </a:rPr>
              <a:t>based</a:t>
            </a:r>
            <a:r>
              <a:rPr sz="2000" spc="25" dirty="0">
                <a:latin typeface="Calibri"/>
                <a:cs typeface="Calibri"/>
              </a:rPr>
              <a:t> </a:t>
            </a:r>
            <a:r>
              <a:rPr sz="2000" spc="-15" dirty="0">
                <a:latin typeface="Calibri"/>
                <a:cs typeface="Calibri"/>
              </a:rPr>
              <a:t>research</a:t>
            </a:r>
            <a:r>
              <a:rPr sz="2000" spc="55" dirty="0">
                <a:latin typeface="Calibri"/>
                <a:cs typeface="Calibri"/>
              </a:rPr>
              <a:t> </a:t>
            </a:r>
            <a:r>
              <a:rPr sz="2000" spc="-10" dirty="0">
                <a:latin typeface="Calibri"/>
                <a:cs typeface="Calibri"/>
              </a:rPr>
              <a:t>on </a:t>
            </a:r>
            <a:r>
              <a:rPr sz="2000" spc="-15" dirty="0">
                <a:latin typeface="Calibri"/>
                <a:cs typeface="Calibri"/>
              </a:rPr>
              <a:t>best</a:t>
            </a:r>
            <a:r>
              <a:rPr sz="2000" spc="30" dirty="0">
                <a:latin typeface="Calibri"/>
                <a:cs typeface="Calibri"/>
              </a:rPr>
              <a:t> </a:t>
            </a:r>
            <a:r>
              <a:rPr sz="2000" spc="-10" dirty="0">
                <a:latin typeface="Calibri"/>
                <a:cs typeface="Calibri"/>
              </a:rPr>
              <a:t>practices.</a:t>
            </a:r>
            <a:endParaRPr sz="2000">
              <a:latin typeface="Calibri"/>
              <a:cs typeface="Calibri"/>
            </a:endParaRPr>
          </a:p>
          <a:p>
            <a:pPr>
              <a:lnSpc>
                <a:spcPct val="100000"/>
              </a:lnSpc>
              <a:spcBef>
                <a:spcPts val="15"/>
              </a:spcBef>
            </a:pPr>
            <a:endParaRPr sz="1550">
              <a:latin typeface="Calibri"/>
              <a:cs typeface="Calibri"/>
            </a:endParaRPr>
          </a:p>
          <a:p>
            <a:pPr marL="12700">
              <a:lnSpc>
                <a:spcPct val="100000"/>
              </a:lnSpc>
              <a:spcBef>
                <a:spcPts val="5"/>
              </a:spcBef>
            </a:pPr>
            <a:r>
              <a:rPr sz="2400" b="1" spc="-5" dirty="0">
                <a:latin typeface="Arial"/>
                <a:cs typeface="Arial"/>
              </a:rPr>
              <a:t>PHTLS: Military</a:t>
            </a:r>
            <a:r>
              <a:rPr sz="2400" b="1" spc="-35" dirty="0">
                <a:latin typeface="Arial"/>
                <a:cs typeface="Arial"/>
              </a:rPr>
              <a:t> </a:t>
            </a:r>
            <a:r>
              <a:rPr sz="2400" b="1" dirty="0">
                <a:latin typeface="Arial"/>
                <a:cs typeface="Arial"/>
              </a:rPr>
              <a:t>Edition,</a:t>
            </a:r>
            <a:r>
              <a:rPr sz="2400" b="1" spc="-45" dirty="0">
                <a:latin typeface="Arial"/>
                <a:cs typeface="Arial"/>
              </a:rPr>
              <a:t> </a:t>
            </a:r>
            <a:r>
              <a:rPr sz="2400" b="1" spc="-5" dirty="0">
                <a:latin typeface="Arial"/>
                <a:cs typeface="Arial"/>
              </a:rPr>
              <a:t>Chapter</a:t>
            </a:r>
            <a:r>
              <a:rPr sz="2400" b="1" dirty="0">
                <a:latin typeface="Arial"/>
                <a:cs typeface="Arial"/>
              </a:rPr>
              <a:t> </a:t>
            </a:r>
            <a:r>
              <a:rPr sz="2400" b="1" spc="5" dirty="0">
                <a:latin typeface="Arial"/>
                <a:cs typeface="Arial"/>
              </a:rPr>
              <a:t>25</a:t>
            </a:r>
            <a:endParaRPr sz="2400">
              <a:latin typeface="Arial"/>
              <a:cs typeface="Arial"/>
            </a:endParaRPr>
          </a:p>
          <a:p>
            <a:pPr marL="12700">
              <a:lnSpc>
                <a:spcPct val="100000"/>
              </a:lnSpc>
              <a:spcBef>
                <a:spcPts val="25"/>
              </a:spcBef>
            </a:pPr>
            <a:r>
              <a:rPr sz="1800" dirty="0">
                <a:latin typeface="Arial MT"/>
                <a:cs typeface="Arial MT"/>
              </a:rPr>
              <a:t>by</a:t>
            </a:r>
            <a:r>
              <a:rPr sz="1800" spc="-55" dirty="0">
                <a:latin typeface="Arial MT"/>
                <a:cs typeface="Arial MT"/>
              </a:rPr>
              <a:t> </a:t>
            </a:r>
            <a:r>
              <a:rPr sz="1800" spc="-10" dirty="0">
                <a:latin typeface="Arial MT"/>
                <a:cs typeface="Arial MT"/>
              </a:rPr>
              <a:t>NAEMT</a:t>
            </a:r>
            <a:endParaRPr sz="1800">
              <a:latin typeface="Arial MT"/>
              <a:cs typeface="Arial MT"/>
            </a:endParaRPr>
          </a:p>
          <a:p>
            <a:pPr marL="12700" marR="268605">
              <a:lnSpc>
                <a:spcPct val="99300"/>
              </a:lnSpc>
              <a:spcBef>
                <a:spcPts val="1095"/>
              </a:spcBef>
            </a:pPr>
            <a:r>
              <a:rPr sz="1800" dirty="0">
                <a:latin typeface="Arial MT"/>
                <a:cs typeface="Arial MT"/>
              </a:rPr>
              <a:t>Prehospital </a:t>
            </a:r>
            <a:r>
              <a:rPr sz="1800" spc="-15" dirty="0">
                <a:latin typeface="Arial MT"/>
                <a:cs typeface="Arial MT"/>
              </a:rPr>
              <a:t>Trauma </a:t>
            </a:r>
            <a:r>
              <a:rPr sz="1800" dirty="0">
                <a:latin typeface="Arial MT"/>
                <a:cs typeface="Arial MT"/>
              </a:rPr>
              <a:t>Life Support </a:t>
            </a:r>
            <a:r>
              <a:rPr sz="1800" spc="-5" dirty="0">
                <a:latin typeface="Arial MT"/>
                <a:cs typeface="Arial MT"/>
              </a:rPr>
              <a:t>(PHTLS), Military </a:t>
            </a:r>
            <a:r>
              <a:rPr sz="1800" dirty="0">
                <a:latin typeface="Arial MT"/>
                <a:cs typeface="Arial MT"/>
              </a:rPr>
              <a:t> Edition, teaches and reinforces the principles of </a:t>
            </a:r>
            <a:r>
              <a:rPr sz="1800" spc="5" dirty="0">
                <a:latin typeface="Arial MT"/>
                <a:cs typeface="Arial MT"/>
              </a:rPr>
              <a:t> </a:t>
            </a:r>
            <a:r>
              <a:rPr sz="1800" dirty="0">
                <a:latin typeface="Arial MT"/>
                <a:cs typeface="Arial MT"/>
              </a:rPr>
              <a:t>rapidly</a:t>
            </a:r>
            <a:r>
              <a:rPr sz="1800" spc="-30" dirty="0">
                <a:latin typeface="Arial MT"/>
                <a:cs typeface="Arial MT"/>
              </a:rPr>
              <a:t> </a:t>
            </a:r>
            <a:r>
              <a:rPr sz="1800" dirty="0">
                <a:latin typeface="Arial MT"/>
                <a:cs typeface="Arial MT"/>
              </a:rPr>
              <a:t>assessing</a:t>
            </a:r>
            <a:r>
              <a:rPr sz="1800" spc="-55" dirty="0">
                <a:latin typeface="Arial MT"/>
                <a:cs typeface="Arial MT"/>
              </a:rPr>
              <a:t> </a:t>
            </a:r>
            <a:r>
              <a:rPr sz="1800" spc="-5" dirty="0">
                <a:latin typeface="Arial MT"/>
                <a:cs typeface="Arial MT"/>
              </a:rPr>
              <a:t>a</a:t>
            </a:r>
            <a:r>
              <a:rPr sz="1800" spc="-10" dirty="0">
                <a:latin typeface="Arial MT"/>
                <a:cs typeface="Arial MT"/>
              </a:rPr>
              <a:t> </a:t>
            </a:r>
            <a:r>
              <a:rPr sz="1800" dirty="0">
                <a:latin typeface="Arial MT"/>
                <a:cs typeface="Arial MT"/>
              </a:rPr>
              <a:t>trauma</a:t>
            </a:r>
            <a:r>
              <a:rPr sz="1800" spc="-5" dirty="0">
                <a:latin typeface="Arial MT"/>
                <a:cs typeface="Arial MT"/>
              </a:rPr>
              <a:t> </a:t>
            </a:r>
            <a:r>
              <a:rPr sz="1800" dirty="0">
                <a:latin typeface="Arial MT"/>
                <a:cs typeface="Arial MT"/>
              </a:rPr>
              <a:t>patient</a:t>
            </a:r>
            <a:r>
              <a:rPr sz="1800" spc="-55" dirty="0">
                <a:latin typeface="Arial MT"/>
                <a:cs typeface="Arial MT"/>
              </a:rPr>
              <a:t> </a:t>
            </a:r>
            <a:r>
              <a:rPr sz="1800" dirty="0">
                <a:latin typeface="Arial MT"/>
                <a:cs typeface="Arial MT"/>
              </a:rPr>
              <a:t>using</a:t>
            </a:r>
            <a:r>
              <a:rPr sz="1800" spc="-35" dirty="0">
                <a:latin typeface="Arial MT"/>
                <a:cs typeface="Arial MT"/>
              </a:rPr>
              <a:t> </a:t>
            </a:r>
            <a:r>
              <a:rPr sz="1800" dirty="0">
                <a:latin typeface="Arial MT"/>
                <a:cs typeface="Arial MT"/>
              </a:rPr>
              <a:t>an</a:t>
            </a:r>
            <a:r>
              <a:rPr sz="1800" spc="15" dirty="0">
                <a:latin typeface="Arial MT"/>
                <a:cs typeface="Arial MT"/>
              </a:rPr>
              <a:t> </a:t>
            </a:r>
            <a:r>
              <a:rPr sz="1800" dirty="0">
                <a:latin typeface="Arial MT"/>
                <a:cs typeface="Arial MT"/>
              </a:rPr>
              <a:t>orderly </a:t>
            </a:r>
            <a:r>
              <a:rPr sz="1800" spc="-484" dirty="0">
                <a:latin typeface="Arial MT"/>
                <a:cs typeface="Arial MT"/>
              </a:rPr>
              <a:t> </a:t>
            </a:r>
            <a:r>
              <a:rPr sz="1800" dirty="0">
                <a:latin typeface="Arial MT"/>
                <a:cs typeface="Arial MT"/>
              </a:rPr>
              <a:t>approach.</a:t>
            </a:r>
            <a:endParaRPr sz="1800">
              <a:latin typeface="Arial MT"/>
              <a:cs typeface="Arial MT"/>
            </a:endParaRP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12700">
              <a:lnSpc>
                <a:spcPts val="1440"/>
              </a:lnSpc>
              <a:tabLst>
                <a:tab pos="2245360" algn="l"/>
              </a:tabLst>
            </a:pPr>
            <a:r>
              <a:rPr spc="-5" dirty="0"/>
              <a:t>#TCCC-CPP-PPT-15</a:t>
            </a:r>
            <a:r>
              <a:rPr spc="305" dirty="0"/>
              <a:t> </a:t>
            </a:r>
            <a:r>
              <a:rPr spc="-5" dirty="0"/>
              <a:t>08</a:t>
            </a:r>
            <a:r>
              <a:rPr spc="10" dirty="0"/>
              <a:t> </a:t>
            </a:r>
            <a:r>
              <a:rPr dirty="0"/>
              <a:t>AUG </a:t>
            </a:r>
            <a:r>
              <a:rPr spc="-5" dirty="0"/>
              <a:t>23	</a:t>
            </a:r>
            <a:fld id="{81D60167-4931-47E6-BA6A-407CBD079E47}" type="slidenum">
              <a:rPr sz="1200" spc="-5" dirty="0">
                <a:solidFill>
                  <a:srgbClr val="000000"/>
                </a:solidFill>
              </a:rPr>
              <a:t>44</a:t>
            </a:fld>
            <a:endParaRPr sz="1200"/>
          </a:p>
        </p:txBody>
      </p:sp>
      <p:sp>
        <p:nvSpPr>
          <p:cNvPr id="8" name="object 8"/>
          <p:cNvSpPr txBox="1">
            <a:spLocks noGrp="1"/>
          </p:cNvSpPr>
          <p:nvPr>
            <p:ph type="title"/>
          </p:nvPr>
        </p:nvSpPr>
        <p:spPr>
          <a:xfrm>
            <a:off x="4443476" y="659638"/>
            <a:ext cx="3147695" cy="574040"/>
          </a:xfrm>
          <a:prstGeom prst="rect">
            <a:avLst/>
          </a:prstGeom>
        </p:spPr>
        <p:txBody>
          <a:bodyPr vert="horz" wrap="square" lIns="0" tIns="12700" rIns="0" bIns="0" rtlCol="0">
            <a:spAutoFit/>
          </a:bodyPr>
          <a:lstStyle/>
          <a:p>
            <a:pPr marL="12700">
              <a:lnSpc>
                <a:spcPct val="100000"/>
              </a:lnSpc>
              <a:spcBef>
                <a:spcPts val="100"/>
              </a:spcBef>
            </a:pPr>
            <a:r>
              <a:rPr sz="3600" spc="-5" dirty="0">
                <a:solidFill>
                  <a:srgbClr val="000000"/>
                </a:solidFill>
              </a:rPr>
              <a:t>REFERE</a:t>
            </a:r>
            <a:r>
              <a:rPr sz="3600" spc="-25" dirty="0">
                <a:solidFill>
                  <a:srgbClr val="000000"/>
                </a:solidFill>
              </a:rPr>
              <a:t>N</a:t>
            </a:r>
            <a:r>
              <a:rPr sz="3600" spc="-5" dirty="0">
                <a:solidFill>
                  <a:srgbClr val="000000"/>
                </a:solidFill>
              </a:rPr>
              <a:t>CES</a:t>
            </a:r>
            <a:endParaRPr sz="3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97</TotalTime>
  <Words>20777</Words>
  <Application>Microsoft Office PowerPoint</Application>
  <PresentationFormat>Widescreen</PresentationFormat>
  <Paragraphs>1267</Paragraphs>
  <Slides>44</Slides>
  <Notes>40</Notes>
  <HiddenSlides>1</HiddenSlides>
  <MMClips>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-apple-system</vt:lpstr>
      <vt:lpstr>Aptos</vt:lpstr>
      <vt:lpstr>Arial</vt:lpstr>
      <vt:lpstr>Arial Black</vt:lpstr>
      <vt:lpstr>Arial MT</vt:lpstr>
      <vt:lpstr>Calibri</vt:lpstr>
      <vt:lpstr>Times New Roman</vt:lpstr>
      <vt:lpstr>Wingdings</vt:lpstr>
      <vt:lpstr>Office Theme</vt:lpstr>
      <vt:lpstr>TACTICAL COMBAT  CASUALTY CARE COURSE</vt:lpstr>
      <vt:lpstr>Module 15: Pain Medications (Analgesia)</vt:lpstr>
      <vt:lpstr>Module 15: Pain Medications (Analgesia)</vt:lpstr>
      <vt:lpstr>1 x TERMINAL LEARNING OBJECTIVE</vt:lpstr>
      <vt:lpstr>MARCH PAWS</vt:lpstr>
      <vt:lpstr>BATTLEFIELD ANALGESIA</vt:lpstr>
      <vt:lpstr>PowerPoint Presentation</vt:lpstr>
      <vt:lpstr>Module 15: Pain Medications (Analgesia)</vt:lpstr>
      <vt:lpstr>Module 15: Pain Medications (Analgesia)</vt:lpstr>
      <vt:lpstr>PowerPoint Presentation</vt:lpstr>
      <vt:lpstr>COMBAT WOUND  MEDICATION PACK (CWMP)</vt:lpstr>
      <vt:lpstr>Module 15: Pain Medications (Analgesia) ACETAMINOPHEN ADMINISTRATION</vt:lpstr>
      <vt:lpstr>Module 15: Pain Medications (Analgesia) MELOXICAM ADMINISTRATION</vt:lpstr>
      <vt:lpstr>PowerPoint Presentation</vt:lpstr>
      <vt:lpstr>TRANSMUCOSAL  MEDICATION ADMINISTRATION</vt:lpstr>
      <vt:lpstr>Module 15: Pain Medications (Analgesia)</vt:lpstr>
      <vt:lpstr>Module 15: Pain Medications (Analgesia) ONDANSETRON ADMINISTRATION</vt:lpstr>
      <vt:lpstr>FENTANYL INDICATIONS  AND CONTRAINDICATIONS</vt:lpstr>
      <vt:lpstr>Module 15: Pain Medications (Analgesia)</vt:lpstr>
      <vt:lpstr>Module 15: Pain Medications (Analgesia) OTFC ADMINISTRATION cont.</vt:lpstr>
      <vt:lpstr>Module 15: Pain Medications (Analgesia) OTFC ADMINISTRATION cont.</vt:lpstr>
      <vt:lpstr>SKILL STATION</vt:lpstr>
      <vt:lpstr>Module 15: Pain Medications (Analgesia) ADMINISTRATION OF FENTANYL  IN TACTICAL FIELD CARE</vt:lpstr>
      <vt:lpstr>FENTANYL ADMINISTRATION cont.</vt:lpstr>
      <vt:lpstr>KETAMINE INDICATIONS  AND CONTRAINDICATIONS</vt:lpstr>
      <vt:lpstr>Module 15: Pain Medications (Analgesia) KETAMINE ADMINISTRATION  IN TACTICAL FIELD CARE</vt:lpstr>
      <vt:lpstr>Module 15: Pain Medications (Analgesia) KETAMINE ADMINISTRATION cont.</vt:lpstr>
      <vt:lpstr>ADMINISTRATION OF NALOXONE  IN TACTICAL FIELD CARE</vt:lpstr>
      <vt:lpstr>Module 15: Pain Medications (Analgesia)</vt:lpstr>
      <vt:lpstr>Module 15: Pain Medications (Analgesia)</vt:lpstr>
      <vt:lpstr>PowerPoint Presentation</vt:lpstr>
      <vt:lpstr>Module 15: Pain Medications (Analgesia)</vt:lpstr>
      <vt:lpstr>PowerPoint Presentation</vt:lpstr>
      <vt:lpstr>Module 15: Pain Medications (Analgesia)</vt:lpstr>
      <vt:lpstr>PowerPoint Presentation</vt:lpstr>
      <vt:lpstr>PowerPoint Presentation</vt:lpstr>
      <vt:lpstr>SEDATION IN TFC: INDICATIONS,  CONSIDERATIONS AND APPROACHES</vt:lpstr>
      <vt:lpstr>Module 15: Pain Medications (Analgesia) EVIDENCE SUPPORTING  TCCC PAIN MEDICATION GUIDANCE</vt:lpstr>
      <vt:lpstr>Module 15: Pain Medications (Analgesia)</vt:lpstr>
      <vt:lpstr>SKILL STATION</vt:lpstr>
      <vt:lpstr>SUMMARY</vt:lpstr>
      <vt:lpstr>CHECK ON LEARNING</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Eakins, Michael</dc:creator>
  <cp:lastModifiedBy>Adam Rafferty</cp:lastModifiedBy>
  <cp:revision>2</cp:revision>
  <dcterms:created xsi:type="dcterms:W3CDTF">2024-01-08T20:30:33Z</dcterms:created>
  <dcterms:modified xsi:type="dcterms:W3CDTF">2024-06-09T11:50:55Z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2023-11-29T00:00:00Z</vt:filetime>
  </property>
  <property fmtid="{D5CDD505-2E9C-101B-9397-08002B2CF9AE}" pid="3" name="Creator">
    <vt:lpwstr>Microsoft® PowerPoint® for Microsoft 365</vt:lpwstr>
  </property>
  <property fmtid="{D5CDD505-2E9C-101B-9397-08002B2CF9AE}" pid="4" name="LastSaved">
    <vt:filetime>2024-01-08T00:00:00Z</vt:filetime>
  </property>
</Properties>
</file>